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57" r:id="rId5"/>
    <p:sldId id="260" r:id="rId6"/>
    <p:sldId id="259" r:id="rId7"/>
    <p:sldId id="261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EED3F-9B33-4AAC-BACA-497022636FFF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FE73B-A5F5-4A7E-8F0E-ACB1E4D914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942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EED3F-9B33-4AAC-BACA-497022636FFF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FE73B-A5F5-4A7E-8F0E-ACB1E4D914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79100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EED3F-9B33-4AAC-BACA-497022636FFF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FE73B-A5F5-4A7E-8F0E-ACB1E4D914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58512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EED3F-9B33-4AAC-BACA-497022636FFF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FE73B-A5F5-4A7E-8F0E-ACB1E4D914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2158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EED3F-9B33-4AAC-BACA-497022636FFF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FE73B-A5F5-4A7E-8F0E-ACB1E4D914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04136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EED3F-9B33-4AAC-BACA-497022636FFF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FE73B-A5F5-4A7E-8F0E-ACB1E4D914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0181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EED3F-9B33-4AAC-BACA-497022636FFF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FE73B-A5F5-4A7E-8F0E-ACB1E4D914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27609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EED3F-9B33-4AAC-BACA-497022636FFF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FE73B-A5F5-4A7E-8F0E-ACB1E4D914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51705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EED3F-9B33-4AAC-BACA-497022636FFF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FE73B-A5F5-4A7E-8F0E-ACB1E4D914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0299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EED3F-9B33-4AAC-BACA-497022636FFF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FE73B-A5F5-4A7E-8F0E-ACB1E4D914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88678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EED3F-9B33-4AAC-BACA-497022636FFF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FE73B-A5F5-4A7E-8F0E-ACB1E4D914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37946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3EED3F-9B33-4AAC-BACA-497022636FFF}" type="datetimeFigureOut">
              <a:rPr lang="cs-CZ" smtClean="0"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DFE73B-A5F5-4A7E-8F0E-ACB1E4D914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6913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nail_black_on_grass2.jpg" TargetMode="External"/><Relationship Id="rId2" Type="http://schemas.openxmlformats.org/officeDocument/2006/relationships/hyperlink" Target="http://cs.wikipedia.org/wiki/Soubor:Cuttlefish_komodo_large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Anodonta_cygnea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8742536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VY_32_INOVACE_16_15A_Měkkýši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Přírodopis pro 6. ročník</a:t>
                      </a:r>
                      <a:endParaRPr lang="cs-CZ" sz="1800" b="0" i="0" u="none" strike="noStrike" dirty="0">
                        <a:effectLst/>
                        <a:latin typeface="+mn-lt"/>
                      </a:endParaRP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99829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8046690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 </a:t>
            </a:r>
            <a:r>
              <a:rPr lang="cs-CZ" dirty="0" smtClean="0"/>
              <a:t>měkkýši.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</a:t>
            </a:r>
            <a:r>
              <a:rPr lang="cs-CZ" dirty="0" smtClean="0"/>
              <a:t>anatomii měkkýšů včetně charakteristiky tělních soustav.</a:t>
            </a:r>
          </a:p>
          <a:p>
            <a:r>
              <a:rPr lang="cs-CZ" dirty="0" smtClean="0"/>
              <a:t>Bude znát jejich systém a rozdělení. 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/>
              <a:t>4</a:t>
            </a:r>
            <a:r>
              <a:rPr lang="cs-CZ" dirty="0" smtClean="0"/>
              <a:t>. </a:t>
            </a:r>
            <a:r>
              <a:rPr lang="cs-CZ" dirty="0"/>
              <a:t>2</a:t>
            </a:r>
            <a:r>
              <a:rPr lang="cs-CZ" dirty="0" smtClean="0"/>
              <a:t>. 2013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/>
              <a:t>5</a:t>
            </a:r>
            <a:r>
              <a:rPr lang="cs-CZ" dirty="0" smtClean="0"/>
              <a:t>. </a:t>
            </a:r>
            <a:r>
              <a:rPr lang="cs-CZ" dirty="0"/>
              <a:t>2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4025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3">
              <a:lumMod val="75000"/>
            </a:schemeClr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7200" dirty="0" smtClean="0"/>
              <a:t>Měkkýši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2838013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4378378" cy="9233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dirty="0" smtClean="0"/>
              <a:t>Charakteristika</a:t>
            </a: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2008" y="1124744"/>
            <a:ext cx="8964488" cy="224676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/>
              <a:t>b</a:t>
            </a:r>
            <a:r>
              <a:rPr lang="cs-CZ" sz="2800" dirty="0" smtClean="0"/>
              <a:t>ezobratlí živočichové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n</a:t>
            </a:r>
            <a:r>
              <a:rPr lang="cs-CZ" sz="2800" dirty="0" smtClean="0"/>
              <a:t>emají vnitřní kostru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s</a:t>
            </a:r>
            <a:r>
              <a:rPr lang="cs-CZ" sz="2800" dirty="0" smtClean="0"/>
              <a:t>tavba těla: hlava, noha, útrobní vak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ú</a:t>
            </a:r>
            <a:r>
              <a:rPr lang="cs-CZ" sz="2800" dirty="0" smtClean="0"/>
              <a:t>trobní vak je kryt pláštěm z uhličitanu vápenatého (lastura, ulita)</a:t>
            </a:r>
          </a:p>
        </p:txBody>
      </p:sp>
      <p:grpSp>
        <p:nvGrpSpPr>
          <p:cNvPr id="5" name="Skupina 4"/>
          <p:cNvGrpSpPr/>
          <p:nvPr/>
        </p:nvGrpSpPr>
        <p:grpSpPr>
          <a:xfrm>
            <a:off x="2195736" y="3474664"/>
            <a:ext cx="4320480" cy="3266704"/>
            <a:chOff x="2195736" y="3474664"/>
            <a:chExt cx="4320480" cy="3266704"/>
          </a:xfrm>
        </p:grpSpPr>
        <p:pic>
          <p:nvPicPr>
            <p:cNvPr id="1026" name="Picture 2" descr="http://upload.wikimedia.org/wikipedia/commons/9/9f/Cuttlefish_komodo_large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06252" y="3474664"/>
              <a:ext cx="4309964" cy="32324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2195736" y="6372036"/>
              <a:ext cx="7433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Obr. 1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31583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4378378" cy="9233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dirty="0" smtClean="0"/>
              <a:t>Charakteristika</a:t>
            </a: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340768"/>
            <a:ext cx="5876545" cy="4955203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NS: uzlinová </a:t>
            </a: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VS: </a:t>
            </a:r>
            <a:r>
              <a:rPr lang="cs-CZ" sz="2800" dirty="0" err="1" smtClean="0"/>
              <a:t>metanefridie</a:t>
            </a: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OS: otevřená, u hlavonožců uzavřená</a:t>
            </a: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DS: plíce (suchozemští), žábry (vodní)</a:t>
            </a: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PS: hermafroditi, </a:t>
            </a:r>
            <a:r>
              <a:rPr lang="cs-CZ" sz="2800" dirty="0" err="1" smtClean="0"/>
              <a:t>gonochoristé</a:t>
            </a:r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vývoj přímý / nepřímý</a:t>
            </a:r>
          </a:p>
          <a:p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sz="2800" dirty="0"/>
              <a:t>v</a:t>
            </a:r>
            <a:r>
              <a:rPr lang="cs-CZ" sz="2800" dirty="0" smtClean="0"/>
              <a:t>ětšina měkkýšů žije v mořích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p</a:t>
            </a:r>
            <a:r>
              <a:rPr lang="cs-CZ" sz="2800" dirty="0" smtClean="0"/>
              <a:t>otrava:	hlavonožci – dravci</a:t>
            </a:r>
          </a:p>
          <a:p>
            <a:pPr lvl="4"/>
            <a:r>
              <a:rPr lang="cs-CZ" sz="2800" dirty="0" smtClean="0"/>
              <a:t>plži - býložravci</a:t>
            </a:r>
            <a:endParaRPr lang="cs-CZ" sz="2800" dirty="0"/>
          </a:p>
          <a:p>
            <a:pPr lvl="4"/>
            <a:r>
              <a:rPr lang="cs-CZ" sz="2800" dirty="0" smtClean="0"/>
              <a:t>mlži - </a:t>
            </a:r>
            <a:r>
              <a:rPr lang="cs-CZ" sz="2800" dirty="0" err="1" smtClean="0"/>
              <a:t>filtrátoři</a:t>
            </a:r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4436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126284"/>
            <a:ext cx="4607352" cy="92333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dirty="0" smtClean="0"/>
              <a:t>Dělení měkkýšů</a:t>
            </a:r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74060" y="2276872"/>
            <a:ext cx="1133644" cy="92333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dirty="0" smtClean="0"/>
              <a:t>Plži</a:t>
            </a:r>
            <a:endParaRPr lang="cs-CZ" sz="5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47864" y="2306489"/>
            <a:ext cx="1367682" cy="923330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dirty="0" smtClean="0"/>
              <a:t>Mlži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10706" y="2348880"/>
            <a:ext cx="3197798" cy="923330"/>
          </a:xfrm>
          <a:prstGeom prst="rect">
            <a:avLst/>
          </a:prstGeom>
          <a:solidFill>
            <a:schemeClr val="accent6">
              <a:lumMod val="75000"/>
            </a:schemeClr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5400" dirty="0" smtClean="0"/>
              <a:t>Hlavonožci</a:t>
            </a:r>
            <a:endParaRPr lang="cs-CZ" sz="5400" dirty="0"/>
          </a:p>
        </p:txBody>
      </p:sp>
      <p:sp>
        <p:nvSpPr>
          <p:cNvPr id="6" name="Šipka dolů 5"/>
          <p:cNvSpPr/>
          <p:nvPr/>
        </p:nvSpPr>
        <p:spPr>
          <a:xfrm rot="3252577">
            <a:off x="2543469" y="874869"/>
            <a:ext cx="576064" cy="1656184"/>
          </a:xfrm>
          <a:prstGeom prst="downArrow">
            <a:avLst>
              <a:gd name="adj1" fmla="val 31299"/>
              <a:gd name="adj2" fmla="val 5000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 rot="18736579">
            <a:off x="4873948" y="894623"/>
            <a:ext cx="576064" cy="1656184"/>
          </a:xfrm>
          <a:prstGeom prst="downArrow">
            <a:avLst>
              <a:gd name="adj1" fmla="val 31299"/>
              <a:gd name="adj2" fmla="val 5000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>
            <a:off x="3744465" y="1129584"/>
            <a:ext cx="576064" cy="1024803"/>
          </a:xfrm>
          <a:prstGeom prst="downArrow">
            <a:avLst>
              <a:gd name="adj1" fmla="val 31299"/>
              <a:gd name="adj2" fmla="val 5000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1" name="Skupina 10"/>
          <p:cNvGrpSpPr/>
          <p:nvPr/>
        </p:nvGrpSpPr>
        <p:grpSpPr>
          <a:xfrm>
            <a:off x="12231" y="3458546"/>
            <a:ext cx="2687561" cy="2284002"/>
            <a:chOff x="12231" y="3458546"/>
            <a:chExt cx="2687561" cy="2284002"/>
          </a:xfrm>
        </p:grpSpPr>
        <p:pic>
          <p:nvPicPr>
            <p:cNvPr id="9" name="Obrázek 8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396" y="3458546"/>
              <a:ext cx="2629396" cy="1976776"/>
            </a:xfrm>
            <a:prstGeom prst="rect">
              <a:avLst/>
            </a:prstGeom>
          </p:spPr>
        </p:pic>
        <p:sp>
          <p:nvSpPr>
            <p:cNvPr id="10" name="TextovéPole 9"/>
            <p:cNvSpPr txBox="1"/>
            <p:nvPr/>
          </p:nvSpPr>
          <p:spPr>
            <a:xfrm>
              <a:off x="12231" y="5373216"/>
              <a:ext cx="7433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2</a:t>
              </a:r>
              <a:endParaRPr lang="cs-CZ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2964559" y="3429000"/>
            <a:ext cx="2615553" cy="3384376"/>
            <a:chOff x="2964559" y="3429000"/>
            <a:chExt cx="2615553" cy="3384376"/>
          </a:xfrm>
        </p:grpSpPr>
        <p:pic>
          <p:nvPicPr>
            <p:cNvPr id="2050" name="Picture 2" descr="Soubor:Anodonta cygnea1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59832" y="3429000"/>
              <a:ext cx="2520280" cy="30619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2964559" y="6444044"/>
              <a:ext cx="74334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Obr. 3</a:t>
              </a:r>
              <a:endParaRPr lang="cs-CZ" dirty="0"/>
            </a:p>
          </p:txBody>
        </p:sp>
      </p:grpSp>
      <p:pic>
        <p:nvPicPr>
          <p:cNvPr id="1026" name="Picture 2" descr="Soubor:Cuttlefish komodo larg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4009" y="3370340"/>
            <a:ext cx="3342576" cy="2506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5652120" y="5877272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5334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2160848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Opakování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268760"/>
            <a:ext cx="7776360" cy="452431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3200" dirty="0" smtClean="0"/>
              <a:t>Popiš stavbu těla měkkýšů.</a:t>
            </a:r>
          </a:p>
          <a:p>
            <a:pPr marL="342900" indent="-342900">
              <a:buAutoNum type="arabicPeriod"/>
            </a:pPr>
            <a:endParaRPr lang="cs-CZ" sz="3200" dirty="0"/>
          </a:p>
          <a:p>
            <a:pPr marL="342900" indent="-342900">
              <a:buAutoNum type="arabicPeriod"/>
            </a:pPr>
            <a:r>
              <a:rPr lang="cs-CZ" sz="3200" dirty="0" smtClean="0"/>
              <a:t> Charakterizuj jednotlivé soustavy měkkýšů.</a:t>
            </a:r>
          </a:p>
          <a:p>
            <a:pPr marL="342900" indent="-342900">
              <a:buAutoNum type="arabicPeriod"/>
            </a:pPr>
            <a:endParaRPr lang="cs-CZ" sz="3200" dirty="0"/>
          </a:p>
          <a:p>
            <a:pPr marL="342900" indent="-342900">
              <a:buAutoNum type="arabicPeriod"/>
            </a:pPr>
            <a:r>
              <a:rPr lang="cs-CZ" sz="3200" dirty="0" smtClean="0"/>
              <a:t>Jaké prostředí obývá většina měkkýšů?</a:t>
            </a:r>
          </a:p>
          <a:p>
            <a:pPr marL="342900" indent="-342900">
              <a:buAutoNum type="arabicPeriod"/>
            </a:pPr>
            <a:endParaRPr lang="cs-CZ" sz="3200" dirty="0" smtClean="0"/>
          </a:p>
          <a:p>
            <a:pPr marL="342900" indent="-342900">
              <a:buAutoNum type="arabicPeriod"/>
            </a:pPr>
            <a:r>
              <a:rPr lang="cs-CZ" sz="3200" dirty="0" smtClean="0"/>
              <a:t>Na jaké skupiny dělíme měkkýše?</a:t>
            </a:r>
          </a:p>
          <a:p>
            <a:pPr marL="342900" indent="-342900">
              <a:buAutoNum type="arabicPeriod"/>
            </a:pPr>
            <a:endParaRPr lang="cs-CZ" sz="3200" dirty="0"/>
          </a:p>
          <a:p>
            <a:pPr marL="342900" indent="-342900">
              <a:buAutoNum type="arabicPeriod"/>
            </a:pPr>
            <a:r>
              <a:rPr lang="cs-CZ" sz="3200" dirty="0" smtClean="0"/>
              <a:t>Čím se živí jednotlivé skupiny měkkýšů?</a:t>
            </a:r>
          </a:p>
        </p:txBody>
      </p:sp>
    </p:spTree>
    <p:extLst>
      <p:ext uri="{BB962C8B-B14F-4D97-AF65-F5344CB8AC3E}">
        <p14:creationId xmlns:p14="http://schemas.microsoft.com/office/powerpoint/2010/main" val="3434805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7504" y="116632"/>
            <a:ext cx="8448147" cy="141577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4400" dirty="0" err="1" smtClean="0">
                <a:latin typeface="Calibri" pitchFamily="34" charset="0"/>
              </a:rPr>
              <a:t>Zdroje</a:t>
            </a:r>
            <a:r>
              <a:rPr lang="en-US" sz="4400" dirty="0" smtClean="0">
                <a:latin typeface="Calibri" pitchFamily="34" charset="0"/>
              </a:rPr>
              <a:t> </a:t>
            </a:r>
            <a:r>
              <a:rPr lang="en-US" sz="4400" dirty="0" err="1" smtClean="0">
                <a:latin typeface="Calibri" pitchFamily="34" charset="0"/>
              </a:rPr>
              <a:t>obr</a:t>
            </a:r>
            <a:r>
              <a:rPr lang="cs-CZ" sz="4400" dirty="0" err="1" smtClean="0">
                <a:latin typeface="Calibri" pitchFamily="34" charset="0"/>
              </a:rPr>
              <a:t>ázků</a:t>
            </a:r>
            <a:r>
              <a:rPr lang="cs-CZ" sz="4400" dirty="0" smtClean="0">
                <a:latin typeface="Calibri" pitchFamily="34" charset="0"/>
              </a:rPr>
              <a:t>:</a:t>
            </a:r>
          </a:p>
          <a:p>
            <a:r>
              <a:rPr lang="cs-CZ" sz="1050" dirty="0" smtClean="0">
                <a:latin typeface="Calibri" pitchFamily="34" charset="0"/>
              </a:rPr>
              <a:t>Obr. 1:</a:t>
            </a:r>
            <a:r>
              <a:rPr lang="cs-CZ" sz="1050" dirty="0"/>
              <a:t> HOBGOOD, Nick.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/>
              <a:t>4</a:t>
            </a:r>
            <a:r>
              <a:rPr lang="cs-CZ" sz="1050" dirty="0" smtClean="0"/>
              <a:t>.2.2013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cs.wikipedia.org/wiki/Soubor:Cuttlefish_komodo_large.jpg</a:t>
            </a:r>
            <a:endParaRPr lang="cs-CZ" sz="1050" dirty="0" smtClean="0"/>
          </a:p>
          <a:p>
            <a:r>
              <a:rPr lang="cs-CZ" sz="1050" dirty="0" smtClean="0">
                <a:latin typeface="Calibri" pitchFamily="34" charset="0"/>
              </a:rPr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/>
              <a:t>4.2.2013]. </a:t>
            </a:r>
            <a:r>
              <a:rPr lang="cs-CZ" sz="1050" dirty="0"/>
              <a:t>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cs.wikipedia.org/wiki/Soubor:Snail_black_on_grass2.jpg</a:t>
            </a:r>
            <a:endParaRPr lang="cs-CZ" sz="1050" dirty="0" smtClean="0"/>
          </a:p>
          <a:p>
            <a:r>
              <a:rPr lang="cs-CZ" sz="1050" dirty="0" smtClean="0">
                <a:latin typeface="Calibri" pitchFamily="34" charset="0"/>
              </a:rPr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Wikipedia.cz</a:t>
            </a:r>
            <a:r>
              <a:rPr lang="cs-CZ" sz="1050" dirty="0"/>
              <a:t> [online]. [cit. </a:t>
            </a:r>
            <a:r>
              <a:rPr lang="cs-CZ" sz="1050" dirty="0"/>
              <a:t>4.2.2013]. </a:t>
            </a:r>
            <a:r>
              <a:rPr lang="cs-CZ" sz="1050" dirty="0"/>
              <a:t>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cs.wikipedia.org/wiki/Soubor:Anodonta_cygnea1.jpg</a:t>
            </a:r>
            <a:endParaRPr lang="cs-CZ" sz="1050" dirty="0" smtClean="0"/>
          </a:p>
          <a:p>
            <a:r>
              <a:rPr lang="cs-CZ" sz="1050" dirty="0" smtClean="0">
                <a:latin typeface="Calibri" pitchFamily="34" charset="0"/>
              </a:rPr>
              <a:t>Obr. 4: </a:t>
            </a:r>
            <a:r>
              <a:rPr lang="cs-CZ" sz="1050" dirty="0"/>
              <a:t>HOBGOOD, Nick.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4.2.2013]. </a:t>
            </a:r>
            <a:r>
              <a:rPr lang="cs-CZ" sz="1050" dirty="0"/>
              <a:t>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cs.wikipedia.org/wiki/Soubor:Cuttlefish_komodo_large.jpg</a:t>
            </a:r>
            <a:endParaRPr lang="cs-CZ" sz="1050" dirty="0" smtClean="0"/>
          </a:p>
        </p:txBody>
      </p:sp>
    </p:spTree>
    <p:extLst>
      <p:ext uri="{BB962C8B-B14F-4D97-AF65-F5344CB8AC3E}">
        <p14:creationId xmlns:p14="http://schemas.microsoft.com/office/powerpoint/2010/main" val="1310762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11602</TotalTime>
  <Words>215</Words>
  <Application>Microsoft Office PowerPoint</Application>
  <PresentationFormat>Předvádění na obrazovce (4:3)</PresentationFormat>
  <Paragraphs>65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Měkkýši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Měkkýši</dc:title>
  <dc:creator>LukášD</dc:creator>
  <cp:lastModifiedBy>LukášD</cp:lastModifiedBy>
  <cp:revision>12</cp:revision>
  <dcterms:created xsi:type="dcterms:W3CDTF">2013-02-11T20:29:01Z</dcterms:created>
  <dcterms:modified xsi:type="dcterms:W3CDTF">2013-02-04T12:14:48Z</dcterms:modified>
</cp:coreProperties>
</file>