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9" r:id="rId5"/>
    <p:sldId id="256" r:id="rId6"/>
    <p:sldId id="263" r:id="rId7"/>
    <p:sldId id="264" r:id="rId8"/>
    <p:sldId id="260" r:id="rId9"/>
    <p:sldId id="265" r:id="rId10"/>
    <p:sldId id="266" r:id="rId11"/>
    <p:sldId id="261" r:id="rId12"/>
    <p:sldId id="262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311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928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393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00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79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78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129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496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905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25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13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3CFD1-FC09-477F-AF89-DC9AF3C28DE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ACB30-6581-41EB-925A-340A7F2C2B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809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ielzia_coerulans-1.jpg" TargetMode="External"/><Relationship Id="rId3" Type="http://schemas.openxmlformats.org/officeDocument/2006/relationships/hyperlink" Target="http://cs.wikipedia.org/wiki/Soubor:Radula_diagram3.png" TargetMode="External"/><Relationship Id="rId7" Type="http://schemas.openxmlformats.org/officeDocument/2006/relationships/hyperlink" Target="http://cs.wikipedia.org/wiki/Soubor:Black_slug.jpg" TargetMode="External"/><Relationship Id="rId2" Type="http://schemas.openxmlformats.org/officeDocument/2006/relationships/hyperlink" Target="http://cs.wikipedia.org/wiki/Soubor:Snail_diagram_cs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Snail-WA_edit02.jpg" TargetMode="External"/><Relationship Id="rId11" Type="http://schemas.openxmlformats.org/officeDocument/2006/relationships/hyperlink" Target="http://cs.wikipedia.org/wiki/Soubor:Water_snail_Rex_2.jpg" TargetMode="External"/><Relationship Id="rId5" Type="http://schemas.openxmlformats.org/officeDocument/2006/relationships/hyperlink" Target="http://cs.wikipedia.org/wiki/Soubor:Helix_pomatia_(Dourbes).jpg" TargetMode="External"/><Relationship Id="rId10" Type="http://schemas.openxmlformats.org/officeDocument/2006/relationships/hyperlink" Target="http://cs.wikipedia.org/wiki/Soubor:Tigerschnegel1.jpg" TargetMode="External"/><Relationship Id="rId4" Type="http://schemas.openxmlformats.org/officeDocument/2006/relationships/hyperlink" Target="http://cs.wikipedia.org/wiki/Soubor:Snail_black_on_grass2.jpg" TargetMode="External"/><Relationship Id="rId9" Type="http://schemas.openxmlformats.org/officeDocument/2006/relationships/hyperlink" Target="http://cs.wikipedia.org/wiki/Soubor:Arion_lusitanic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007617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VY_32_INOVACE_17_15A_Plži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6. ročník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858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807394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charakteristikou a se zástupci plžů.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</a:t>
            </a:r>
            <a:r>
              <a:rPr lang="cs-CZ" dirty="0" smtClean="0"/>
              <a:t>stavbu těla plžů </a:t>
            </a:r>
            <a:r>
              <a:rPr lang="cs-CZ" dirty="0" smtClean="0"/>
              <a:t>včetně charakteristiky tělních soustav.</a:t>
            </a:r>
          </a:p>
          <a:p>
            <a:r>
              <a:rPr lang="cs-CZ" dirty="0" smtClean="0"/>
              <a:t>Dokáže vysvětlit pojem radula a ulita. Bude umět poznat základní druhy plžů. 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4</a:t>
            </a:r>
            <a:r>
              <a:rPr lang="cs-CZ" dirty="0" smtClean="0"/>
              <a:t>. </a:t>
            </a:r>
            <a:r>
              <a:rPr lang="cs-CZ" dirty="0"/>
              <a:t>2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7</a:t>
            </a:r>
            <a:r>
              <a:rPr lang="cs-CZ" dirty="0" smtClean="0"/>
              <a:t>. </a:t>
            </a:r>
            <a:r>
              <a:rPr lang="cs-CZ" dirty="0"/>
              <a:t>2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681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Plži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54661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69105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Zamysli se…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1177" y="1229846"/>
            <a:ext cx="8716745" cy="430887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Znáš pojem „hermafrodit“? Vysvětli!</a:t>
            </a:r>
          </a:p>
          <a:p>
            <a:endParaRPr lang="cs-CZ" sz="3200" dirty="0"/>
          </a:p>
          <a:p>
            <a:r>
              <a:rPr lang="cs-CZ" sz="3200" dirty="0" smtClean="0"/>
              <a:t>Jak se odlišuje cévní soustava otevřená a uzavřená?</a:t>
            </a:r>
          </a:p>
          <a:p>
            <a:endParaRPr lang="cs-CZ" sz="3200" dirty="0"/>
          </a:p>
          <a:p>
            <a:r>
              <a:rPr lang="cs-CZ" sz="3200" dirty="0" smtClean="0"/>
              <a:t>S jakými typy nervových soustav jsme se </a:t>
            </a:r>
          </a:p>
          <a:p>
            <a:r>
              <a:rPr lang="cs-CZ" sz="3200" dirty="0" smtClean="0"/>
              <a:t>dosud setkali?</a:t>
            </a:r>
          </a:p>
          <a:p>
            <a:endParaRPr lang="cs-CZ" sz="3200" dirty="0"/>
          </a:p>
          <a:p>
            <a:r>
              <a:rPr lang="cs-CZ" sz="3200" dirty="0" smtClean="0"/>
              <a:t>Jací živočichové dýchají žábrami?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4113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328705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Charakteristika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955199"/>
            <a:ext cx="7945300" cy="569386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nejpočetnější třída měkkýšů</a:t>
            </a:r>
          </a:p>
          <a:p>
            <a:pPr marL="457200" indent="-457200">
              <a:buFontTx/>
              <a:buChar char="-"/>
            </a:pPr>
            <a:endParaRPr lang="cs-CZ" sz="2800" b="1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vodní i suchozemští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cca 80 000 druhů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tělo: hlava, svalnatá noha, plášť, útrobní vak, ulita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DS: plicní vaky / žábry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TS: v ústech drsný jazýček - RADULA</a:t>
            </a: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CS: otevřená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NS: uzlinová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RS: obojetníci (hermafrodité) / oddělené pohlaví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4735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Snail diagram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7" y="1340768"/>
            <a:ext cx="9061717" cy="44644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" name="TextovéPole 2"/>
          <p:cNvSpPr txBox="1"/>
          <p:nvPr/>
        </p:nvSpPr>
        <p:spPr>
          <a:xfrm>
            <a:off x="107504" y="116632"/>
            <a:ext cx="431105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Anatomie hlemýždě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7071" y="578551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8785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Radula diagram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632"/>
            <a:ext cx="4032448" cy="667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16632"/>
            <a:ext cx="323428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Schéma raduly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69540" y="648133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8736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359906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Suchozemští plži</a:t>
            </a:r>
            <a:endParaRPr lang="cs-CZ" sz="4000" dirty="0"/>
          </a:p>
        </p:txBody>
      </p:sp>
      <p:pic>
        <p:nvPicPr>
          <p:cNvPr id="2052" name="Picture 4" descr="Soubor:Snail black on gras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26" y="980728"/>
            <a:ext cx="37444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3789040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7811" y="4078284"/>
            <a:ext cx="1691169" cy="40011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plamatka</a:t>
            </a:r>
            <a:r>
              <a:rPr lang="cs-CZ" sz="2000" dirty="0" smtClean="0"/>
              <a:t> lesní</a:t>
            </a:r>
            <a:endParaRPr lang="cs-CZ" sz="2000" dirty="0"/>
          </a:p>
        </p:txBody>
      </p:sp>
      <p:pic>
        <p:nvPicPr>
          <p:cNvPr id="2054" name="Picture 6" descr="Soubor:Helix pomatia (Dourbes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920" y="152636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786736" y="339218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12796" y="3509036"/>
            <a:ext cx="2016578" cy="40011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hlemýžď zahradní</a:t>
            </a:r>
            <a:endParaRPr lang="cs-CZ" sz="2000" dirty="0"/>
          </a:p>
        </p:txBody>
      </p:sp>
      <p:pic>
        <p:nvPicPr>
          <p:cNvPr id="2056" name="Picture 8" descr="Soubor:Snail-WA edit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86737" y="3590326"/>
            <a:ext cx="277092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181295" y="646821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79548" y="6021934"/>
            <a:ext cx="1886029" cy="40011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páskovka keřová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1167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482119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Suchozemští </a:t>
            </a:r>
            <a:r>
              <a:rPr lang="en-US" sz="4000" dirty="0" smtClean="0"/>
              <a:t>‘</a:t>
            </a:r>
            <a:r>
              <a:rPr lang="en-US" sz="4000" dirty="0" err="1" smtClean="0"/>
              <a:t>na</a:t>
            </a:r>
            <a:r>
              <a:rPr lang="cs-CZ" sz="4000" dirty="0" err="1" smtClean="0"/>
              <a:t>zí</a:t>
            </a:r>
            <a:r>
              <a:rPr lang="en-US" sz="4000" dirty="0" smtClean="0"/>
              <a:t>’ </a:t>
            </a:r>
            <a:r>
              <a:rPr lang="cs-CZ" sz="4000" dirty="0" smtClean="0"/>
              <a:t>plži</a:t>
            </a:r>
            <a:endParaRPr lang="cs-CZ" sz="4000" dirty="0"/>
          </a:p>
        </p:txBody>
      </p:sp>
      <p:pic>
        <p:nvPicPr>
          <p:cNvPr id="4098" name="Picture 2" descr="Soubor:Black slu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248472" cy="318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496" y="420134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6</a:t>
            </a:r>
            <a:endParaRPr lang="cs-CZ" sz="1400" dirty="0"/>
          </a:p>
        </p:txBody>
      </p:sp>
      <p:pic>
        <p:nvPicPr>
          <p:cNvPr id="4100" name="Picture 4" descr="Soubor:Bielzia coerulans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666" y="3284985"/>
            <a:ext cx="4574981" cy="343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53097" y="640844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</a:t>
            </a:r>
            <a:r>
              <a:rPr lang="cs-CZ" sz="1400" dirty="0" smtClean="0"/>
              <a:t>7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36628" y="1110929"/>
            <a:ext cx="4509183" cy="830997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Rozdíl v umístění dýchacího otvoru</a:t>
            </a:r>
          </a:p>
          <a:p>
            <a:r>
              <a:rPr lang="cs-CZ" sz="2400" dirty="0" err="1" smtClean="0"/>
              <a:t>plzáka</a:t>
            </a:r>
            <a:r>
              <a:rPr lang="cs-CZ" sz="2400" dirty="0" smtClean="0"/>
              <a:t> a slimáka.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68888" y="4455826"/>
            <a:ext cx="925703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plzák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69947" y="5805264"/>
            <a:ext cx="1111202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slimák</a:t>
            </a:r>
            <a:endParaRPr lang="cs-CZ" sz="2800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2694591" y="2708920"/>
            <a:ext cx="509257" cy="1152129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274617" y="4355231"/>
            <a:ext cx="889671" cy="57658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984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Arion lusitanic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120680" cy="348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363735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</a:t>
            </a:r>
            <a:r>
              <a:rPr lang="cs-CZ" sz="1400" dirty="0" smtClean="0"/>
              <a:t>8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404664"/>
            <a:ext cx="2424510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plzák</a:t>
            </a:r>
            <a:r>
              <a:rPr lang="cs-CZ" sz="2800" dirty="0" smtClean="0"/>
              <a:t> španělský</a:t>
            </a:r>
            <a:endParaRPr lang="cs-CZ" sz="2800" dirty="0"/>
          </a:p>
        </p:txBody>
      </p:sp>
      <p:pic>
        <p:nvPicPr>
          <p:cNvPr id="5124" name="Picture 4" descr="Soubor:Tigerschnegel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01527"/>
            <a:ext cx="5162988" cy="343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167844" y="643359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</a:t>
            </a:r>
            <a:r>
              <a:rPr lang="cs-CZ" sz="1400" dirty="0"/>
              <a:t>9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619672" y="5733256"/>
            <a:ext cx="2324034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slimák největší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634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20214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Vodní plži</a:t>
            </a:r>
            <a:endParaRPr lang="cs-CZ" sz="4000" dirty="0"/>
          </a:p>
        </p:txBody>
      </p:sp>
      <p:pic>
        <p:nvPicPr>
          <p:cNvPr id="6146" name="Picture 2" descr="Soubor:Water snail Rex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23" y="980728"/>
            <a:ext cx="4211305" cy="315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496" y="4129335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</a:t>
            </a:r>
            <a:r>
              <a:rPr lang="cs-CZ" sz="1400" dirty="0" smtClean="0"/>
              <a:t>10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489956"/>
            <a:ext cx="2686633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plovatka bahenní</a:t>
            </a:r>
            <a:endParaRPr lang="cs-CZ" sz="2800" dirty="0"/>
          </a:p>
        </p:txBody>
      </p:sp>
      <p:pic>
        <p:nvPicPr>
          <p:cNvPr id="6148" name="Picture 4" descr="File:Posthornschneck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832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572000" y="6309320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</a:t>
            </a:r>
            <a:r>
              <a:rPr lang="en-US" sz="1400" dirty="0" smtClean="0"/>
              <a:t>. </a:t>
            </a:r>
            <a:r>
              <a:rPr lang="cs-CZ" sz="1400" dirty="0" smtClean="0"/>
              <a:t>11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24927" y="980728"/>
            <a:ext cx="2329933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okružák ploský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7370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96752"/>
            <a:ext cx="8642622" cy="510909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Porovnej počet druhů plžů s ostatními třídami měkkýšů.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 Jaká prostředí osídlují plži?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Popiš stavbu těla plže.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Čím plži dýchají?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Co je to radula?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Vysvětli pojem „hermafrodit“.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3263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28826"/>
            <a:ext cx="3421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Zdroje obrázků: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52736"/>
            <a:ext cx="9098966" cy="1869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4</a:t>
            </a:r>
            <a:r>
              <a:rPr lang="cs-CZ" sz="1050" dirty="0" smtClean="0"/>
              <a:t>.2.2013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cs.wikipedia.org/wiki/Soubor:Snail_diagram_cs.svg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cs.wikipedia.org/wiki/Soubor:Radula_diagram3.png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cs.wikipedia.org/wiki/Soubor:Snail_black_on_grass2.jpg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HILLEWAERT, Hans.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5"/>
              </a:rPr>
              <a:t>http://cs.wikipedia.org/wiki/Soubor:Helix_pomatia_(Dourbes).</a:t>
            </a:r>
            <a:r>
              <a:rPr lang="cs-CZ" sz="1050" dirty="0" smtClean="0">
                <a:hlinkClick r:id="rId5"/>
              </a:rPr>
              <a:t>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cs.wikipedia.org/wiki/Soubor:Snail-WA_edit02.jpg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7"/>
              </a:rPr>
              <a:t>http://</a:t>
            </a:r>
            <a:r>
              <a:rPr lang="cs-CZ" sz="1050" dirty="0" smtClean="0">
                <a:hlinkClick r:id="rId7"/>
              </a:rPr>
              <a:t>cs.wikipedia.org/wiki/Soubor:Black_slug.jpg</a:t>
            </a:r>
            <a:endParaRPr lang="en-US" sz="1050" dirty="0" smtClean="0"/>
          </a:p>
          <a:p>
            <a:r>
              <a:rPr lang="en-US" sz="1050" dirty="0" err="1" smtClean="0"/>
              <a:t>Obr</a:t>
            </a:r>
            <a:r>
              <a:rPr lang="en-US" sz="1050" dirty="0" smtClean="0"/>
              <a:t>. 7</a:t>
            </a:r>
            <a:r>
              <a:rPr lang="cs-CZ" sz="1050" dirty="0" smtClean="0"/>
              <a:t>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8"/>
              </a:rPr>
              <a:t>http://</a:t>
            </a:r>
            <a:r>
              <a:rPr lang="cs-CZ" sz="1050" dirty="0" smtClean="0">
                <a:hlinkClick r:id="rId8"/>
              </a:rPr>
              <a:t>cs.wikipedia.org/wiki/Soubor:Bielzia_coerulans-1.jpg</a:t>
            </a:r>
            <a:endParaRPr lang="cs-CZ" sz="1050" dirty="0" smtClean="0"/>
          </a:p>
          <a:p>
            <a:r>
              <a:rPr lang="cs-CZ" sz="1050" dirty="0" smtClean="0"/>
              <a:t>Obr. 8: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9"/>
              </a:rPr>
              <a:t>http://</a:t>
            </a:r>
            <a:r>
              <a:rPr lang="cs-CZ" sz="1050" dirty="0" smtClean="0">
                <a:hlinkClick r:id="rId9"/>
              </a:rPr>
              <a:t>cs.wikipedia.org/wiki/Soubor:Arion_lusitanicus.jpg</a:t>
            </a:r>
            <a:endParaRPr lang="cs-CZ" sz="1050" dirty="0" smtClean="0"/>
          </a:p>
          <a:p>
            <a:r>
              <a:rPr lang="cs-CZ" sz="1050" dirty="0" smtClean="0"/>
              <a:t>Obr. 9: </a:t>
            </a:r>
            <a:r>
              <a:rPr lang="cs-CZ" sz="1050" dirty="0"/>
              <a:t>JACOB, Marina.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</a:t>
            </a:r>
            <a:r>
              <a:rPr lang="cs-CZ" sz="1050" dirty="0">
                <a:hlinkClick r:id="rId10"/>
              </a:rPr>
              <a:t>http://</a:t>
            </a:r>
            <a:r>
              <a:rPr lang="cs-CZ" sz="1050" dirty="0" smtClean="0">
                <a:hlinkClick r:id="rId10"/>
              </a:rPr>
              <a:t>cs.wikipedia.org/wiki/Soubor:Tigerschnegel1.jpg</a:t>
            </a:r>
            <a:endParaRPr lang="cs-CZ" sz="1050" dirty="0" smtClean="0"/>
          </a:p>
          <a:p>
            <a:r>
              <a:rPr lang="cs-CZ" sz="1050" dirty="0" smtClean="0"/>
              <a:t>Obr. 10: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4.2.2013</a:t>
            </a:r>
            <a:r>
              <a:rPr lang="cs-CZ" sz="1050" dirty="0" smtClean="0"/>
              <a:t>]. </a:t>
            </a:r>
            <a:r>
              <a:rPr lang="cs-CZ" sz="1050" dirty="0"/>
              <a:t>Dostupný na WWW: </a:t>
            </a:r>
            <a:r>
              <a:rPr lang="cs-CZ" sz="1050" dirty="0">
                <a:hlinkClick r:id="rId11"/>
              </a:rPr>
              <a:t>http://</a:t>
            </a:r>
            <a:r>
              <a:rPr lang="cs-CZ" sz="1050" dirty="0" smtClean="0">
                <a:hlinkClick r:id="rId11"/>
              </a:rPr>
              <a:t>cs.wikipedia.org/wiki/Soubor:Water_snail_Rex_2.jpg</a:t>
            </a:r>
            <a:endParaRPr lang="cs-CZ" sz="1050" dirty="0" smtClean="0"/>
          </a:p>
          <a:p>
            <a:r>
              <a:rPr lang="cs-CZ" sz="1050" dirty="0" smtClean="0"/>
              <a:t>Obr. 11: </a:t>
            </a:r>
            <a:r>
              <a:rPr lang="cs-CZ" sz="1050" dirty="0"/>
              <a:t>ABLEITER, </a:t>
            </a:r>
            <a:r>
              <a:rPr lang="cs-CZ" sz="1050" dirty="0" err="1"/>
              <a:t>Claus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4.2.2013]. </a:t>
            </a:r>
            <a:r>
              <a:rPr lang="cs-CZ" sz="1050" dirty="0"/>
              <a:t>Dostupný na WWW: http://commons.wikimedia.org/wiki/File:Posthornschnecke1.jpg?uselang=cs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16727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303</Words>
  <Application>Microsoft Office PowerPoint</Application>
  <PresentationFormat>Předvádění na obrazovce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9</cp:revision>
  <dcterms:created xsi:type="dcterms:W3CDTF">2013-05-29T10:01:40Z</dcterms:created>
  <dcterms:modified xsi:type="dcterms:W3CDTF">2013-02-04T12:20:00Z</dcterms:modified>
</cp:coreProperties>
</file>