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2" r:id="rId2"/>
    <p:sldId id="263" r:id="rId3"/>
    <p:sldId id="257" r:id="rId4"/>
    <p:sldId id="258" r:id="rId5"/>
    <p:sldId id="259" r:id="rId6"/>
    <p:sldId id="260" r:id="rId7"/>
    <p:sldId id="261" r:id="rId8"/>
    <p:sldId id="256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125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3D1C91-F184-40AB-A8DF-09791006C4C3}" type="datetimeFigureOut">
              <a:rPr lang="cs-CZ" smtClean="0"/>
              <a:t>10.2.2013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A06CE7-BDAD-406C-B5B0-A2E91ADAF56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843917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3D1C91-F184-40AB-A8DF-09791006C4C3}" type="datetimeFigureOut">
              <a:rPr lang="cs-CZ" smtClean="0"/>
              <a:t>10.2.2013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A06CE7-BDAD-406C-B5B0-A2E91ADAF56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75611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3D1C91-F184-40AB-A8DF-09791006C4C3}" type="datetimeFigureOut">
              <a:rPr lang="cs-CZ" smtClean="0"/>
              <a:t>10.2.2013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A06CE7-BDAD-406C-B5B0-A2E91ADAF56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7170500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3D1C91-F184-40AB-A8DF-09791006C4C3}" type="datetimeFigureOut">
              <a:rPr lang="cs-CZ" smtClean="0"/>
              <a:t>10.2.2013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A06CE7-BDAD-406C-B5B0-A2E91ADAF56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4167173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3D1C91-F184-40AB-A8DF-09791006C4C3}" type="datetimeFigureOut">
              <a:rPr lang="cs-CZ" smtClean="0"/>
              <a:t>10.2.2013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A06CE7-BDAD-406C-B5B0-A2E91ADAF56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2686220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3D1C91-F184-40AB-A8DF-09791006C4C3}" type="datetimeFigureOut">
              <a:rPr lang="cs-CZ" smtClean="0"/>
              <a:t>10.2.2013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A06CE7-BDAD-406C-B5B0-A2E91ADAF56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5520403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3D1C91-F184-40AB-A8DF-09791006C4C3}" type="datetimeFigureOut">
              <a:rPr lang="cs-CZ" smtClean="0"/>
              <a:t>10.2.2013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A06CE7-BDAD-406C-B5B0-A2E91ADAF56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158368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3D1C91-F184-40AB-A8DF-09791006C4C3}" type="datetimeFigureOut">
              <a:rPr lang="cs-CZ" smtClean="0"/>
              <a:t>10.2.2013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A06CE7-BDAD-406C-B5B0-A2E91ADAF56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6742345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3D1C91-F184-40AB-A8DF-09791006C4C3}" type="datetimeFigureOut">
              <a:rPr lang="cs-CZ" smtClean="0"/>
              <a:t>10.2.2013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A06CE7-BDAD-406C-B5B0-A2E91ADAF56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2174932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3D1C91-F184-40AB-A8DF-09791006C4C3}" type="datetimeFigureOut">
              <a:rPr lang="cs-CZ" smtClean="0"/>
              <a:t>10.2.2013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A06CE7-BDAD-406C-B5B0-A2E91ADAF56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9296021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3D1C91-F184-40AB-A8DF-09791006C4C3}" type="datetimeFigureOut">
              <a:rPr lang="cs-CZ" smtClean="0"/>
              <a:t>10.2.2013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A06CE7-BDAD-406C-B5B0-A2E91ADAF56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0804753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3D1C91-F184-40AB-A8DF-09791006C4C3}" type="datetimeFigureOut">
              <a:rPr lang="cs-CZ" smtClean="0"/>
              <a:t>10.2.2013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4A06CE7-BDAD-406C-B5B0-A2E91ADAF56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6642203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Soubor:Carl_von_Linn%C3%A9.jpg" TargetMode="Externa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24744" y="260648"/>
            <a:ext cx="5943600" cy="1543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9912" y="4859610"/>
            <a:ext cx="1019175" cy="18097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47795454"/>
              </p:ext>
            </p:extLst>
          </p:nvPr>
        </p:nvGraphicFramePr>
        <p:xfrm>
          <a:off x="1043608" y="2078856"/>
          <a:ext cx="7200800" cy="250227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164168"/>
                <a:gridCol w="4036632"/>
              </a:tblGrid>
              <a:tr h="648072">
                <a:tc>
                  <a:txBody>
                    <a:bodyPr/>
                    <a:lstStyle/>
                    <a:p>
                      <a:r>
                        <a:rPr lang="cs-CZ" dirty="0" smtClean="0"/>
                        <a:t>Název školy: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Základní škola, Hradec Králové</a:t>
                      </a:r>
                    </a:p>
                    <a:p>
                      <a:pPr algn="ctr"/>
                      <a:r>
                        <a:rPr lang="cs-CZ" dirty="0" smtClean="0"/>
                        <a:t>Milady</a:t>
                      </a:r>
                      <a:r>
                        <a:rPr lang="cs-CZ" baseline="0" dirty="0" smtClean="0"/>
                        <a:t> Horákové 258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Autor: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Mgr. Lukáš </a:t>
                      </a:r>
                      <a:r>
                        <a:rPr lang="cs-CZ" dirty="0" err="1" smtClean="0"/>
                        <a:t>Dubrovský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Název: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/>
                        <a:t>VY_32_INOVACE_19_15A_Třídění organismů</a:t>
                      </a:r>
                      <a:endParaRPr lang="cs-CZ" sz="1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Téma: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0" i="0" u="none" strike="noStrike" dirty="0" smtClean="0">
                          <a:effectLst/>
                          <a:latin typeface="+mn-lt"/>
                        </a:rPr>
                        <a:t>Přírodopis pro 6. ročník</a:t>
                      </a:r>
                      <a:endParaRPr lang="cs-CZ" sz="1800" b="0" i="0" u="none" strike="noStrike" dirty="0">
                        <a:effectLst/>
                        <a:latin typeface="+mn-lt"/>
                      </a:endParaRPr>
                    </a:p>
                  </a:txBody>
                  <a:tcPr marL="9525" marR="9525" marT="9525" marB="0" anchor="ctr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Registrační číslo projektu: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CZ.1.07/1.4 .00/21.2575</a:t>
                      </a: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Název projektu: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EU peníze školám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9545798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620688"/>
            <a:ext cx="8597354" cy="4247317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r>
              <a:rPr lang="cs-CZ" sz="3600" b="1" u="sng" dirty="0" smtClean="0"/>
              <a:t>Anotace</a:t>
            </a:r>
          </a:p>
          <a:p>
            <a:endParaRPr lang="cs-CZ" dirty="0" smtClean="0"/>
          </a:p>
          <a:p>
            <a:r>
              <a:rPr lang="cs-CZ" dirty="0" smtClean="0"/>
              <a:t>Materiál je určen k seznámení </a:t>
            </a:r>
            <a:r>
              <a:rPr lang="cs-CZ" dirty="0" smtClean="0"/>
              <a:t>se zásadami třídění organismů a se základním biologickým</a:t>
            </a:r>
          </a:p>
          <a:p>
            <a:r>
              <a:rPr lang="cs-CZ" dirty="0"/>
              <a:t>s</a:t>
            </a:r>
            <a:r>
              <a:rPr lang="cs-CZ" dirty="0" smtClean="0"/>
              <a:t>ystémem.</a:t>
            </a:r>
          </a:p>
          <a:p>
            <a:endParaRPr lang="cs-CZ" dirty="0" smtClean="0"/>
          </a:p>
          <a:p>
            <a:r>
              <a:rPr lang="cs-CZ" b="1" dirty="0" smtClean="0"/>
              <a:t>Očekávaný výstup:</a:t>
            </a:r>
          </a:p>
          <a:p>
            <a:r>
              <a:rPr lang="cs-CZ" dirty="0" smtClean="0"/>
              <a:t>Žák dokáže </a:t>
            </a:r>
            <a:r>
              <a:rPr lang="cs-CZ" dirty="0" smtClean="0"/>
              <a:t>vysvětlit, z jakého důvodu a na základě čeho se organismy třídí do jednotlivých</a:t>
            </a:r>
          </a:p>
          <a:p>
            <a:r>
              <a:rPr lang="cs-CZ" dirty="0" smtClean="0"/>
              <a:t>systematických skupin. Bude znát hierarchii jednotlivých systematických jednotek.</a:t>
            </a:r>
          </a:p>
          <a:p>
            <a:r>
              <a:rPr lang="cs-CZ" dirty="0" smtClean="0"/>
              <a:t>Bude vědět, kdo to byl Carl Linné a jaký měl pro biologii význam.</a:t>
            </a:r>
            <a:endParaRPr lang="cs-CZ" dirty="0" smtClean="0"/>
          </a:p>
          <a:p>
            <a:endParaRPr lang="cs-CZ" dirty="0"/>
          </a:p>
          <a:p>
            <a:r>
              <a:rPr lang="cs-CZ" b="1" dirty="0" smtClean="0"/>
              <a:t>Datum tvorby: </a:t>
            </a:r>
            <a:r>
              <a:rPr lang="cs-CZ" dirty="0"/>
              <a:t>1</a:t>
            </a:r>
            <a:r>
              <a:rPr lang="cs-CZ" dirty="0" smtClean="0"/>
              <a:t>. </a:t>
            </a:r>
            <a:r>
              <a:rPr lang="cs-CZ" dirty="0"/>
              <a:t>4</a:t>
            </a:r>
            <a:r>
              <a:rPr lang="cs-CZ" dirty="0" smtClean="0"/>
              <a:t>. </a:t>
            </a:r>
            <a:r>
              <a:rPr lang="cs-CZ" dirty="0" smtClean="0"/>
              <a:t>2013</a:t>
            </a:r>
          </a:p>
          <a:p>
            <a:endParaRPr lang="cs-CZ" dirty="0"/>
          </a:p>
          <a:p>
            <a:r>
              <a:rPr lang="cs-CZ" b="1" dirty="0" smtClean="0"/>
              <a:t>Ověřeno ve výuce: </a:t>
            </a:r>
            <a:r>
              <a:rPr lang="cs-CZ" dirty="0"/>
              <a:t>2</a:t>
            </a:r>
            <a:r>
              <a:rPr lang="cs-CZ" dirty="0" smtClean="0"/>
              <a:t>. </a:t>
            </a:r>
            <a:r>
              <a:rPr lang="cs-CZ" dirty="0"/>
              <a:t>4</a:t>
            </a:r>
            <a:r>
              <a:rPr lang="cs-CZ" dirty="0" smtClean="0"/>
              <a:t>. </a:t>
            </a:r>
            <a:r>
              <a:rPr lang="cs-CZ" dirty="0" smtClean="0"/>
              <a:t>2013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464113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 txBox="1">
            <a:spLocks/>
          </p:cNvSpPr>
          <p:nvPr/>
        </p:nvSpPr>
        <p:spPr>
          <a:xfrm>
            <a:off x="755576" y="2282824"/>
            <a:ext cx="7772400" cy="1470025"/>
          </a:xfrm>
          <a:prstGeom prst="rect">
            <a:avLst/>
          </a:prstGeom>
          <a:solidFill>
            <a:srgbClr val="92D050"/>
          </a:solidFill>
          <a:ln w="19050">
            <a:solidFill>
              <a:schemeClr val="tx1"/>
            </a:solidFill>
          </a:ln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8000" dirty="0" smtClean="0"/>
              <a:t>Třídění organismů</a:t>
            </a:r>
            <a:endParaRPr lang="cs-CZ" sz="8000" dirty="0"/>
          </a:p>
        </p:txBody>
      </p:sp>
    </p:spTree>
    <p:extLst>
      <p:ext uri="{BB962C8B-B14F-4D97-AF65-F5344CB8AC3E}">
        <p14:creationId xmlns:p14="http://schemas.microsoft.com/office/powerpoint/2010/main" val="31146339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48883" y="260648"/>
            <a:ext cx="8627105" cy="3816429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pPr marL="285750" indent="-285750">
              <a:buFontTx/>
              <a:buChar char="-"/>
            </a:pPr>
            <a:r>
              <a:rPr lang="cs-CZ" sz="2800" dirty="0" smtClean="0"/>
              <a:t>dva základní předpoklady pro třídění organismů:</a:t>
            </a:r>
          </a:p>
          <a:p>
            <a:pPr marL="285750" indent="-285750">
              <a:buFontTx/>
              <a:buChar char="-"/>
            </a:pPr>
            <a:endParaRPr lang="cs-CZ" sz="2800" dirty="0" smtClean="0"/>
          </a:p>
          <a:p>
            <a:r>
              <a:rPr lang="cs-CZ" sz="2800" dirty="0"/>
              <a:t>	</a:t>
            </a:r>
            <a:r>
              <a:rPr lang="cs-CZ" sz="2800" dirty="0" smtClean="0"/>
              <a:t>1. každý druh musí být vědecky pojmenován</a:t>
            </a:r>
          </a:p>
          <a:p>
            <a:r>
              <a:rPr lang="cs-CZ" sz="2800" dirty="0"/>
              <a:t>	 </a:t>
            </a:r>
            <a:r>
              <a:rPr lang="cs-CZ" sz="2800" dirty="0" smtClean="0"/>
              <a:t>   jména organismů jsou nejčastěji dvouslovná</a:t>
            </a:r>
          </a:p>
          <a:p>
            <a:endParaRPr lang="cs-CZ" sz="2800" dirty="0" smtClean="0"/>
          </a:p>
          <a:p>
            <a:r>
              <a:rPr lang="cs-CZ" sz="2800" dirty="0"/>
              <a:t>	</a:t>
            </a:r>
            <a:r>
              <a:rPr lang="cs-CZ" sz="2800" dirty="0" smtClean="0"/>
              <a:t>2. vytvoření soustavy (systému), do kterého řadíme </a:t>
            </a:r>
          </a:p>
          <a:p>
            <a:r>
              <a:rPr lang="cs-CZ" sz="2800" dirty="0"/>
              <a:t> </a:t>
            </a:r>
            <a:r>
              <a:rPr lang="cs-CZ" sz="2800" dirty="0" smtClean="0"/>
              <a:t>               organismy podle příbuznosti a podle pořadí, ve </a:t>
            </a:r>
          </a:p>
          <a:p>
            <a:r>
              <a:rPr lang="cs-CZ" sz="2800" dirty="0"/>
              <a:t>	 </a:t>
            </a:r>
            <a:r>
              <a:rPr lang="cs-CZ" sz="2800" dirty="0" smtClean="0"/>
              <a:t>    kterém se na Zemi vyvíjeli</a:t>
            </a:r>
          </a:p>
          <a:p>
            <a:endParaRPr lang="cs-CZ" dirty="0"/>
          </a:p>
        </p:txBody>
      </p:sp>
      <p:pic>
        <p:nvPicPr>
          <p:cNvPr id="1026" name="Picture 2" descr="Soubor:Clade-grade II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664" y="4153940"/>
            <a:ext cx="5688632" cy="26594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691680" y="6381328"/>
            <a:ext cx="658706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Obr. 1 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8873790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Soubor:Carl von Linné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55670" y="188640"/>
            <a:ext cx="4352697" cy="52565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4613321" y="5445224"/>
            <a:ext cx="658706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Obr. 2 </a:t>
            </a:r>
            <a:endParaRPr lang="cs-CZ" sz="1400" dirty="0"/>
          </a:p>
        </p:txBody>
      </p:sp>
      <p:sp>
        <p:nvSpPr>
          <p:cNvPr id="2" name="TextovéPole 1"/>
          <p:cNvSpPr txBox="1"/>
          <p:nvPr/>
        </p:nvSpPr>
        <p:spPr>
          <a:xfrm>
            <a:off x="6012160" y="5744706"/>
            <a:ext cx="1835759" cy="584775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3200" dirty="0" smtClean="0"/>
              <a:t>Carl Linné</a:t>
            </a:r>
            <a:endParaRPr lang="cs-CZ" sz="32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192722" y="476671"/>
            <a:ext cx="4387611" cy="3108543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pPr marL="457200" indent="-457200">
              <a:buFontTx/>
              <a:buChar char="-"/>
            </a:pPr>
            <a:r>
              <a:rPr lang="cs-CZ" sz="2800" dirty="0"/>
              <a:t>z</a:t>
            </a:r>
            <a:r>
              <a:rPr lang="cs-CZ" sz="2800" dirty="0" smtClean="0"/>
              <a:t>akladatel botanického a</a:t>
            </a:r>
          </a:p>
          <a:p>
            <a:r>
              <a:rPr lang="cs-CZ" sz="2800" dirty="0"/>
              <a:t> </a:t>
            </a:r>
            <a:r>
              <a:rPr lang="cs-CZ" sz="2800" dirty="0" smtClean="0"/>
              <a:t>    zoologického názvosloví</a:t>
            </a:r>
          </a:p>
          <a:p>
            <a:endParaRPr lang="cs-CZ" sz="2800" dirty="0"/>
          </a:p>
          <a:p>
            <a:pPr marL="457200" indent="-457200">
              <a:buFontTx/>
              <a:buChar char="-"/>
            </a:pPr>
            <a:r>
              <a:rPr lang="cs-CZ" sz="2800" dirty="0" smtClean="0"/>
              <a:t>vytvořil pojem „druh“</a:t>
            </a:r>
          </a:p>
          <a:p>
            <a:pPr marL="457200" indent="-457200">
              <a:buFontTx/>
              <a:buChar char="-"/>
            </a:pPr>
            <a:endParaRPr lang="cs-CZ" sz="2800" dirty="0"/>
          </a:p>
          <a:p>
            <a:pPr marL="457200" indent="-457200">
              <a:buFontTx/>
              <a:buChar char="-"/>
            </a:pPr>
            <a:r>
              <a:rPr lang="cs-CZ" sz="2800" dirty="0"/>
              <a:t>t</a:t>
            </a:r>
            <a:r>
              <a:rPr lang="cs-CZ" sz="2800" dirty="0" smtClean="0"/>
              <a:t>říděním organismů se</a:t>
            </a:r>
          </a:p>
          <a:p>
            <a:r>
              <a:rPr lang="cs-CZ" sz="2800" dirty="0" smtClean="0"/>
              <a:t>zabývá systematická biologie</a:t>
            </a:r>
          </a:p>
        </p:txBody>
      </p:sp>
    </p:spTree>
    <p:extLst>
      <p:ext uri="{BB962C8B-B14F-4D97-AF65-F5344CB8AC3E}">
        <p14:creationId xmlns:p14="http://schemas.microsoft.com/office/powerpoint/2010/main" val="41525646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548680"/>
            <a:ext cx="7013908" cy="769441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r>
              <a:rPr lang="cs-CZ" sz="4400" dirty="0" smtClean="0"/>
              <a:t>Organismy dělíme do pěti říší:</a:t>
            </a:r>
            <a:endParaRPr lang="cs-CZ" sz="4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3023337" y="1700808"/>
            <a:ext cx="1470274" cy="707886"/>
          </a:xfrm>
          <a:prstGeom prst="rect">
            <a:avLst/>
          </a:prstGeom>
          <a:solidFill>
            <a:srgbClr val="00B0F0"/>
          </a:solidFill>
        </p:spPr>
        <p:txBody>
          <a:bodyPr wrap="none" rtlCol="0">
            <a:spAutoFit/>
          </a:bodyPr>
          <a:lstStyle/>
          <a:p>
            <a:r>
              <a:rPr lang="cs-CZ" sz="4000" dirty="0" smtClean="0"/>
              <a:t>prvoci</a:t>
            </a:r>
            <a:endParaRPr lang="cs-CZ" sz="4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2627784" y="2708920"/>
            <a:ext cx="2572371" cy="707886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4000" dirty="0" smtClean="0"/>
              <a:t>živočichové</a:t>
            </a:r>
            <a:endParaRPr lang="cs-CZ" sz="40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3059832" y="3873242"/>
            <a:ext cx="1493422" cy="707886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4000" dirty="0" smtClean="0"/>
              <a:t>houby</a:t>
            </a:r>
            <a:endParaRPr lang="cs-CZ" sz="40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2987824" y="4941168"/>
            <a:ext cx="1719253" cy="707886"/>
          </a:xfrm>
          <a:prstGeom prst="rect">
            <a:avLst/>
          </a:prstGeom>
          <a:solidFill>
            <a:srgbClr val="00B050"/>
          </a:solidFill>
        </p:spPr>
        <p:txBody>
          <a:bodyPr wrap="none" rtlCol="0">
            <a:spAutoFit/>
          </a:bodyPr>
          <a:lstStyle/>
          <a:p>
            <a:r>
              <a:rPr lang="cs-CZ" sz="4000" dirty="0" smtClean="0"/>
              <a:t>rostliny</a:t>
            </a:r>
            <a:endParaRPr lang="cs-CZ" sz="40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2915816" y="5881326"/>
            <a:ext cx="1901483" cy="707886"/>
          </a:xfrm>
          <a:prstGeom prst="rect">
            <a:avLst/>
          </a:prstGeom>
          <a:solidFill>
            <a:schemeClr val="accent5">
              <a:lumMod val="75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4000" dirty="0" smtClean="0"/>
              <a:t>bakterie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21385116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6" grpId="0" animBg="1"/>
      <p:bldP spid="7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404664"/>
            <a:ext cx="8384603" cy="523220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r>
              <a:rPr lang="cs-CZ" sz="2800" dirty="0" smtClean="0"/>
              <a:t>Příklad zařazení křižáka obecného do soustavy živočichů:</a:t>
            </a:r>
            <a:endParaRPr lang="cs-CZ" sz="2800" dirty="0"/>
          </a:p>
        </p:txBody>
      </p: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09979240"/>
              </p:ext>
            </p:extLst>
          </p:nvPr>
        </p:nvGraphicFramePr>
        <p:xfrm>
          <a:off x="539552" y="1124744"/>
          <a:ext cx="7880548" cy="520728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940274"/>
                <a:gridCol w="3940274"/>
              </a:tblGrid>
              <a:tr h="553747"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Systematická jednotka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dirty="0" smtClean="0"/>
                        <a:t>Název skupiny</a:t>
                      </a:r>
                    </a:p>
                    <a:p>
                      <a:endParaRPr lang="cs-CZ" dirty="0"/>
                    </a:p>
                  </a:txBody>
                  <a:tcPr anchor="ctr"/>
                </a:tc>
              </a:tr>
              <a:tr h="553747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říše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živočichové</a:t>
                      </a:r>
                      <a:endParaRPr lang="cs-CZ" sz="2800" dirty="0"/>
                    </a:p>
                  </a:txBody>
                  <a:tcPr/>
                </a:tc>
              </a:tr>
              <a:tr h="553747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dirty="0" smtClean="0"/>
                        <a:t>podříše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mnohobuněčný</a:t>
                      </a:r>
                      <a:endParaRPr lang="cs-CZ" sz="2800" dirty="0"/>
                    </a:p>
                  </a:txBody>
                  <a:tcPr/>
                </a:tc>
              </a:tr>
              <a:tr h="553747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dirty="0" smtClean="0"/>
                        <a:t>kmen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členovci</a:t>
                      </a:r>
                      <a:endParaRPr lang="cs-CZ" sz="2800" dirty="0"/>
                    </a:p>
                  </a:txBody>
                  <a:tcPr/>
                </a:tc>
              </a:tr>
              <a:tr h="553747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třída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pavoukovci</a:t>
                      </a:r>
                      <a:endParaRPr lang="cs-CZ" sz="2800" dirty="0"/>
                    </a:p>
                  </a:txBody>
                  <a:tcPr/>
                </a:tc>
              </a:tr>
              <a:tr h="553747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řád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pavouci</a:t>
                      </a:r>
                      <a:endParaRPr lang="cs-CZ" sz="2800" dirty="0"/>
                    </a:p>
                  </a:txBody>
                  <a:tcPr/>
                </a:tc>
              </a:tr>
              <a:tr h="553747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čeleď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err="1" smtClean="0"/>
                        <a:t>křižákovití</a:t>
                      </a:r>
                      <a:endParaRPr lang="cs-CZ" sz="2800" dirty="0"/>
                    </a:p>
                  </a:txBody>
                  <a:tcPr/>
                </a:tc>
              </a:tr>
              <a:tr h="546161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rod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křižák</a:t>
                      </a:r>
                      <a:endParaRPr lang="cs-CZ" sz="2800" dirty="0"/>
                    </a:p>
                  </a:txBody>
                  <a:tcPr/>
                </a:tc>
              </a:tr>
              <a:tr h="546161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druh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obecný</a:t>
                      </a:r>
                      <a:endParaRPr lang="cs-CZ" sz="2800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4" name="Pravá složená závorka 3"/>
          <p:cNvSpPr/>
          <p:nvPr/>
        </p:nvSpPr>
        <p:spPr>
          <a:xfrm>
            <a:off x="5940152" y="5373216"/>
            <a:ext cx="360040" cy="792088"/>
          </a:xfrm>
          <a:prstGeom prst="rightBrac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6563366" y="5507650"/>
            <a:ext cx="1979837" cy="523220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2800" dirty="0" smtClean="0"/>
              <a:t>název druhu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1711268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7504" y="116632"/>
            <a:ext cx="3421899" cy="707886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4000" dirty="0" smtClean="0"/>
              <a:t>Zdroje obrázků:</a:t>
            </a:r>
            <a:endParaRPr lang="cs-CZ" sz="40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07504" y="1052736"/>
            <a:ext cx="8470589" cy="46935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050" dirty="0" smtClean="0"/>
              <a:t>Obr. 1:</a:t>
            </a:r>
            <a:r>
              <a:rPr lang="nl-NL" sz="1050" dirty="0"/>
              <a:t>BØCKMAN, Petter. </a:t>
            </a:r>
            <a:r>
              <a:rPr lang="nl-NL" sz="1050" i="1" dirty="0"/>
              <a:t>Wikipedia.org</a:t>
            </a:r>
            <a:r>
              <a:rPr lang="nl-NL" sz="1050" dirty="0"/>
              <a:t> [online]. [cit. </a:t>
            </a:r>
            <a:r>
              <a:rPr lang="cs-CZ" sz="1050" dirty="0" smtClean="0"/>
              <a:t>1.4</a:t>
            </a:r>
            <a:r>
              <a:rPr lang="nl-NL" sz="1050" dirty="0" smtClean="0"/>
              <a:t>.2013</a:t>
            </a:r>
            <a:r>
              <a:rPr lang="nl-NL" sz="1050" dirty="0"/>
              <a:t>]. Dostupný na WWW: http://cs.wikipedia.org/wiki/Soubor:Clade-grade_II.png</a:t>
            </a:r>
            <a:r>
              <a:rPr lang="cs-CZ" sz="1400" dirty="0" smtClean="0"/>
              <a:t> </a:t>
            </a:r>
          </a:p>
          <a:p>
            <a:r>
              <a:rPr lang="cs-CZ" sz="1050" dirty="0" smtClean="0"/>
              <a:t>Obr. 2: </a:t>
            </a:r>
            <a:r>
              <a:rPr lang="cs-CZ" sz="1050" dirty="0"/>
              <a:t>AUTOR NEUVEDEN. </a:t>
            </a:r>
            <a:r>
              <a:rPr lang="cs-CZ" sz="1050" i="1" dirty="0"/>
              <a:t>Wikipedia.org</a:t>
            </a:r>
            <a:r>
              <a:rPr lang="cs-CZ" sz="1050" dirty="0"/>
              <a:t> [online]. [cit. </a:t>
            </a:r>
            <a:r>
              <a:rPr lang="cs-CZ" sz="1050" dirty="0" smtClean="0"/>
              <a:t>1.4.2013</a:t>
            </a:r>
            <a:r>
              <a:rPr lang="cs-CZ" sz="1050" dirty="0"/>
              <a:t>]. Dostupný na WWW: </a:t>
            </a:r>
            <a:r>
              <a:rPr lang="cs-CZ" sz="1050" dirty="0">
                <a:hlinkClick r:id="rId2"/>
              </a:rPr>
              <a:t>http://</a:t>
            </a:r>
            <a:r>
              <a:rPr lang="cs-CZ" sz="1050" dirty="0" smtClean="0">
                <a:hlinkClick r:id="rId2"/>
              </a:rPr>
              <a:t>cs.wikipedia.org/wiki/Soubor:Carl_von_Linn%C3%A9.jpg</a:t>
            </a:r>
            <a:endParaRPr lang="cs-CZ" sz="1050" dirty="0" smtClean="0"/>
          </a:p>
        </p:txBody>
      </p:sp>
    </p:spTree>
    <p:extLst>
      <p:ext uri="{BB962C8B-B14F-4D97-AF65-F5344CB8AC3E}">
        <p14:creationId xmlns:p14="http://schemas.microsoft.com/office/powerpoint/2010/main" val="5160446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72241</TotalTime>
  <Words>203</Words>
  <Application>Microsoft Office PowerPoint</Application>
  <PresentationFormat>Předvádění na obrazovce (4:3)</PresentationFormat>
  <Paragraphs>74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LukášD</dc:creator>
  <cp:lastModifiedBy>LukášD</cp:lastModifiedBy>
  <cp:revision>7</cp:revision>
  <dcterms:created xsi:type="dcterms:W3CDTF">2013-05-29T11:26:19Z</dcterms:created>
  <dcterms:modified xsi:type="dcterms:W3CDTF">2013-04-01T11:27:14Z</dcterms:modified>
</cp:coreProperties>
</file>