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0" r:id="rId2"/>
    <p:sldId id="271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60" r:id="rId16"/>
    <p:sldId id="25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010DF1-B0BA-421F-BB2B-4CF3ACD9B2AC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E83C0B-4052-4380-AD37-BB375F1BF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799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739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789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561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693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045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563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524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923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322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564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745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2BC07-AD26-4216-8DEB-9F60BFBB1E5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7494C-212B-4E4E-BE9C-66FAA4FE5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477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yatropa_florea_1.jpg" TargetMode="External"/><Relationship Id="rId3" Type="http://schemas.openxmlformats.org/officeDocument/2006/relationships/hyperlink" Target="http://commons.wikimedia.org/wiki/File:Mz00060-mantis_religiosa.jpg?uselang=cs" TargetMode="External"/><Relationship Id="rId7" Type="http://schemas.openxmlformats.org/officeDocument/2006/relationships/hyperlink" Target="http://cs.wikipedia.org/wiki/Soubor:Drosophilidae_compound_eye_.jpg" TargetMode="External"/><Relationship Id="rId2" Type="http://schemas.openxmlformats.org/officeDocument/2006/relationships/hyperlink" Target="http://en.wikipedia.org/wiki/File:Locusta_migratoria_migratorioides_mal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Dragonfly_eye_3811.jpg" TargetMode="External"/><Relationship Id="rId5" Type="http://schemas.openxmlformats.org/officeDocument/2006/relationships/hyperlink" Target="http://cs.wikipedia.org/wiki/Soubor:Evolution_insect_mouthparts.png" TargetMode="External"/><Relationship Id="rId4" Type="http://schemas.openxmlformats.org/officeDocument/2006/relationships/hyperlink" Target="http://commons.wikimedia.org/wiki/File:Male_human_head_louse_(4900867210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982014"/>
              </p:ext>
            </p:extLst>
          </p:nvPr>
        </p:nvGraphicFramePr>
        <p:xfrm>
          <a:off x="1043608" y="2078856"/>
          <a:ext cx="74888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324664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VY_32_INOVACE_20_15A_Vývojová úspěšnost hmyzu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489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759193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důvody vývojové úspěšnosti hmyzu.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vysvětlit, </a:t>
            </a:r>
            <a:r>
              <a:rPr lang="cs-CZ" dirty="0" smtClean="0"/>
              <a:t>proč je hmyz natolik úspěšnou skupinou živočichů. Bude znát důvody a</a:t>
            </a:r>
          </a:p>
          <a:p>
            <a:r>
              <a:rPr lang="cs-CZ" dirty="0" smtClean="0"/>
              <a:t>adaptace, které k takovéto úspěšnosti vedli.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29.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30.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850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060848"/>
            <a:ext cx="7772400" cy="1872208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Vývojová úspěšnost hmyzu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26423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6872972" cy="132343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Hmyz je nejúspěšnější skupinou </a:t>
            </a:r>
          </a:p>
          <a:p>
            <a:pPr algn="ctr"/>
            <a:r>
              <a:rPr lang="cs-CZ" sz="4000" dirty="0" smtClean="0"/>
              <a:t>bezobratlých živočichů.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8353" y="2780928"/>
            <a:ext cx="7067512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Vyvinul se obrovský počet druhů.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21733" y="4293096"/>
            <a:ext cx="6910994" cy="132343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Hmyz se přizpůsobil rozmanitým</a:t>
            </a:r>
          </a:p>
          <a:p>
            <a:pPr algn="ctr"/>
            <a:r>
              <a:rPr lang="cs-CZ" sz="4000" dirty="0" smtClean="0"/>
              <a:t>životním prostředím.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1371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599010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1. Výrazné zdokonalení pohybu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6757043" cy="480131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nutnost vyhledávat potravu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/>
              <a:t>l</a:t>
            </a:r>
            <a:r>
              <a:rPr lang="cs-CZ" sz="3200" dirty="0" smtClean="0"/>
              <a:t>ov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únik před predátory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většina druhů létá</a:t>
            </a:r>
          </a:p>
          <a:p>
            <a:endParaRPr lang="cs-CZ" sz="3200" dirty="0"/>
          </a:p>
          <a:p>
            <a:r>
              <a:rPr lang="cs-CZ" sz="3200" b="1" i="1" dirty="0" smtClean="0"/>
              <a:t>Úkol: </a:t>
            </a:r>
            <a:r>
              <a:rPr lang="cs-CZ" sz="3200" b="1" i="1" dirty="0" smtClean="0">
                <a:solidFill>
                  <a:srgbClr val="FF0000"/>
                </a:solidFill>
              </a:rPr>
              <a:t>jaké typy hmyzích končetin znáš?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42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Locusta migratoria migratorioides ma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302433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496" y="412933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260648"/>
            <a:ext cx="131382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skákavé</a:t>
            </a:r>
            <a:endParaRPr lang="cs-CZ" sz="2800" dirty="0"/>
          </a:p>
        </p:txBody>
      </p:sp>
      <p:pic>
        <p:nvPicPr>
          <p:cNvPr id="1028" name="Picture 4" descr="File:Mz00060-mantis religios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675" y="4219551"/>
            <a:ext cx="3960440" cy="249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10044" y="640575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25019" y="6144144"/>
            <a:ext cx="184332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uchopovací</a:t>
            </a:r>
            <a:endParaRPr lang="cs-CZ" sz="2800" dirty="0"/>
          </a:p>
        </p:txBody>
      </p:sp>
      <p:pic>
        <p:nvPicPr>
          <p:cNvPr id="1030" name="Picture 6" descr="File:Male human head louse (4900867210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240" y="260649"/>
            <a:ext cx="4621407" cy="3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22183" y="972078"/>
            <a:ext cx="169181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 drápkem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54933" y="3121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6231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537429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. Příjem rozmanité potravy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7246471" cy="381642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masožravci, býložravci, všežravci, paraziti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různé typy ústního ústrojí, přizpůsobené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typu přijímané potravy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endParaRPr lang="cs-CZ" sz="3200" dirty="0"/>
          </a:p>
          <a:p>
            <a:r>
              <a:rPr lang="cs-CZ" sz="3200" b="1" i="1" dirty="0" smtClean="0"/>
              <a:t>Úkol: </a:t>
            </a:r>
            <a:r>
              <a:rPr lang="cs-CZ" sz="3200" b="1" i="1" dirty="0" smtClean="0">
                <a:solidFill>
                  <a:srgbClr val="FF0000"/>
                </a:solidFill>
              </a:rPr>
              <a:t>jaké typy ústního ústrojí znáš?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56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Evolution insect mouthpar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620" y="5000"/>
            <a:ext cx="7184780" cy="68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87620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8101" y="1124744"/>
            <a:ext cx="88883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lízací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601524"/>
            <a:ext cx="126098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kousací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1386354"/>
            <a:ext cx="73129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sací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40352" y="3484370"/>
            <a:ext cx="1253998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/>
              <a:t>b</a:t>
            </a:r>
            <a:r>
              <a:rPr lang="cs-CZ" sz="2800" dirty="0" smtClean="0"/>
              <a:t>odavě</a:t>
            </a:r>
          </a:p>
          <a:p>
            <a:pPr algn="ctr"/>
            <a:r>
              <a:rPr lang="cs-CZ" sz="2800" dirty="0" smtClean="0"/>
              <a:t>sací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55233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656814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3. Zdokonalení smyslových orgánů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6968767" cy="403187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zdokonalení nervové soustavy a smyslů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hlavová uzlina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složené oko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endParaRPr lang="cs-CZ" sz="3200" dirty="0"/>
          </a:p>
          <a:p>
            <a:r>
              <a:rPr lang="cs-CZ" sz="3200" b="1" i="1" dirty="0" smtClean="0"/>
              <a:t>Úkol: </a:t>
            </a:r>
            <a:r>
              <a:rPr lang="cs-CZ" sz="3200" b="1" i="1" dirty="0" smtClean="0">
                <a:solidFill>
                  <a:srgbClr val="FF0000"/>
                </a:solidFill>
              </a:rPr>
              <a:t>popiš stavbu složeného oka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71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Dragonfly eye 38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4628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46283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5896471"/>
            <a:ext cx="512114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detail složeného oka vážky</a:t>
            </a:r>
            <a:endParaRPr lang="cs-CZ" sz="3600" dirty="0"/>
          </a:p>
        </p:txBody>
      </p:sp>
      <p:pic>
        <p:nvPicPr>
          <p:cNvPr id="4100" name="Picture 4" descr="Soubor:Drosophilidae compound eye 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36" y="-8522"/>
            <a:ext cx="3401332" cy="271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3936" y="27089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734411" y="3140968"/>
            <a:ext cx="3245825" cy="89255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600" dirty="0" smtClean="0"/>
              <a:t>Mikroskopický snímek </a:t>
            </a:r>
          </a:p>
          <a:p>
            <a:pPr algn="ctr"/>
            <a:r>
              <a:rPr lang="cs-CZ" sz="2600" dirty="0" smtClean="0"/>
              <a:t>složeného oka.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907438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658051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/>
              <a:t>4</a:t>
            </a:r>
            <a:r>
              <a:rPr lang="cs-CZ" sz="3600" dirty="0" smtClean="0"/>
              <a:t>. Schopnost chránit se a bránit se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486106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ochranné krycí zbarvení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mimikry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aktivní obrana (kusadla, žihadla, chemické látky)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endParaRPr lang="cs-CZ" sz="3200" dirty="0"/>
          </a:p>
          <a:p>
            <a:r>
              <a:rPr lang="cs-CZ" sz="3200" b="1" i="1" dirty="0" smtClean="0"/>
              <a:t>Úkol: </a:t>
            </a:r>
            <a:r>
              <a:rPr lang="cs-CZ" sz="3200" b="1" i="1" dirty="0" smtClean="0">
                <a:solidFill>
                  <a:srgbClr val="FF0000"/>
                </a:solidFill>
              </a:rPr>
              <a:t>znáš některé hmyzí druhy, které používají</a:t>
            </a:r>
          </a:p>
          <a:p>
            <a:r>
              <a:rPr lang="cs-CZ" sz="3200" b="1" i="1" dirty="0">
                <a:solidFill>
                  <a:srgbClr val="FF0000"/>
                </a:solidFill>
              </a:rPr>
              <a:t> </a:t>
            </a:r>
            <a:r>
              <a:rPr lang="cs-CZ" sz="3200" b="1" i="1" dirty="0" smtClean="0">
                <a:solidFill>
                  <a:srgbClr val="FF0000"/>
                </a:solidFill>
              </a:rPr>
              <a:t>         mimikry?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545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Myatropa florea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799066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09329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5307132"/>
            <a:ext cx="5153142" cy="120032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Pestřenka svým zbarvením</a:t>
            </a:r>
          </a:p>
          <a:p>
            <a:r>
              <a:rPr lang="cs-CZ" sz="3600" dirty="0" smtClean="0"/>
              <a:t>napodobuje vosu.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2589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657494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5. Vysoká rozmnožovací schopnost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7948266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velký počet vajíček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zvýšení pravděpodobnosti přežití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péče o potomky (společenský hmyz)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endParaRPr lang="cs-CZ" sz="3200" dirty="0"/>
          </a:p>
          <a:p>
            <a:r>
              <a:rPr lang="cs-CZ" sz="3200" b="1" i="1" dirty="0" smtClean="0"/>
              <a:t>Úkol: </a:t>
            </a:r>
            <a:r>
              <a:rPr lang="cs-CZ" sz="3200" b="1" i="1" dirty="0" smtClean="0">
                <a:solidFill>
                  <a:srgbClr val="FF0000"/>
                </a:solidFill>
              </a:rPr>
              <a:t>znáš některé hmyzí druhy, které pečují o</a:t>
            </a:r>
          </a:p>
          <a:p>
            <a:r>
              <a:rPr lang="cs-CZ" sz="3200" b="1" i="1" dirty="0">
                <a:solidFill>
                  <a:srgbClr val="FF0000"/>
                </a:solidFill>
              </a:rPr>
              <a:t> </a:t>
            </a:r>
            <a:r>
              <a:rPr lang="cs-CZ" sz="3200" b="1" i="1" dirty="0" smtClean="0">
                <a:solidFill>
                  <a:srgbClr val="FF0000"/>
                </a:solidFill>
              </a:rPr>
              <a:t>         své potomky?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95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Bienen mit Brut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32656"/>
            <a:ext cx="8970601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3" y="63093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626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784976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Jaké znáš důvody vývojové úspěšnosti hmyzu?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Vysvětli pojem mimikry.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1774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599" y="832614"/>
            <a:ext cx="9292929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29.5.2013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en.wikipedia.org/wiki/File:Locusta_migratoria_migratorioides_male.jpg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900" dirty="0"/>
              <a:t>ZIMMERMANN, Matthias.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commons.wikimedia.org/wiki/File:Mz00060-mantis_religiosa.jpg?uselang=cs</a:t>
            </a:r>
            <a:endParaRPr lang="cs-CZ" sz="900" dirty="0" smtClean="0"/>
          </a:p>
          <a:p>
            <a:r>
              <a:rPr lang="cs-CZ" sz="1050" dirty="0" smtClean="0"/>
              <a:t>Obr. 3: </a:t>
            </a:r>
            <a:r>
              <a:rPr lang="cs-CZ" sz="900" dirty="0"/>
              <a:t>SAN MARTIN, </a:t>
            </a:r>
            <a:r>
              <a:rPr lang="cs-CZ" sz="900" dirty="0" err="1"/>
              <a:t>Gilles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</a:t>
            </a:r>
            <a:r>
              <a:rPr lang="cs-CZ" sz="900" dirty="0">
                <a:hlinkClick r:id="rId4"/>
              </a:rPr>
              <a:t>http://commons.wikimedia.org/wiki/File:Male_human_head_louse_(4900867210).</a:t>
            </a:r>
            <a:r>
              <a:rPr lang="cs-CZ" sz="900" dirty="0" smtClean="0">
                <a:hlinkClick r:id="rId4"/>
              </a:rPr>
              <a:t>jpg?uselang=cs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cs.wikipedia.org/wiki/Soubor:Evolution_insect_mouthparts.png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</a:t>
            </a: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cs.wikipedia.org/wiki/Soubor:Dragonfly_eye_3811.jpg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HOWARD, Louisa.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</a:t>
            </a:r>
            <a:r>
              <a:rPr lang="cs-CZ" sz="900" dirty="0">
                <a:hlinkClick r:id="rId7"/>
              </a:rPr>
              <a:t>http://cs.wikipedia.org/wiki/Soubor:Drosophilidae_compound_eye_.</a:t>
            </a:r>
            <a:r>
              <a:rPr lang="cs-CZ" sz="900" dirty="0" smtClean="0">
                <a:hlinkClick r:id="rId7"/>
              </a:rPr>
              <a:t>jpg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cs.wikipedia.org/wiki/Soubor:Myatropa_florea_1.jpg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29.5.2013]. Dostupný na WWW: http://cs.wikipedia.org/wiki/Soubor:Bienen_mit_Brut_2.jpg</a:t>
            </a:r>
          </a:p>
        </p:txBody>
      </p:sp>
    </p:spTree>
    <p:extLst>
      <p:ext uri="{BB962C8B-B14F-4D97-AF65-F5344CB8AC3E}">
        <p14:creationId xmlns:p14="http://schemas.microsoft.com/office/powerpoint/2010/main" val="99044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83557</TotalTime>
  <Words>330</Words>
  <Application>Microsoft Office PowerPoint</Application>
  <PresentationFormat>Předvádění na obrazovce (4:3)</PresentationFormat>
  <Paragraphs>111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9</cp:revision>
  <dcterms:created xsi:type="dcterms:W3CDTF">2013-05-30T18:51:57Z</dcterms:created>
  <dcterms:modified xsi:type="dcterms:W3CDTF">2013-05-29T11:37:52Z</dcterms:modified>
</cp:coreProperties>
</file>