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FC89343-C284-4FCD-A5ED-ECBC377A940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18F10F9-A5BA-4769-B3BB-687118376A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438740.jpg" TargetMode="External"/><Relationship Id="rId2" Type="http://schemas.openxmlformats.org/officeDocument/2006/relationships/hyperlink" Target="http://officeimg.vo.msecnd.net/en-us/images/MH900293200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img.vo.msecnd.net/en-us/images/MH90034888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1916833"/>
            <a:ext cx="7745505" cy="3456384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DIGITÁLNÍ </a:t>
            </a:r>
            <a:r>
              <a:rPr lang="cs-CZ" sz="44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UČEBNÍ MATERIÁL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95736" y="570156"/>
            <a:ext cx="6249017" cy="1778724"/>
          </a:xfrm>
        </p:spPr>
        <p:txBody>
          <a:bodyPr/>
          <a:lstStyle/>
          <a:p>
            <a:pPr lvl="0" algn="l">
              <a:spcBef>
                <a:spcPct val="20000"/>
              </a:spcBef>
            </a:pPr>
            <a:r>
              <a:rPr lang="cs-CZ" sz="1600" b="1" cap="small" dirty="0">
                <a:solidFill>
                  <a:srgbClr val="575F6D"/>
                </a:solidFill>
                <a:latin typeface="Century Schoolbook"/>
                <a:ea typeface="+mn-ea"/>
                <a:cs typeface="+mn-cs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  <a:ea typeface="+mn-ea"/>
                <a:cs typeface="+mn-cs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  <a:ea typeface="+mn-ea"/>
                <a:cs typeface="+mn-cs"/>
              </a:rPr>
              <a:t>a Střední odborná škola gastronomie a služeb, Most, příspěvková organizace</a:t>
            </a:r>
            <a:r>
              <a:rPr lang="cs-CZ" sz="3200" dirty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t/>
            </a:r>
            <a:br>
              <a:rPr lang="cs-CZ" sz="3200" dirty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</a:b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1080120" cy="1023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4875" y="6211887"/>
            <a:ext cx="47926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80929"/>
            <a:ext cx="7632847" cy="3430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432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9600" dirty="0">
                <a:ln w="3175">
                  <a:solidFill>
                    <a:prstClr val="white">
                      <a:alpha val="65000"/>
                    </a:prstClr>
                  </a:solidFill>
                </a:ln>
                <a:solidFill>
                  <a:prstClr val="white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  <a:latin typeface="Book Antiqua"/>
              </a:rPr>
              <a:t>KÁVA</a:t>
            </a:r>
            <a:endParaRPr lang="cs-CZ" sz="9600" dirty="0"/>
          </a:p>
        </p:txBody>
      </p:sp>
      <p:pic>
        <p:nvPicPr>
          <p:cNvPr id="1026" name="Picture 2" descr="&amp;ccaron;aje,jídlo,kávové šálky,kávy,nápoje,šálky na &amp;ccaron;aj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221088"/>
            <a:ext cx="3095625" cy="230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9858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2248347"/>
            <a:ext cx="8712967" cy="4421013"/>
          </a:xfrm>
        </p:spPr>
        <p:txBody>
          <a:bodyPr>
            <a:normAutofit/>
          </a:bodyPr>
          <a:lstStyle/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dirty="0">
                <a:solidFill>
                  <a:srgbClr val="262626"/>
                </a:solidFill>
              </a:rPr>
              <a:t>Patří do skupiny pochutin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dirty="0">
                <a:solidFill>
                  <a:srgbClr val="262626"/>
                </a:solidFill>
              </a:rPr>
              <a:t>Neobsahuje žádné důležité výživové látky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dirty="0">
                <a:solidFill>
                  <a:srgbClr val="262626"/>
                </a:solidFill>
              </a:rPr>
              <a:t>Obsahuje alkaloid   „KOFEIN“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endParaRPr lang="cs-CZ" dirty="0">
              <a:solidFill>
                <a:srgbClr val="262626"/>
              </a:solidFill>
            </a:endParaRP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u="sng" dirty="0">
                <a:solidFill>
                  <a:srgbClr val="262626"/>
                </a:solidFill>
              </a:rPr>
              <a:t>KOFEIN</a:t>
            </a:r>
            <a:r>
              <a:rPr lang="cs-CZ" dirty="0">
                <a:solidFill>
                  <a:srgbClr val="262626"/>
                </a:solidFill>
              </a:rPr>
              <a:t> :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dirty="0">
                <a:solidFill>
                  <a:srgbClr val="262626"/>
                </a:solidFill>
              </a:rPr>
              <a:t>je droga, která podporuje činnost nervové soustavy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dirty="0">
                <a:solidFill>
                  <a:srgbClr val="262626"/>
                </a:solidFill>
              </a:rPr>
              <a:t>odstraňuje pocit únavy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dirty="0">
                <a:solidFill>
                  <a:srgbClr val="262626"/>
                </a:solidFill>
              </a:rPr>
              <a:t>zlepšuje myšlenkové přenosy a náladu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dirty="0">
                <a:solidFill>
                  <a:srgbClr val="262626"/>
                </a:solidFill>
              </a:rPr>
              <a:t>ve větším množství způsobuje neklid, rozrušení, nesoustředění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570156"/>
            <a:ext cx="8892480" cy="1054250"/>
          </a:xfrm>
        </p:spPr>
        <p:txBody>
          <a:bodyPr/>
          <a:lstStyle/>
          <a:p>
            <a:r>
              <a:rPr lang="cs-CZ" sz="4400" dirty="0">
                <a:solidFill>
                  <a:srgbClr val="895D1D"/>
                </a:solidFill>
              </a:rPr>
              <a:t>VÝZNAM  </a:t>
            </a:r>
            <a:r>
              <a:rPr lang="cs-CZ" sz="4400" dirty="0" smtClean="0">
                <a:solidFill>
                  <a:srgbClr val="895D1D"/>
                </a:solidFill>
              </a:rPr>
              <a:t>KÁVY  VE  </a:t>
            </a:r>
            <a:r>
              <a:rPr lang="cs-CZ" sz="4400" dirty="0">
                <a:solidFill>
                  <a:srgbClr val="895D1D"/>
                </a:solidFill>
              </a:rPr>
              <a:t>VÝŽIVĚ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139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780928"/>
            <a:ext cx="7745505" cy="3345234"/>
          </a:xfrm>
        </p:spPr>
        <p:txBody>
          <a:bodyPr>
            <a:normAutofit/>
          </a:bodyPr>
          <a:lstStyle/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4400" b="1" i="1" dirty="0">
                <a:solidFill>
                  <a:srgbClr val="262626"/>
                </a:solidFill>
              </a:rPr>
              <a:t>Káva  ARABIKA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4400" b="1" i="1" dirty="0">
                <a:solidFill>
                  <a:srgbClr val="262626"/>
                </a:solidFill>
              </a:rPr>
              <a:t>Káva  ROBUSTA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4400" b="1" i="1" dirty="0">
                <a:solidFill>
                  <a:srgbClr val="262626"/>
                </a:solidFill>
              </a:rPr>
              <a:t>Káva  LIBERIJSKÁ</a:t>
            </a:r>
          </a:p>
          <a:p>
            <a:endParaRPr lang="cs-CZ" sz="4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895D1D"/>
                </a:solidFill>
              </a:rPr>
              <a:t>DRUHY  KÁVOVNÍKŮ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216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3200" dirty="0">
                <a:solidFill>
                  <a:srgbClr val="262626"/>
                </a:solidFill>
              </a:rPr>
              <a:t>ZRNKOVÁ KÁVA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3200" dirty="0">
                <a:solidFill>
                  <a:srgbClr val="262626"/>
                </a:solidFill>
              </a:rPr>
              <a:t>MLETÁ KÁVA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3200" dirty="0">
                <a:solidFill>
                  <a:srgbClr val="262626"/>
                </a:solidFill>
              </a:rPr>
              <a:t>INSTANTNÍ KÁVA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3200" dirty="0">
                <a:solidFill>
                  <a:srgbClr val="262626"/>
                </a:solidFill>
              </a:rPr>
              <a:t>2v1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3200" dirty="0">
                <a:solidFill>
                  <a:srgbClr val="262626"/>
                </a:solidFill>
              </a:rPr>
              <a:t>3v1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3200" dirty="0">
                <a:solidFill>
                  <a:srgbClr val="262626"/>
                </a:solidFill>
              </a:rPr>
              <a:t>KÁVA BEZ KOFEINU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570156"/>
            <a:ext cx="8964488" cy="1054250"/>
          </a:xfrm>
        </p:spPr>
        <p:txBody>
          <a:bodyPr/>
          <a:lstStyle/>
          <a:p>
            <a:r>
              <a:rPr lang="cs-CZ" sz="4400" dirty="0" smtClean="0">
                <a:solidFill>
                  <a:srgbClr val="895D1D"/>
                </a:solidFill>
              </a:rPr>
              <a:t>DRUHY KÁVY PODLE TRŽNÍ ÚPRAVY: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420888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3378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204989"/>
          </a:xfrm>
        </p:spPr>
        <p:txBody>
          <a:bodyPr/>
          <a:lstStyle/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2800" b="1" u="sng" dirty="0">
                <a:solidFill>
                  <a:srgbClr val="262626"/>
                </a:solidFill>
              </a:rPr>
              <a:t>HOTOVÉ  DRUHY  INSTANTNÍ  KÁVY  </a:t>
            </a:r>
            <a:r>
              <a:rPr lang="cs-CZ" sz="2800" b="1" u="sng" dirty="0" smtClean="0">
                <a:solidFill>
                  <a:srgbClr val="262626"/>
                </a:solidFill>
              </a:rPr>
              <a:t>    V </a:t>
            </a:r>
            <a:r>
              <a:rPr lang="cs-CZ" sz="2800" b="1" u="sng" dirty="0">
                <a:solidFill>
                  <a:srgbClr val="262626"/>
                </a:solidFill>
              </a:rPr>
              <a:t>KAPSLÍCH:    /podmínkou je el. přístroj</a:t>
            </a:r>
            <a:r>
              <a:rPr lang="cs-CZ" sz="2800" b="1" u="sng" dirty="0" smtClean="0">
                <a:solidFill>
                  <a:srgbClr val="262626"/>
                </a:solidFill>
              </a:rPr>
              <a:t>/</a:t>
            </a:r>
          </a:p>
          <a:p>
            <a:pPr marL="0" lvl="0" indent="0" fontAlgn="base">
              <a:spcAft>
                <a:spcPct val="0"/>
              </a:spcAft>
              <a:buClr>
                <a:srgbClr val="873624"/>
              </a:buClr>
              <a:buNone/>
            </a:pPr>
            <a:endParaRPr lang="cs-CZ" sz="2800" b="1" u="sng" dirty="0">
              <a:solidFill>
                <a:srgbClr val="262626"/>
              </a:solidFill>
            </a:endParaRP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2800" b="1" u="sng" dirty="0" err="1">
                <a:solidFill>
                  <a:srgbClr val="262626"/>
                </a:solidFill>
              </a:rPr>
              <a:t>Kaffe</a:t>
            </a:r>
            <a:r>
              <a:rPr lang="cs-CZ" sz="2800" b="1" u="sng" dirty="0">
                <a:solidFill>
                  <a:srgbClr val="262626"/>
                </a:solidFill>
              </a:rPr>
              <a:t> </a:t>
            </a:r>
            <a:r>
              <a:rPr lang="cs-CZ" sz="2800" b="1" u="sng" dirty="0" err="1">
                <a:solidFill>
                  <a:srgbClr val="262626"/>
                </a:solidFill>
              </a:rPr>
              <a:t>lungo</a:t>
            </a:r>
            <a:endParaRPr lang="cs-CZ" sz="2800" b="1" u="sng" dirty="0">
              <a:solidFill>
                <a:srgbClr val="262626"/>
              </a:solidFill>
            </a:endParaRP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2800" b="1" u="sng" dirty="0">
                <a:solidFill>
                  <a:srgbClr val="262626"/>
                </a:solidFill>
              </a:rPr>
              <a:t>Espresso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2800" b="1" u="sng" dirty="0">
                <a:solidFill>
                  <a:srgbClr val="262626"/>
                </a:solidFill>
              </a:rPr>
              <a:t>Au </a:t>
            </a:r>
            <a:r>
              <a:rPr lang="cs-CZ" sz="2800" b="1" u="sng" dirty="0" err="1">
                <a:solidFill>
                  <a:srgbClr val="262626"/>
                </a:solidFill>
              </a:rPr>
              <a:t>lait</a:t>
            </a:r>
            <a:endParaRPr lang="cs-CZ" sz="2800" b="1" u="sng" dirty="0">
              <a:solidFill>
                <a:srgbClr val="262626"/>
              </a:solidFill>
            </a:endParaRP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2800" b="1" u="sng" dirty="0">
                <a:solidFill>
                  <a:srgbClr val="262626"/>
                </a:solidFill>
              </a:rPr>
              <a:t>Aroma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sz="2800" b="1" u="sng" dirty="0" err="1">
                <a:solidFill>
                  <a:srgbClr val="262626"/>
                </a:solidFill>
              </a:rPr>
              <a:t>Latte</a:t>
            </a:r>
            <a:r>
              <a:rPr lang="cs-CZ" sz="2800" b="1" u="sng" dirty="0">
                <a:solidFill>
                  <a:srgbClr val="262626"/>
                </a:solidFill>
              </a:rPr>
              <a:t> …</a:t>
            </a: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endParaRPr lang="cs-CZ" b="1" u="sng" dirty="0">
              <a:solidFill>
                <a:srgbClr val="262626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895D1D"/>
                </a:solidFill>
              </a:rPr>
              <a:t>NOVÉ  DRUHY  KÁVY: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5674" y="3430943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5318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cs-CZ" sz="3200" dirty="0">
                <a:solidFill>
                  <a:prstClr val="black"/>
                </a:solidFill>
                <a:latin typeface="Book Antiqua" pitchFamily="18" charset="0"/>
              </a:rPr>
              <a:t>Světle pražená kávová zrnka jsou nejlepší pro kávu podávanou s </a:t>
            </a:r>
            <a:r>
              <a:rPr lang="cs-CZ" sz="3200" dirty="0" smtClean="0">
                <a:solidFill>
                  <a:prstClr val="black"/>
                </a:solidFill>
                <a:latin typeface="Book Antiqua" pitchFamily="18" charset="0"/>
              </a:rPr>
              <a:t>mlékem.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cs-CZ" sz="3200" dirty="0">
                <a:solidFill>
                  <a:prstClr val="black"/>
                </a:solidFill>
                <a:latin typeface="Book Antiqua" pitchFamily="18" charset="0"/>
              </a:rPr>
              <a:t>T</a:t>
            </a:r>
            <a:r>
              <a:rPr lang="cs-CZ" sz="3200" dirty="0" smtClean="0">
                <a:solidFill>
                  <a:prstClr val="black"/>
                </a:solidFill>
                <a:latin typeface="Book Antiqua" pitchFamily="18" charset="0"/>
              </a:rPr>
              <a:t>mavší </a:t>
            </a:r>
            <a:r>
              <a:rPr lang="cs-CZ" sz="3200" dirty="0">
                <a:solidFill>
                  <a:prstClr val="black"/>
                </a:solidFill>
                <a:latin typeface="Book Antiqua" pitchFamily="18" charset="0"/>
              </a:rPr>
              <a:t>zrnka jsou vhodná pro černou </a:t>
            </a:r>
            <a:r>
              <a:rPr lang="cs-CZ" sz="3200" dirty="0" smtClean="0">
                <a:solidFill>
                  <a:prstClr val="black"/>
                </a:solidFill>
                <a:latin typeface="Book Antiqua" pitchFamily="18" charset="0"/>
              </a:rPr>
              <a:t>kávu.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cs-CZ" sz="3200" dirty="0">
                <a:solidFill>
                  <a:prstClr val="black"/>
                </a:solidFill>
                <a:latin typeface="Book Antiqua" pitchFamily="18" charset="0"/>
              </a:rPr>
              <a:t>N</a:t>
            </a:r>
            <a:r>
              <a:rPr lang="cs-CZ" sz="3200" dirty="0" smtClean="0">
                <a:solidFill>
                  <a:prstClr val="black"/>
                </a:solidFill>
                <a:latin typeface="Book Antiqua" pitchFamily="18" charset="0"/>
              </a:rPr>
              <a:t>ejdéle </a:t>
            </a:r>
            <a:r>
              <a:rPr lang="cs-CZ" sz="3200" dirty="0">
                <a:solidFill>
                  <a:prstClr val="black"/>
                </a:solidFill>
                <a:latin typeface="Book Antiqua" pitchFamily="18" charset="0"/>
              </a:rPr>
              <a:t>pražená zrna se užívají pro klasické espresso</a:t>
            </a:r>
            <a:r>
              <a:rPr lang="cs-CZ" sz="3200" b="1" dirty="0">
                <a:solidFill>
                  <a:prstClr val="black"/>
                </a:solidFill>
                <a:latin typeface="Book Antiqua" pitchFamily="18" charset="0"/>
              </a:rPr>
              <a:t>. </a:t>
            </a:r>
            <a:endParaRPr lang="cs-CZ" sz="3200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DOPORUČENÍ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5186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dirty="0">
                <a:solidFill>
                  <a:srgbClr val="262626"/>
                </a:solidFill>
              </a:rPr>
              <a:t>Kávu skladujte na tmavém, chladném místě, odděleně od aromatických potravin. </a:t>
            </a:r>
            <a:endParaRPr lang="cs-CZ" dirty="0" smtClean="0">
              <a:solidFill>
                <a:srgbClr val="262626"/>
              </a:solidFill>
            </a:endParaRP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endParaRPr lang="cs-CZ" dirty="0">
              <a:solidFill>
                <a:srgbClr val="262626"/>
              </a:solidFill>
            </a:endParaRPr>
          </a:p>
          <a:p>
            <a:pPr marL="0" lvl="0" indent="0" fontAlgn="base">
              <a:spcAft>
                <a:spcPct val="0"/>
              </a:spcAft>
              <a:buClr>
                <a:srgbClr val="873624"/>
              </a:buClr>
              <a:buNone/>
            </a:pPr>
            <a:r>
              <a:rPr lang="cs-CZ" dirty="0" smtClean="0">
                <a:solidFill>
                  <a:srgbClr val="262626"/>
                </a:solidFill>
              </a:rPr>
              <a:t>DOPORUČÍME ZÁKAZNÍKOVI:</a:t>
            </a:r>
            <a:endParaRPr lang="cs-CZ" dirty="0">
              <a:solidFill>
                <a:srgbClr val="262626"/>
              </a:solidFill>
            </a:endParaRP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endParaRPr lang="cs-CZ" sz="1600" dirty="0">
              <a:solidFill>
                <a:srgbClr val="262626"/>
              </a:solidFill>
            </a:endParaRPr>
          </a:p>
          <a:p>
            <a:pPr marL="365125" lvl="0" indent="-365125" fontAlgn="base">
              <a:spcAft>
                <a:spcPct val="0"/>
              </a:spcAft>
              <a:buClr>
                <a:srgbClr val="873624"/>
              </a:buClr>
            </a:pPr>
            <a:r>
              <a:rPr lang="cs-CZ" i="1" u="sng" dirty="0">
                <a:solidFill>
                  <a:srgbClr val="262626"/>
                </a:solidFill>
              </a:rPr>
              <a:t>Doma</a:t>
            </a:r>
            <a:r>
              <a:rPr lang="cs-CZ" dirty="0">
                <a:solidFill>
                  <a:srgbClr val="262626"/>
                </a:solidFill>
              </a:rPr>
              <a:t> nejlépe v ledničce a pro uchování kvality jsou ideální nádoby z porcelánu, kameniny, tmavého skla </a:t>
            </a:r>
            <a:br>
              <a:rPr lang="cs-CZ" dirty="0">
                <a:solidFill>
                  <a:srgbClr val="262626"/>
                </a:solidFill>
              </a:rPr>
            </a:br>
            <a:r>
              <a:rPr lang="cs-CZ" dirty="0">
                <a:solidFill>
                  <a:srgbClr val="262626"/>
                </a:solidFill>
              </a:rPr>
              <a:t>či ušlechtilé oceli s dobře těsnícím víkem.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SKLADOVÁNÍ KÁVY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184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Kontrola data  na obalu kávy v prodejní místnosti </a:t>
            </a:r>
            <a:r>
              <a:rPr lang="cs-CZ" dirty="0" smtClean="0"/>
              <a:t>             v </a:t>
            </a:r>
            <a:r>
              <a:rPr lang="cs-CZ" dirty="0" smtClean="0"/>
              <a:t>regálu.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Kontrola data na obalu kávy připravené pro doplnění zásob v prodejní místnosti.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Podle dat na obalech provést obměnu zásob.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Kontrola cenovky.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570156"/>
            <a:ext cx="8568952" cy="1054250"/>
          </a:xfrm>
        </p:spPr>
        <p:txBody>
          <a:bodyPr/>
          <a:lstStyle/>
          <a:p>
            <a:r>
              <a:rPr lang="cs-CZ" dirty="0" smtClean="0"/>
              <a:t>PŘÍPRAVA PRO PRODEJ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911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564904"/>
            <a:ext cx="7745505" cy="356125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Jaký je význam kávy pro výživu?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Co je KOFEIN?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Které tržní druhy kávy znáte?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Jaký je postup přípravy kávy pro prodej?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 správně skladujeme kávu v obchodě?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454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officeimg.vo.msecnd.net/en-us/images/MH900293200.jpg</a:t>
            </a:r>
            <a:endParaRPr lang="cs-CZ" sz="1800" dirty="0" smtClean="0"/>
          </a:p>
          <a:p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officeimg.vo.msecnd.net/en-us/images/MH900438740.jpg</a:t>
            </a:r>
            <a:endParaRPr lang="cs-CZ" sz="1800" dirty="0" smtClean="0"/>
          </a:p>
          <a:p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officeimg.vo.msecnd.net/en-us/images/MH900348883.jpg</a:t>
            </a:r>
            <a:endParaRPr lang="cs-CZ" sz="1800" dirty="0" smtClean="0"/>
          </a:p>
          <a:p>
            <a:pPr marL="0" lvl="0" indent="0">
              <a:spcBef>
                <a:spcPts val="600"/>
              </a:spcBef>
              <a:buClr>
                <a:srgbClr val="FE8637"/>
              </a:buClr>
              <a:buSzPct val="70000"/>
              <a:buNone/>
            </a:pPr>
            <a:r>
              <a:rPr lang="cs-CZ" sz="1700" u="sng" dirty="0" smtClean="0">
                <a:solidFill>
                  <a:prstClr val="black"/>
                </a:solidFill>
                <a:latin typeface="Century Schoolbook"/>
              </a:rPr>
              <a:t>Odborná </a:t>
            </a:r>
            <a:r>
              <a:rPr lang="cs-CZ" sz="1700" u="sng" dirty="0">
                <a:solidFill>
                  <a:prstClr val="black"/>
                </a:solidFill>
                <a:latin typeface="Century Schoolbook"/>
              </a:rPr>
              <a:t>učebnice: </a:t>
            </a:r>
            <a:r>
              <a:rPr lang="cs-CZ" sz="1700" dirty="0">
                <a:solidFill>
                  <a:prstClr val="black"/>
                </a:solidFill>
                <a:latin typeface="Century Schoolbook"/>
              </a:rPr>
              <a:t>Josef </a:t>
            </a:r>
            <a:r>
              <a:rPr lang="cs-CZ" sz="1700" dirty="0" err="1">
                <a:solidFill>
                  <a:prstClr val="black"/>
                </a:solidFill>
                <a:latin typeface="Century Schoolbook"/>
              </a:rPr>
              <a:t>Kavina</a:t>
            </a:r>
            <a:r>
              <a:rPr lang="cs-CZ" sz="1700" dirty="0">
                <a:solidFill>
                  <a:prstClr val="black"/>
                </a:solidFill>
                <a:latin typeface="Century Schoolbook"/>
              </a:rPr>
              <a:t>, ZBOŽÍZNALSTVÍ POTRAVINÁŘSKÉHO ZBOŽÍ PRO 3. ROČNÍK středních odborných učilišť a integrovaných středních škol učebního oboru prodavač – prodavačka, zaměření pro potravinářské zboží a pro smíšené zboží, vydalo nakladatelství a vydavatelství IQ 147, spol. s.r.o. v Praze roku 1997</a:t>
            </a:r>
            <a:endParaRPr lang="cs-CZ" sz="1900" dirty="0">
              <a:solidFill>
                <a:prstClr val="black"/>
              </a:solidFill>
              <a:latin typeface="Gill Sans MT"/>
            </a:endParaRPr>
          </a:p>
          <a:p>
            <a:endParaRPr lang="cs-CZ" sz="18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8826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37</TotalTime>
  <Words>285</Words>
  <Application>Microsoft Office PowerPoint</Application>
  <PresentationFormat>Předvádění na obrazovce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Tvrdý obal</vt:lpstr>
      <vt:lpstr>Střední průmyslová škola a Střední odborná škola gastronomie a služeb, Most, příspěvková organizace </vt:lpstr>
      <vt:lpstr>KÁVA</vt:lpstr>
      <vt:lpstr>VÝZNAM  KÁVY  VE  VÝŽIVĚ  </vt:lpstr>
      <vt:lpstr>DRUHY  KÁVOVNÍKŮ</vt:lpstr>
      <vt:lpstr>DRUHY KÁVY PODLE TRŽNÍ ÚPRAVY:</vt:lpstr>
      <vt:lpstr>NOVÉ  DRUHY  KÁVY:</vt:lpstr>
      <vt:lpstr>DOPORUČENÍ </vt:lpstr>
      <vt:lpstr>SKLADOVÁNÍ KÁVY</vt:lpstr>
      <vt:lpstr>PŘÍPRAVA PRO PRODEJ</vt:lpstr>
      <vt:lpstr>OPAKOVÁNÍ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Dum</cp:lastModifiedBy>
  <cp:revision>8</cp:revision>
  <dcterms:created xsi:type="dcterms:W3CDTF">2013-06-20T21:30:57Z</dcterms:created>
  <dcterms:modified xsi:type="dcterms:W3CDTF">2013-06-25T08:06:11Z</dcterms:modified>
</cp:coreProperties>
</file>