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7A958D22-48B0-46CF-BB99-05769591096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49C7D08-D008-4894-BA94-AB54F6E47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58D22-48B0-46CF-BB99-05769591096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49C7D08-D008-4894-BA94-AB54F6E47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58D22-48B0-46CF-BB99-05769591096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49C7D08-D008-4894-BA94-AB54F6E47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A958D22-48B0-46CF-BB99-05769591096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49C7D08-D008-4894-BA94-AB54F6E47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7A958D22-48B0-46CF-BB99-05769591096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49C7D08-D008-4894-BA94-AB54F6E47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58D22-48B0-46CF-BB99-05769591096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49C7D08-D008-4894-BA94-AB54F6E47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58D22-48B0-46CF-BB99-05769591096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49C7D08-D008-4894-BA94-AB54F6E47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58D22-48B0-46CF-BB99-05769591096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49C7D08-D008-4894-BA94-AB54F6E47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7A958D22-48B0-46CF-BB99-05769591096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49C7D08-D008-4894-BA94-AB54F6E47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58D22-48B0-46CF-BB99-05769591096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7D08-D008-4894-BA94-AB54F6E47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7A958D22-48B0-46CF-BB99-05769591096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49C7D08-D008-4894-BA94-AB54F6E47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A958D22-48B0-46CF-BB99-05769591096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49C7D08-D008-4894-BA94-AB54F6E47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15927" y="-224321"/>
            <a:ext cx="6642320" cy="556977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0000"/>
                </a:solidFill>
                <a:latin typeface="Century Schoolbook"/>
              </a:rPr>
              <a:t/>
            </a:r>
            <a:br>
              <a:rPr lang="cs-CZ" dirty="0">
                <a:solidFill>
                  <a:srgbClr val="000000"/>
                </a:solidFill>
                <a:latin typeface="Century Schoolbook"/>
              </a:rPr>
            </a:br>
            <a:r>
              <a:rPr lang="cs-CZ" dirty="0">
                <a:latin typeface="Century Schoolbook"/>
              </a:rPr>
              <a:t/>
            </a:r>
            <a:br>
              <a:rPr lang="cs-CZ" dirty="0">
                <a:latin typeface="Century Schoolbook"/>
              </a:rPr>
            </a:br>
            <a:r>
              <a:rPr lang="cs-CZ" sz="1800" b="1" dirty="0" smtClean="0">
                <a:latin typeface="Century Schoolbook"/>
              </a:rPr>
              <a:t>STŘEDNÍ </a:t>
            </a:r>
            <a:r>
              <a:rPr lang="cs-CZ" sz="1800" b="1" dirty="0">
                <a:latin typeface="Century Schoolbook"/>
              </a:rPr>
              <a:t>PRŮMYSLOVÁ ŠKOLA </a:t>
            </a:r>
            <a:r>
              <a:rPr lang="cs-CZ" sz="1800" b="1" dirty="0" smtClean="0">
                <a:latin typeface="Century Schoolbook"/>
              </a:rPr>
              <a:t/>
            </a:r>
            <a:br>
              <a:rPr lang="cs-CZ" sz="1800" b="1" dirty="0" smtClean="0">
                <a:latin typeface="Century Schoolbook"/>
              </a:rPr>
            </a:br>
            <a:r>
              <a:rPr lang="cs-CZ" sz="1800" b="1" dirty="0" smtClean="0">
                <a:latin typeface="Century Schoolbook"/>
              </a:rPr>
              <a:t>A </a:t>
            </a:r>
            <a:r>
              <a:rPr lang="cs-CZ" sz="1800" b="1" dirty="0">
                <a:latin typeface="Century Schoolbook"/>
              </a:rPr>
              <a:t>STŘEDNÍ ODBORNÁ ŠKOLA GASTRONOMIE A SLUŽEB, </a:t>
            </a:r>
            <a:r>
              <a:rPr lang="cs-CZ" sz="1800" b="1" dirty="0" smtClean="0">
                <a:latin typeface="Century Schoolbook"/>
              </a:rPr>
              <a:t> MOST</a:t>
            </a:r>
            <a:r>
              <a:rPr lang="cs-CZ" sz="1800" b="1" dirty="0">
                <a:latin typeface="Century Schoolbook"/>
              </a:rPr>
              <a:t>, PŘÍSPĚVKOVÁ ORGANIZACE 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360357"/>
            <a:ext cx="8153400" cy="4735643"/>
          </a:xfrm>
        </p:spPr>
        <p:txBody>
          <a:bodyPr/>
          <a:lstStyle/>
          <a:p>
            <a:endParaRPr lang="cs-CZ" sz="1000" dirty="0">
              <a:solidFill>
                <a:srgbClr val="000000"/>
              </a:solidFill>
              <a:latin typeface="Calibri"/>
            </a:endParaRPr>
          </a:p>
          <a:p>
            <a:pPr marL="0" indent="0" algn="ctr">
              <a:buNone/>
            </a:pPr>
            <a:r>
              <a:rPr lang="cs-CZ" sz="3200" dirty="0" smtClean="0">
                <a:latin typeface="Calibri"/>
              </a:rPr>
              <a:t>DIGITÁLNÍ </a:t>
            </a:r>
            <a:r>
              <a:rPr lang="cs-CZ" sz="3200" dirty="0">
                <a:latin typeface="Calibri"/>
              </a:rPr>
              <a:t>UČEBNÍ MATERIÁL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589"/>
            <a:ext cx="1476375" cy="1340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3536" y="6093296"/>
            <a:ext cx="4792663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8064895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7136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" dirty="0">
                <a:solidFill>
                  <a:srgbClr val="000000"/>
                </a:solidFill>
                <a:latin typeface="Algerian"/>
              </a:rPr>
              <a:t/>
            </a:r>
            <a:br>
              <a:rPr lang="cs-CZ" sz="800" dirty="0">
                <a:solidFill>
                  <a:srgbClr val="000000"/>
                </a:solidFill>
                <a:latin typeface="Algerian"/>
              </a:rPr>
            </a:br>
            <a:r>
              <a:rPr lang="cs-CZ" sz="9600" dirty="0">
                <a:solidFill>
                  <a:srgbClr val="00B050"/>
                </a:solidFill>
                <a:latin typeface="Algerian"/>
              </a:rPr>
              <a:t>CIBULOVÁ ZELENINA </a:t>
            </a:r>
            <a:endParaRPr lang="cs-CZ" sz="96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3747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r>
              <a:rPr lang="cs-CZ" sz="1200" b="0" i="0" u="none" strike="noStrike" baseline="0" dirty="0" smtClean="0">
                <a:solidFill>
                  <a:srgbClr val="000000"/>
                </a:solidFill>
                <a:latin typeface="Algerian"/>
              </a:rPr>
              <a:t/>
            </a:r>
            <a:br>
              <a:rPr lang="cs-CZ" sz="1200" b="0" i="0" u="none" strike="noStrike" baseline="0" dirty="0" smtClean="0">
                <a:solidFill>
                  <a:srgbClr val="000000"/>
                </a:solidFill>
                <a:latin typeface="Algerian"/>
              </a:rPr>
            </a:br>
            <a:r>
              <a:rPr lang="cs-CZ" dirty="0">
                <a:latin typeface="Algerian"/>
              </a:rPr>
              <a:t>CHARAKTERISTIKA </a:t>
            </a:r>
            <a:br>
              <a:rPr lang="cs-CZ" dirty="0">
                <a:latin typeface="Algerian"/>
              </a:rPr>
            </a:br>
            <a:r>
              <a:rPr lang="cs-CZ" sz="1400" b="0" i="0" u="none" strike="noStrike" baseline="0" dirty="0" smtClean="0">
                <a:latin typeface="Wingdings"/>
              </a:rPr>
              <a:t></a:t>
            </a:r>
            <a:br>
              <a:rPr lang="cs-CZ" sz="1400" b="0" i="0" u="none" strike="noStrike" baseline="0" dirty="0" smtClean="0">
                <a:latin typeface="Wingding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1600" b="0" i="0" u="none" strike="noStrike" baseline="0" dirty="0" smtClean="0">
              <a:latin typeface="Times New Roman"/>
            </a:endParaRPr>
          </a:p>
          <a:p>
            <a:r>
              <a:rPr lang="cs-CZ" b="0" i="0" u="none" strike="noStrike" baseline="0" dirty="0" smtClean="0">
                <a:latin typeface="Times New Roman"/>
              </a:rPr>
              <a:t>je charakteristická tím, že vytváří zkrácené stonky a zdužnatělé listy </a:t>
            </a:r>
          </a:p>
          <a:p>
            <a:r>
              <a:rPr lang="cs-CZ" b="0" i="0" u="none" strike="noStrike" baseline="0" dirty="0" smtClean="0">
                <a:latin typeface="Times New Roman"/>
              </a:rPr>
              <a:t>společným znakem je značný obsah éterických olejů /</a:t>
            </a:r>
            <a:r>
              <a:rPr lang="cs-CZ" b="0" i="1" u="none" strike="noStrike" baseline="0" dirty="0" smtClean="0">
                <a:latin typeface="Times New Roman"/>
              </a:rPr>
              <a:t>brzdí růst bakterií, případně je ničí/ </a:t>
            </a:r>
          </a:p>
          <a:p>
            <a:pPr marL="0" indent="0">
              <a:buNone/>
            </a:pPr>
            <a:endParaRPr lang="cs-CZ" b="0" i="0" u="none" strike="noStrike" baseline="0" dirty="0" smtClean="0">
              <a:latin typeface="Times New Roman"/>
            </a:endParaRPr>
          </a:p>
          <a:p>
            <a:pPr marL="0" indent="0">
              <a:buNone/>
            </a:pPr>
            <a:r>
              <a:rPr lang="cs-CZ" sz="3600" b="1" i="0" u="sng" strike="noStrike" baseline="0" dirty="0" smtClean="0">
                <a:latin typeface="Times New Roman"/>
              </a:rPr>
              <a:t>Nejznámější druhy: </a:t>
            </a:r>
            <a:endParaRPr lang="cs-CZ" sz="3600" b="0" i="0" u="sng" strike="noStrike" baseline="0" dirty="0" smtClean="0">
              <a:latin typeface="Times New Roman"/>
            </a:endParaRPr>
          </a:p>
          <a:p>
            <a:pPr marL="0" indent="0">
              <a:buNone/>
            </a:pPr>
            <a:r>
              <a:rPr lang="cs-CZ" sz="2000" b="0" i="1" u="none" strike="noStrike" baseline="0" dirty="0" smtClean="0">
                <a:latin typeface="Times New Roman"/>
              </a:rPr>
              <a:t>1.  </a:t>
            </a:r>
            <a:r>
              <a:rPr lang="cs-CZ" sz="3600" b="0" i="1" u="none" strike="noStrike" baseline="0" dirty="0" smtClean="0">
                <a:latin typeface="Times New Roman"/>
              </a:rPr>
              <a:t>cibule </a:t>
            </a:r>
            <a:endParaRPr lang="cs-CZ" sz="3600" b="0" i="0" u="none" strike="noStrike" baseline="0" dirty="0" smtClean="0">
              <a:latin typeface="Times New Roman"/>
            </a:endParaRPr>
          </a:p>
          <a:p>
            <a:pPr marL="0" indent="0">
              <a:buNone/>
            </a:pPr>
            <a:r>
              <a:rPr lang="cs-CZ" sz="2000" b="0" i="1" u="none" strike="noStrike" baseline="0" dirty="0" smtClean="0">
                <a:latin typeface="Times New Roman"/>
              </a:rPr>
              <a:t>2.  </a:t>
            </a:r>
            <a:r>
              <a:rPr lang="cs-CZ" sz="3600" b="0" i="1" u="none" strike="noStrike" baseline="0" dirty="0" smtClean="0">
                <a:latin typeface="Times New Roman"/>
              </a:rPr>
              <a:t>česnek </a:t>
            </a:r>
            <a:endParaRPr lang="cs-CZ" sz="3600" b="0" i="0" u="none" strike="noStrike" baseline="0" dirty="0" smtClean="0">
              <a:latin typeface="Times New Roman"/>
            </a:endParaRPr>
          </a:p>
          <a:p>
            <a:pPr marL="0" indent="0">
              <a:buNone/>
            </a:pPr>
            <a:r>
              <a:rPr lang="cs-CZ" sz="2000" b="0" i="1" u="none" strike="noStrike" baseline="0" dirty="0" smtClean="0">
                <a:latin typeface="Times New Roman"/>
              </a:rPr>
              <a:t>3.  </a:t>
            </a:r>
            <a:r>
              <a:rPr lang="cs-CZ" sz="3600" b="0" i="1" u="none" strike="noStrike" baseline="0" dirty="0" smtClean="0">
                <a:latin typeface="Times New Roman"/>
              </a:rPr>
              <a:t>pór </a:t>
            </a:r>
            <a:endParaRPr lang="cs-CZ" sz="3600" b="0" i="0" u="none" strike="noStrike" baseline="0" dirty="0" smtClean="0">
              <a:latin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0899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1050" dirty="0">
                <a:solidFill>
                  <a:srgbClr val="000000"/>
                </a:solidFill>
                <a:latin typeface="Algerian"/>
              </a:rPr>
              <a:t/>
            </a:r>
            <a:br>
              <a:rPr lang="cs-CZ" sz="1050" dirty="0">
                <a:solidFill>
                  <a:srgbClr val="000000"/>
                </a:solidFill>
                <a:latin typeface="Algerian"/>
              </a:rPr>
            </a:br>
            <a:r>
              <a:rPr lang="cs-CZ" sz="6000" dirty="0">
                <a:latin typeface="Algerian"/>
              </a:rPr>
              <a:t>CIBULE </a:t>
            </a:r>
            <a:endParaRPr lang="cs-CZ" sz="6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4086944"/>
          </a:xfrm>
        </p:spPr>
        <p:txBody>
          <a:bodyPr>
            <a:normAutofit fontScale="85000" lnSpcReduction="20000"/>
          </a:bodyPr>
          <a:lstStyle/>
          <a:p>
            <a:endParaRPr lang="cs-CZ" sz="1600" dirty="0">
              <a:solidFill>
                <a:srgbClr val="000000"/>
              </a:solidFill>
              <a:latin typeface="Times New Roman"/>
            </a:endParaRPr>
          </a:p>
          <a:p>
            <a:pPr marL="0" indent="0">
              <a:buNone/>
            </a:pPr>
            <a:r>
              <a:rPr lang="cs-CZ" sz="3200" b="1" dirty="0">
                <a:latin typeface="Times New Roman"/>
              </a:rPr>
              <a:t>Druhy v prodeji - </a:t>
            </a:r>
            <a:endParaRPr lang="cs-CZ" sz="3200" dirty="0">
              <a:latin typeface="Times New Roman"/>
            </a:endParaRPr>
          </a:p>
          <a:p>
            <a:r>
              <a:rPr lang="cs-CZ" sz="3200" b="1" dirty="0">
                <a:latin typeface="Times New Roman"/>
              </a:rPr>
              <a:t>ČERSTVÉ CIBULE: </a:t>
            </a:r>
            <a:endParaRPr lang="cs-CZ" sz="3200" dirty="0">
              <a:latin typeface="Times New Roman"/>
            </a:endParaRPr>
          </a:p>
          <a:p>
            <a:pPr marL="0" indent="0">
              <a:buNone/>
            </a:pPr>
            <a:r>
              <a:rPr lang="cs-CZ" sz="1800" i="1" dirty="0" smtClean="0">
                <a:latin typeface="Times New Roman"/>
              </a:rPr>
              <a:t>I.    </a:t>
            </a:r>
            <a:r>
              <a:rPr lang="cs-CZ" sz="3200" i="1" dirty="0" smtClean="0">
                <a:latin typeface="Times New Roman"/>
              </a:rPr>
              <a:t>s </a:t>
            </a:r>
            <a:r>
              <a:rPr lang="cs-CZ" sz="3200" i="1" dirty="0">
                <a:latin typeface="Times New Roman"/>
              </a:rPr>
              <a:t>natí /zelenačka/ </a:t>
            </a:r>
            <a:endParaRPr lang="cs-CZ" sz="3200" dirty="0">
              <a:latin typeface="Times New Roman"/>
            </a:endParaRPr>
          </a:p>
          <a:p>
            <a:pPr marL="0" indent="0">
              <a:buNone/>
            </a:pPr>
            <a:r>
              <a:rPr lang="cs-CZ" sz="1800" i="1" dirty="0">
                <a:latin typeface="Times New Roman"/>
              </a:rPr>
              <a:t>II</a:t>
            </a:r>
            <a:r>
              <a:rPr lang="cs-CZ" sz="1800" i="1" dirty="0" smtClean="0">
                <a:latin typeface="Times New Roman"/>
              </a:rPr>
              <a:t>.   </a:t>
            </a:r>
            <a:r>
              <a:rPr lang="cs-CZ" sz="3200" i="1" dirty="0" smtClean="0">
                <a:latin typeface="Times New Roman"/>
              </a:rPr>
              <a:t>rychlená </a:t>
            </a:r>
            <a:r>
              <a:rPr lang="cs-CZ" sz="3200" i="1" dirty="0">
                <a:latin typeface="Times New Roman"/>
              </a:rPr>
              <a:t>/lahůdková/ </a:t>
            </a:r>
            <a:endParaRPr lang="cs-CZ" sz="3200" dirty="0">
              <a:latin typeface="Times New Roman"/>
            </a:endParaRPr>
          </a:p>
          <a:p>
            <a:pPr marL="0" indent="0">
              <a:buNone/>
            </a:pPr>
            <a:r>
              <a:rPr lang="cs-CZ" sz="1800" i="1" dirty="0">
                <a:latin typeface="Times New Roman"/>
              </a:rPr>
              <a:t>III</a:t>
            </a:r>
            <a:r>
              <a:rPr lang="cs-CZ" sz="1800" i="1" dirty="0" smtClean="0">
                <a:latin typeface="Times New Roman"/>
              </a:rPr>
              <a:t>. </a:t>
            </a:r>
            <a:r>
              <a:rPr lang="cs-CZ" sz="3200" i="1" dirty="0" smtClean="0">
                <a:latin typeface="Times New Roman"/>
              </a:rPr>
              <a:t>s </a:t>
            </a:r>
            <a:r>
              <a:rPr lang="cs-CZ" sz="3200" i="1" dirty="0">
                <a:latin typeface="Times New Roman"/>
              </a:rPr>
              <a:t>krátkou seříznutou natí </a:t>
            </a:r>
            <a:endParaRPr lang="cs-CZ" sz="3200" dirty="0">
              <a:latin typeface="Times New Roman"/>
            </a:endParaRPr>
          </a:p>
          <a:p>
            <a:endParaRPr lang="cs-CZ" sz="3200" dirty="0">
              <a:latin typeface="Times New Roman"/>
            </a:endParaRPr>
          </a:p>
          <a:p>
            <a:r>
              <a:rPr lang="cs-CZ" sz="2800" b="1" dirty="0">
                <a:latin typeface="Times New Roman"/>
              </a:rPr>
              <a:t>PRODEJ: </a:t>
            </a:r>
            <a:endParaRPr lang="cs-CZ" sz="2800" dirty="0">
              <a:latin typeface="Times New Roman"/>
            </a:endParaRPr>
          </a:p>
          <a:p>
            <a:pPr marL="0" indent="0">
              <a:buNone/>
            </a:pPr>
            <a:r>
              <a:rPr lang="cs-CZ" sz="1400" dirty="0" smtClean="0">
                <a:latin typeface="Wingdings"/>
              </a:rPr>
              <a:t> </a:t>
            </a:r>
            <a:r>
              <a:rPr lang="cs-CZ" sz="2800" i="1" dirty="0" smtClean="0">
                <a:latin typeface="Times New Roman"/>
              </a:rPr>
              <a:t>na </a:t>
            </a:r>
            <a:r>
              <a:rPr lang="cs-CZ" sz="2800" i="1" dirty="0">
                <a:latin typeface="Times New Roman"/>
              </a:rPr>
              <a:t>váhu </a:t>
            </a:r>
            <a:endParaRPr lang="cs-CZ" sz="2800" dirty="0">
              <a:latin typeface="Times New Roman"/>
            </a:endParaRPr>
          </a:p>
          <a:p>
            <a:pPr marL="0" indent="0">
              <a:buNone/>
            </a:pPr>
            <a:r>
              <a:rPr lang="cs-CZ" sz="1400" dirty="0" smtClean="0">
                <a:latin typeface="Wingdings"/>
              </a:rPr>
              <a:t> </a:t>
            </a:r>
            <a:r>
              <a:rPr lang="cs-CZ" sz="2800" i="1" dirty="0" smtClean="0">
                <a:latin typeface="Times New Roman"/>
              </a:rPr>
              <a:t>ve </a:t>
            </a:r>
            <a:r>
              <a:rPr lang="cs-CZ" sz="2800" i="1" dirty="0">
                <a:latin typeface="Times New Roman"/>
              </a:rPr>
              <a:t>svazku s natí </a:t>
            </a:r>
            <a:endParaRPr lang="cs-CZ" sz="2800" dirty="0">
              <a:latin typeface="Times New Roman"/>
            </a:endParaRPr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4158952"/>
          </a:xfrm>
        </p:spPr>
        <p:txBody>
          <a:bodyPr>
            <a:normAutofit fontScale="47500" lnSpcReduction="20000"/>
          </a:bodyPr>
          <a:lstStyle/>
          <a:p>
            <a:endParaRPr lang="cs-CZ" sz="1600" dirty="0">
              <a:solidFill>
                <a:srgbClr val="000000"/>
              </a:solidFill>
              <a:latin typeface="Times New Roman"/>
            </a:endParaRPr>
          </a:p>
          <a:p>
            <a:pPr marL="0" indent="0">
              <a:buNone/>
            </a:pPr>
            <a:r>
              <a:rPr lang="cs-CZ" sz="5100" b="1" dirty="0">
                <a:latin typeface="Times New Roman"/>
              </a:rPr>
              <a:t>Druhy v prodeji – </a:t>
            </a:r>
            <a:endParaRPr lang="cs-CZ" sz="5100" dirty="0">
              <a:latin typeface="Times New Roman"/>
            </a:endParaRPr>
          </a:p>
          <a:p>
            <a:r>
              <a:rPr lang="cs-CZ" sz="5100" b="1" dirty="0">
                <a:latin typeface="Times New Roman"/>
              </a:rPr>
              <a:t>SUCHÉ CIBULE: </a:t>
            </a:r>
            <a:endParaRPr lang="cs-CZ" sz="5100" dirty="0">
              <a:latin typeface="Times New Roman"/>
            </a:endParaRPr>
          </a:p>
          <a:p>
            <a:pPr marL="0" indent="0">
              <a:buNone/>
            </a:pPr>
            <a:r>
              <a:rPr lang="cs-CZ" sz="5100" i="1" dirty="0">
                <a:latin typeface="Times New Roman"/>
              </a:rPr>
              <a:t>I</a:t>
            </a:r>
            <a:r>
              <a:rPr lang="cs-CZ" sz="5100" i="1" dirty="0" smtClean="0">
                <a:latin typeface="Times New Roman"/>
              </a:rPr>
              <a:t>.    kuchyňská </a:t>
            </a:r>
            <a:endParaRPr lang="cs-CZ" sz="5100" dirty="0">
              <a:latin typeface="Times New Roman"/>
            </a:endParaRPr>
          </a:p>
          <a:p>
            <a:pPr marL="0" indent="0">
              <a:buNone/>
            </a:pPr>
            <a:r>
              <a:rPr lang="cs-CZ" sz="5100" i="1" dirty="0">
                <a:latin typeface="Times New Roman"/>
              </a:rPr>
              <a:t>II</a:t>
            </a:r>
            <a:r>
              <a:rPr lang="cs-CZ" sz="5100" i="1" dirty="0" smtClean="0">
                <a:latin typeface="Times New Roman"/>
              </a:rPr>
              <a:t>.  šalotka </a:t>
            </a:r>
            <a:endParaRPr lang="cs-CZ" sz="5100" dirty="0">
              <a:latin typeface="Times New Roman"/>
            </a:endParaRPr>
          </a:p>
          <a:p>
            <a:pPr marL="0" indent="0">
              <a:buNone/>
            </a:pPr>
            <a:r>
              <a:rPr lang="cs-CZ" sz="5100" i="1" dirty="0" smtClean="0">
                <a:latin typeface="Times New Roman"/>
              </a:rPr>
              <a:t>III .nakládačka </a:t>
            </a:r>
            <a:endParaRPr lang="cs-CZ" sz="5100" dirty="0">
              <a:latin typeface="Times New Roman"/>
            </a:endParaRPr>
          </a:p>
          <a:p>
            <a:endParaRPr lang="cs-CZ" sz="5100" dirty="0">
              <a:latin typeface="Times New Roman"/>
            </a:endParaRPr>
          </a:p>
          <a:p>
            <a:r>
              <a:rPr lang="cs-CZ" sz="5100" b="1" dirty="0">
                <a:latin typeface="Times New Roman"/>
              </a:rPr>
              <a:t>Rozdělení podle barvy: </a:t>
            </a:r>
            <a:endParaRPr lang="cs-CZ" sz="5100" dirty="0">
              <a:latin typeface="Times New Roman"/>
            </a:endParaRPr>
          </a:p>
          <a:p>
            <a:pPr marL="0" indent="0">
              <a:buNone/>
            </a:pPr>
            <a:r>
              <a:rPr lang="cs-CZ" sz="5100" dirty="0" smtClean="0">
                <a:latin typeface="Wingdings"/>
              </a:rPr>
              <a:t> </a:t>
            </a:r>
            <a:r>
              <a:rPr lang="cs-CZ" sz="5100" i="1" dirty="0" smtClean="0">
                <a:latin typeface="Times New Roman"/>
              </a:rPr>
              <a:t>bílá </a:t>
            </a:r>
            <a:endParaRPr lang="cs-CZ" sz="5100" dirty="0">
              <a:latin typeface="Times New Roman"/>
            </a:endParaRPr>
          </a:p>
          <a:p>
            <a:pPr marL="0" indent="0">
              <a:buNone/>
            </a:pPr>
            <a:r>
              <a:rPr lang="cs-CZ" sz="5100" dirty="0" smtClean="0">
                <a:latin typeface="Wingdings"/>
              </a:rPr>
              <a:t> </a:t>
            </a:r>
            <a:r>
              <a:rPr lang="cs-CZ" sz="5100" i="1" dirty="0" smtClean="0">
                <a:latin typeface="Times New Roman"/>
              </a:rPr>
              <a:t>červená </a:t>
            </a:r>
            <a:endParaRPr lang="cs-CZ" sz="5100" dirty="0">
              <a:latin typeface="Times New Roman"/>
            </a:endParaRPr>
          </a:p>
          <a:p>
            <a:pPr marL="0" indent="0">
              <a:buNone/>
            </a:pPr>
            <a:r>
              <a:rPr lang="cs-CZ" sz="5100" dirty="0" smtClean="0">
                <a:latin typeface="Wingdings"/>
              </a:rPr>
              <a:t> </a:t>
            </a:r>
            <a:r>
              <a:rPr lang="cs-CZ" sz="5100" i="1" dirty="0" smtClean="0">
                <a:latin typeface="Times New Roman"/>
              </a:rPr>
              <a:t>žlutá </a:t>
            </a:r>
            <a:endParaRPr lang="cs-CZ" sz="5100" dirty="0">
              <a:latin typeface="Times New Roman"/>
            </a:endParaRP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4898504" cy="640080"/>
          </a:xfrm>
        </p:spPr>
        <p:txBody>
          <a:bodyPr>
            <a:normAutofit fontScale="32500" lnSpcReduction="20000"/>
          </a:bodyPr>
          <a:lstStyle/>
          <a:p>
            <a:endParaRPr lang="cs-CZ" sz="1100" b="0" dirty="0">
              <a:solidFill>
                <a:srgbClr val="000000"/>
              </a:solidFill>
              <a:latin typeface="Times New Roman"/>
            </a:endParaRPr>
          </a:p>
          <a:p>
            <a:endParaRPr lang="cs-CZ" sz="1100" b="0" dirty="0">
              <a:latin typeface="Times New Roman"/>
            </a:endParaRPr>
          </a:p>
          <a:p>
            <a:r>
              <a:rPr lang="cs-CZ" sz="3800" b="0" i="1" dirty="0" smtClean="0">
                <a:latin typeface="Times New Roman"/>
              </a:rPr>
              <a:t>JE TVOŘENA ZDUŽNATĚLÝMI LISTY USPOŘÁDANÝMI DO </a:t>
            </a:r>
            <a:r>
              <a:rPr lang="cs-CZ" sz="3800" i="1" dirty="0" smtClean="0">
                <a:latin typeface="Times New Roman"/>
              </a:rPr>
              <a:t>SUKNICE </a:t>
            </a:r>
            <a:endParaRPr lang="cs-CZ" sz="3800" b="0" dirty="0" smtClean="0">
              <a:latin typeface="Times New Roman"/>
            </a:endParaRPr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0648"/>
            <a:ext cx="3514725" cy="2181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42589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1050" dirty="0">
                <a:solidFill>
                  <a:srgbClr val="000000"/>
                </a:solidFill>
                <a:latin typeface="Times New Roman"/>
              </a:rPr>
              <a:t/>
            </a:r>
            <a:br>
              <a:rPr lang="cs-CZ" sz="1050" dirty="0">
                <a:solidFill>
                  <a:srgbClr val="000000"/>
                </a:solidFill>
                <a:latin typeface="Times New Roman"/>
              </a:rPr>
            </a:br>
            <a:r>
              <a:rPr lang="cs-CZ" sz="5400" dirty="0">
                <a:latin typeface="Times New Roman"/>
              </a:rPr>
              <a:t>Č</a:t>
            </a:r>
            <a:r>
              <a:rPr lang="cs-CZ" sz="5400" dirty="0">
                <a:latin typeface="Algerian"/>
              </a:rPr>
              <a:t>ESNEK</a:t>
            </a:r>
            <a:r>
              <a:rPr lang="cs-CZ" dirty="0">
                <a:latin typeface="Algerian"/>
              </a:rPr>
              <a:t>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09600" y="1589566"/>
            <a:ext cx="3886200" cy="5007785"/>
          </a:xfrm>
        </p:spPr>
        <p:txBody>
          <a:bodyPr>
            <a:normAutofit fontScale="25000" lnSpcReduction="20000"/>
          </a:bodyPr>
          <a:lstStyle/>
          <a:p>
            <a:endParaRPr lang="cs-CZ" sz="1800" dirty="0">
              <a:solidFill>
                <a:srgbClr val="000000"/>
              </a:solidFill>
              <a:latin typeface="Times New Roman"/>
            </a:endParaRPr>
          </a:p>
          <a:p>
            <a:endParaRPr lang="cs-CZ" sz="1800" dirty="0">
              <a:latin typeface="Times New Roman"/>
            </a:endParaRPr>
          </a:p>
          <a:p>
            <a:r>
              <a:rPr lang="cs-CZ" sz="9600" i="1" dirty="0">
                <a:latin typeface="Times New Roman"/>
              </a:rPr>
              <a:t>má hlavičku složenou z drobných stroužků, je pokryt tenkou růžovou nebo bílou slupkou </a:t>
            </a:r>
            <a:endParaRPr lang="cs-CZ" sz="9600" dirty="0">
              <a:latin typeface="Times New Roman"/>
            </a:endParaRPr>
          </a:p>
          <a:p>
            <a:pPr marL="0" indent="0">
              <a:buNone/>
            </a:pPr>
            <a:r>
              <a:rPr lang="cs-CZ" sz="9600" b="1" dirty="0">
                <a:latin typeface="Times New Roman"/>
              </a:rPr>
              <a:t>Podle sklizně </a:t>
            </a:r>
            <a:r>
              <a:rPr lang="cs-CZ" sz="9600" b="1" dirty="0" smtClean="0">
                <a:latin typeface="Times New Roman"/>
              </a:rPr>
              <a:t>rozeznáváme</a:t>
            </a:r>
            <a:r>
              <a:rPr lang="cs-CZ" sz="9600" i="1" dirty="0">
                <a:latin typeface="Times New Roman"/>
              </a:rPr>
              <a:t>: </a:t>
            </a:r>
            <a:endParaRPr lang="cs-CZ" sz="9600" dirty="0">
              <a:latin typeface="Times New Roman"/>
            </a:endParaRPr>
          </a:p>
          <a:p>
            <a:r>
              <a:rPr lang="cs-CZ" sz="9600" dirty="0">
                <a:latin typeface="Wingdings"/>
              </a:rPr>
              <a:t></a:t>
            </a:r>
            <a:r>
              <a:rPr lang="cs-CZ" sz="9600" i="1" dirty="0">
                <a:latin typeface="Times New Roman"/>
              </a:rPr>
              <a:t>jarní </a:t>
            </a:r>
            <a:endParaRPr lang="cs-CZ" sz="9600" dirty="0">
              <a:latin typeface="Times New Roman"/>
            </a:endParaRPr>
          </a:p>
          <a:p>
            <a:r>
              <a:rPr lang="cs-CZ" sz="9600" dirty="0">
                <a:latin typeface="Wingdings"/>
              </a:rPr>
              <a:t></a:t>
            </a:r>
            <a:r>
              <a:rPr lang="cs-CZ" sz="9600" i="1" dirty="0">
                <a:latin typeface="Times New Roman"/>
              </a:rPr>
              <a:t>zimní </a:t>
            </a:r>
            <a:endParaRPr lang="cs-CZ" sz="9600" dirty="0">
              <a:latin typeface="Times New Roman"/>
            </a:endParaRPr>
          </a:p>
          <a:p>
            <a:endParaRPr lang="cs-CZ" sz="9600" dirty="0">
              <a:latin typeface="Times New Roman"/>
            </a:endParaRPr>
          </a:p>
          <a:p>
            <a:pPr marL="0" indent="0">
              <a:buNone/>
            </a:pPr>
            <a:r>
              <a:rPr lang="cs-CZ" sz="9600" b="1" dirty="0" smtClean="0">
                <a:latin typeface="Times New Roman"/>
              </a:rPr>
              <a:t>Prodej</a:t>
            </a:r>
            <a:r>
              <a:rPr lang="cs-CZ" sz="9600" b="1" dirty="0">
                <a:latin typeface="Times New Roman"/>
              </a:rPr>
              <a:t>: </a:t>
            </a:r>
            <a:endParaRPr lang="cs-CZ" sz="9600" dirty="0">
              <a:latin typeface="Times New Roman"/>
            </a:endParaRPr>
          </a:p>
          <a:p>
            <a:r>
              <a:rPr lang="cs-CZ" sz="9600" dirty="0">
                <a:latin typeface="Wingdings"/>
              </a:rPr>
              <a:t></a:t>
            </a:r>
            <a:r>
              <a:rPr lang="cs-CZ" sz="9600" i="1" dirty="0">
                <a:latin typeface="Times New Roman"/>
              </a:rPr>
              <a:t>čerstvý – ve svazečku </a:t>
            </a:r>
            <a:endParaRPr lang="cs-CZ" sz="9600" dirty="0">
              <a:latin typeface="Times New Roman"/>
            </a:endParaRPr>
          </a:p>
          <a:p>
            <a:r>
              <a:rPr lang="cs-CZ" sz="9600" dirty="0">
                <a:latin typeface="Wingdings"/>
              </a:rPr>
              <a:t></a:t>
            </a:r>
            <a:r>
              <a:rPr lang="cs-CZ" sz="9600" i="1" dirty="0">
                <a:latin typeface="Times New Roman"/>
              </a:rPr>
              <a:t>suchý - na váhu , balený v síťce </a:t>
            </a:r>
            <a:endParaRPr lang="cs-CZ" sz="9600" dirty="0">
              <a:latin typeface="Times New Roman"/>
            </a:endParaRPr>
          </a:p>
          <a:p>
            <a:endParaRPr lang="cs-CZ" sz="96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>
          <a:xfrm>
            <a:off x="4844901" y="1589566"/>
            <a:ext cx="3886200" cy="5079793"/>
          </a:xfrm>
        </p:spPr>
        <p:txBody>
          <a:bodyPr>
            <a:normAutofit fontScale="25000" lnSpcReduction="20000"/>
          </a:bodyPr>
          <a:lstStyle/>
          <a:p>
            <a:endParaRPr lang="cs-CZ" sz="1600" dirty="0">
              <a:solidFill>
                <a:srgbClr val="000000"/>
              </a:solidFill>
              <a:latin typeface="Times New Roman"/>
            </a:endParaRPr>
          </a:p>
          <a:p>
            <a:pPr marL="0" indent="0">
              <a:buNone/>
            </a:pPr>
            <a:endParaRPr lang="cs-CZ" sz="7400" b="1" dirty="0" smtClean="0">
              <a:latin typeface="Times New Roman"/>
            </a:endParaRPr>
          </a:p>
          <a:p>
            <a:pPr marL="0" indent="0">
              <a:buNone/>
            </a:pPr>
            <a:r>
              <a:rPr lang="cs-CZ" sz="7400" b="1" dirty="0" smtClean="0">
                <a:latin typeface="Times New Roman"/>
              </a:rPr>
              <a:t>DRUHY V PRODEJI </a:t>
            </a:r>
            <a:endParaRPr lang="cs-CZ" sz="7400" dirty="0" smtClean="0">
              <a:latin typeface="Times New Roman"/>
            </a:endParaRPr>
          </a:p>
          <a:p>
            <a:r>
              <a:rPr lang="cs-CZ" sz="7400" b="1" dirty="0" smtClean="0">
                <a:latin typeface="Times New Roman"/>
              </a:rPr>
              <a:t>čerstvého </a:t>
            </a:r>
            <a:r>
              <a:rPr lang="cs-CZ" sz="7400" b="1" dirty="0">
                <a:latin typeface="Times New Roman"/>
              </a:rPr>
              <a:t>česneku</a:t>
            </a:r>
            <a:r>
              <a:rPr lang="cs-CZ" sz="7400" b="1" i="1" dirty="0">
                <a:latin typeface="Times New Roman"/>
              </a:rPr>
              <a:t>: </a:t>
            </a:r>
            <a:endParaRPr lang="cs-CZ" sz="7400" dirty="0">
              <a:latin typeface="Times New Roman"/>
            </a:endParaRPr>
          </a:p>
          <a:p>
            <a:pPr marL="0" indent="0">
              <a:buNone/>
            </a:pPr>
            <a:r>
              <a:rPr lang="cs-CZ" sz="7400" i="1" dirty="0">
                <a:latin typeface="Times New Roman"/>
              </a:rPr>
              <a:t>I</a:t>
            </a:r>
            <a:r>
              <a:rPr lang="cs-CZ" sz="7400" i="1" dirty="0" smtClean="0">
                <a:latin typeface="Times New Roman"/>
              </a:rPr>
              <a:t>.  čerstvý </a:t>
            </a:r>
            <a:r>
              <a:rPr lang="cs-CZ" sz="7400" i="1" dirty="0">
                <a:latin typeface="Times New Roman"/>
              </a:rPr>
              <a:t>s natí </a:t>
            </a:r>
            <a:endParaRPr lang="cs-CZ" sz="7400" dirty="0">
              <a:latin typeface="Times New Roman"/>
            </a:endParaRPr>
          </a:p>
          <a:p>
            <a:pPr marL="0" indent="0">
              <a:buNone/>
            </a:pPr>
            <a:r>
              <a:rPr lang="cs-CZ" sz="7400" i="1" dirty="0">
                <a:latin typeface="Times New Roman"/>
              </a:rPr>
              <a:t>II</a:t>
            </a:r>
            <a:r>
              <a:rPr lang="cs-CZ" sz="7400" i="1" dirty="0" smtClean="0">
                <a:latin typeface="Times New Roman"/>
              </a:rPr>
              <a:t>. čerstvý </a:t>
            </a:r>
            <a:r>
              <a:rPr lang="cs-CZ" sz="7400" i="1" dirty="0">
                <a:latin typeface="Times New Roman"/>
              </a:rPr>
              <a:t>se zkrácenou natí </a:t>
            </a:r>
            <a:endParaRPr lang="cs-CZ" sz="7400" dirty="0">
              <a:latin typeface="Times New Roman"/>
            </a:endParaRPr>
          </a:p>
          <a:p>
            <a:endParaRPr lang="cs-CZ" sz="7400" dirty="0">
              <a:latin typeface="Times New Roman"/>
            </a:endParaRPr>
          </a:p>
          <a:p>
            <a:pPr marL="0" indent="0">
              <a:buNone/>
            </a:pPr>
            <a:r>
              <a:rPr lang="cs-CZ" sz="7400" b="1" dirty="0" smtClean="0">
                <a:latin typeface="Times New Roman"/>
              </a:rPr>
              <a:t>DRUHY V PRODEJI </a:t>
            </a:r>
            <a:endParaRPr lang="cs-CZ" sz="7400" dirty="0">
              <a:latin typeface="Times New Roman"/>
            </a:endParaRPr>
          </a:p>
          <a:p>
            <a:r>
              <a:rPr lang="cs-CZ" sz="7400" b="1" dirty="0">
                <a:latin typeface="Times New Roman"/>
              </a:rPr>
              <a:t>suchého česneku: </a:t>
            </a:r>
            <a:endParaRPr lang="cs-CZ" sz="7400" dirty="0">
              <a:latin typeface="Times New Roman"/>
            </a:endParaRPr>
          </a:p>
          <a:p>
            <a:pPr marL="0" indent="0">
              <a:buNone/>
            </a:pPr>
            <a:r>
              <a:rPr lang="cs-CZ" sz="7400" b="1" i="1" u="sng" dirty="0">
                <a:latin typeface="Times New Roman"/>
              </a:rPr>
              <a:t>I</a:t>
            </a:r>
            <a:r>
              <a:rPr lang="cs-CZ" sz="7400" b="1" i="1" u="sng" dirty="0" smtClean="0">
                <a:latin typeface="Times New Roman"/>
              </a:rPr>
              <a:t>. Modrý </a:t>
            </a:r>
            <a:r>
              <a:rPr lang="cs-CZ" sz="7400" b="1" i="1" u="sng" dirty="0">
                <a:latin typeface="Times New Roman"/>
              </a:rPr>
              <a:t>česnek </a:t>
            </a:r>
            <a:r>
              <a:rPr lang="cs-CZ" sz="7400" i="1" u="sng" dirty="0">
                <a:latin typeface="Times New Roman"/>
              </a:rPr>
              <a:t>- </a:t>
            </a:r>
            <a:r>
              <a:rPr lang="cs-CZ" sz="7400" b="1" i="1" u="sng" dirty="0">
                <a:latin typeface="Times New Roman"/>
              </a:rPr>
              <a:t>PALIČÁK</a:t>
            </a:r>
            <a:r>
              <a:rPr lang="cs-CZ" sz="7400" i="1" u="sng" dirty="0">
                <a:latin typeface="Times New Roman"/>
              </a:rPr>
              <a:t>- </a:t>
            </a:r>
            <a:endParaRPr lang="cs-CZ" sz="7400" u="sng" dirty="0" smtClean="0">
              <a:latin typeface="Times New Roman"/>
            </a:endParaRPr>
          </a:p>
          <a:p>
            <a:r>
              <a:rPr lang="cs-CZ" sz="7400" i="1" dirty="0" smtClean="0">
                <a:latin typeface="Times New Roman"/>
              </a:rPr>
              <a:t>tvořen </a:t>
            </a:r>
            <a:r>
              <a:rPr lang="cs-CZ" sz="7400" i="1" dirty="0">
                <a:latin typeface="Times New Roman"/>
              </a:rPr>
              <a:t>stvolem a kolem velké stroužky </a:t>
            </a:r>
            <a:endParaRPr lang="cs-CZ" sz="7400" dirty="0">
              <a:latin typeface="Times New Roman"/>
            </a:endParaRPr>
          </a:p>
          <a:p>
            <a:pPr marL="0" indent="0">
              <a:buNone/>
            </a:pPr>
            <a:r>
              <a:rPr lang="cs-CZ" sz="7400" b="1" i="1" u="sng" dirty="0">
                <a:latin typeface="Times New Roman"/>
              </a:rPr>
              <a:t>II</a:t>
            </a:r>
            <a:r>
              <a:rPr lang="cs-CZ" sz="7400" b="1" i="1" u="sng" dirty="0" smtClean="0">
                <a:latin typeface="Times New Roman"/>
              </a:rPr>
              <a:t>. Bílý </a:t>
            </a:r>
            <a:r>
              <a:rPr lang="cs-CZ" sz="7400" b="1" i="1" u="sng" dirty="0">
                <a:latin typeface="Times New Roman"/>
              </a:rPr>
              <a:t>česnek </a:t>
            </a:r>
            <a:r>
              <a:rPr lang="cs-CZ" sz="7400" i="1" dirty="0">
                <a:latin typeface="Times New Roman"/>
              </a:rPr>
              <a:t>– má hlavičku </a:t>
            </a:r>
            <a:r>
              <a:rPr lang="cs-CZ" sz="7400" i="1" dirty="0" smtClean="0">
                <a:latin typeface="Times New Roman"/>
              </a:rPr>
              <a:t>   složenou </a:t>
            </a:r>
            <a:endParaRPr lang="cs-CZ" sz="7400" dirty="0">
              <a:latin typeface="Times New Roman"/>
            </a:endParaRPr>
          </a:p>
          <a:p>
            <a:r>
              <a:rPr lang="cs-CZ" sz="7400" i="1" dirty="0">
                <a:latin typeface="Times New Roman"/>
              </a:rPr>
              <a:t>z velkého počtu malých stroužků, </a:t>
            </a:r>
            <a:endParaRPr lang="cs-CZ" sz="7400" dirty="0">
              <a:latin typeface="Times New Roman"/>
            </a:endParaRPr>
          </a:p>
          <a:p>
            <a:r>
              <a:rPr lang="cs-CZ" sz="7400" i="1" dirty="0">
                <a:latin typeface="Times New Roman"/>
              </a:rPr>
              <a:t>bez tvrdého stvolu </a:t>
            </a:r>
            <a:endParaRPr lang="cs-CZ" sz="7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3" y="188640"/>
            <a:ext cx="2128377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93163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050" dirty="0">
                <a:solidFill>
                  <a:srgbClr val="000000"/>
                </a:solidFill>
                <a:latin typeface="Algerian"/>
              </a:rPr>
              <a:t/>
            </a:r>
            <a:br>
              <a:rPr lang="cs-CZ" sz="1050" dirty="0">
                <a:solidFill>
                  <a:srgbClr val="000000"/>
                </a:solidFill>
                <a:latin typeface="Algerian"/>
              </a:rPr>
            </a:br>
            <a:r>
              <a:rPr lang="cs-CZ" dirty="0">
                <a:latin typeface="Algerian"/>
              </a:rPr>
              <a:t>PÓR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sz="1600" dirty="0">
              <a:solidFill>
                <a:srgbClr val="000000"/>
              </a:solidFill>
              <a:latin typeface="Times New Roman"/>
            </a:endParaRPr>
          </a:p>
          <a:p>
            <a:pPr marL="0" indent="0">
              <a:buNone/>
            </a:pPr>
            <a:r>
              <a:rPr lang="cs-CZ" sz="3200" i="1" dirty="0" smtClean="0">
                <a:latin typeface="Times New Roman"/>
              </a:rPr>
              <a:t>Netvoří </a:t>
            </a:r>
            <a:r>
              <a:rPr lang="cs-CZ" sz="3200" i="1" dirty="0">
                <a:latin typeface="Times New Roman"/>
              </a:rPr>
              <a:t>pravou cibuli, </a:t>
            </a:r>
            <a:r>
              <a:rPr lang="cs-CZ" sz="3200" i="1" dirty="0" smtClean="0">
                <a:latin typeface="Times New Roman"/>
              </a:rPr>
              <a:t>jen </a:t>
            </a:r>
            <a:r>
              <a:rPr lang="cs-CZ" sz="3200" i="1" dirty="0">
                <a:latin typeface="Times New Roman"/>
              </a:rPr>
              <a:t>tlustou bílou nožku. </a:t>
            </a:r>
            <a:endParaRPr lang="cs-CZ" sz="3200" dirty="0">
              <a:latin typeface="Times New Roman"/>
            </a:endParaRPr>
          </a:p>
          <a:p>
            <a:pPr marL="0" indent="0">
              <a:buNone/>
            </a:pPr>
            <a:r>
              <a:rPr lang="cs-CZ" sz="3200" b="1" dirty="0">
                <a:latin typeface="Times New Roman"/>
              </a:rPr>
              <a:t>Rozdělení podle sklizně: </a:t>
            </a:r>
            <a:endParaRPr lang="cs-CZ" sz="3200" dirty="0">
              <a:latin typeface="Times New Roman"/>
            </a:endParaRPr>
          </a:p>
          <a:p>
            <a:pPr marL="0" indent="0">
              <a:buNone/>
            </a:pPr>
            <a:r>
              <a:rPr lang="cs-CZ" sz="1800" dirty="0" smtClean="0">
                <a:latin typeface="Wingdings"/>
              </a:rPr>
              <a:t> </a:t>
            </a:r>
            <a:r>
              <a:rPr lang="cs-CZ" sz="3200" i="1" dirty="0" smtClean="0">
                <a:latin typeface="Times New Roman"/>
              </a:rPr>
              <a:t>jarní </a:t>
            </a:r>
            <a:endParaRPr lang="cs-CZ" sz="3200" dirty="0">
              <a:latin typeface="Times New Roman"/>
            </a:endParaRPr>
          </a:p>
          <a:p>
            <a:pPr marL="0" indent="0">
              <a:buNone/>
            </a:pPr>
            <a:r>
              <a:rPr lang="cs-CZ" sz="1800" dirty="0" smtClean="0">
                <a:latin typeface="Wingdings"/>
              </a:rPr>
              <a:t> </a:t>
            </a:r>
            <a:r>
              <a:rPr lang="cs-CZ" sz="3200" i="1" dirty="0" smtClean="0">
                <a:latin typeface="Times New Roman"/>
              </a:rPr>
              <a:t>zimní </a:t>
            </a:r>
            <a:endParaRPr lang="cs-CZ" sz="3200" dirty="0">
              <a:latin typeface="Times New Roman"/>
            </a:endParaRPr>
          </a:p>
          <a:p>
            <a:endParaRPr lang="cs-CZ" sz="3200" dirty="0">
              <a:latin typeface="Times New Roman"/>
            </a:endParaRPr>
          </a:p>
          <a:p>
            <a:pPr marL="0" indent="0">
              <a:buNone/>
            </a:pPr>
            <a:r>
              <a:rPr lang="cs-CZ" sz="3200" b="1" i="1" dirty="0">
                <a:latin typeface="Times New Roman"/>
              </a:rPr>
              <a:t>Prodej : </a:t>
            </a:r>
            <a:endParaRPr lang="cs-CZ" sz="3200" dirty="0">
              <a:latin typeface="Times New Roman"/>
            </a:endParaRPr>
          </a:p>
          <a:p>
            <a:pPr marL="0" indent="0">
              <a:buNone/>
            </a:pPr>
            <a:r>
              <a:rPr lang="cs-CZ" sz="1800" dirty="0" smtClean="0">
                <a:latin typeface="Wingdings"/>
              </a:rPr>
              <a:t> </a:t>
            </a:r>
            <a:r>
              <a:rPr lang="cs-CZ" sz="3200" i="1" dirty="0" smtClean="0">
                <a:latin typeface="Times New Roman"/>
              </a:rPr>
              <a:t>na </a:t>
            </a:r>
            <a:r>
              <a:rPr lang="cs-CZ" sz="3200" i="1" dirty="0">
                <a:latin typeface="Times New Roman"/>
              </a:rPr>
              <a:t>kusy </a:t>
            </a:r>
            <a:endParaRPr lang="cs-CZ" sz="3200" dirty="0">
              <a:latin typeface="Times New Roman"/>
            </a:endParaRPr>
          </a:p>
          <a:p>
            <a:pPr marL="0" indent="0">
              <a:buNone/>
            </a:pPr>
            <a:r>
              <a:rPr lang="cs-CZ" sz="1800" dirty="0" smtClean="0">
                <a:latin typeface="Wingdings"/>
              </a:rPr>
              <a:t> </a:t>
            </a:r>
            <a:r>
              <a:rPr lang="cs-CZ" sz="3200" i="1" dirty="0" smtClean="0">
                <a:latin typeface="Times New Roman"/>
              </a:rPr>
              <a:t>na </a:t>
            </a:r>
            <a:r>
              <a:rPr lang="cs-CZ" sz="3200" i="1" dirty="0">
                <a:latin typeface="Times New Roman"/>
              </a:rPr>
              <a:t>váhu </a:t>
            </a:r>
            <a:endParaRPr lang="cs-CZ" sz="3200" dirty="0">
              <a:latin typeface="Times New Roman"/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45024"/>
            <a:ext cx="2654406" cy="22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56559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Algerian" pitchFamily="82" charset="0"/>
              </a:rPr>
              <a:t>SKLADOVÁNÍ CIBULOVÉ ZELENINY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2564904"/>
            <a:ext cx="8153400" cy="3531096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VZDUŠNÝCH  SUCHÝCH, ČISTÝCH  SKLADECH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TEPLOTĚ 10 - 15°C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 ČISTÝCH  PŘEPRAVKÁCH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7305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9036496" cy="11121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lgerian" pitchFamily="82" charset="0"/>
              </a:rPr>
              <a:t>JAKOSTNÍ  ZNAKY  CIBULOVÉ  ZELENINY PRO PRODEJ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12776"/>
            <a:ext cx="8153400" cy="5069160"/>
          </a:xfrm>
        </p:spPr>
        <p:txBody>
          <a:bodyPr>
            <a:noAutofit/>
          </a:bodyPr>
          <a:lstStyle/>
          <a:p>
            <a:r>
              <a:rPr lang="cs-CZ" sz="2600" b="1" u="sng" dirty="0" smtClean="0"/>
              <a:t>CIBULE</a:t>
            </a:r>
            <a:r>
              <a:rPr lang="cs-CZ" sz="2600" dirty="0" smtClean="0"/>
              <a:t> – SKLIZŇOVĚ ZRALÁ, PEVN</a:t>
            </a:r>
            <a:r>
              <a:rPr lang="cs-CZ" sz="2600" dirty="0" smtClean="0">
                <a:solidFill>
                  <a:prstClr val="black"/>
                </a:solidFill>
              </a:rPr>
              <a:t>Á, </a:t>
            </a:r>
            <a:r>
              <a:rPr lang="cs-CZ" sz="2600" dirty="0">
                <a:solidFill>
                  <a:prstClr val="black"/>
                </a:solidFill>
              </a:rPr>
              <a:t>CELÁ BEZ </a:t>
            </a:r>
            <a:r>
              <a:rPr lang="cs-CZ" sz="2600" dirty="0" smtClean="0">
                <a:solidFill>
                  <a:prstClr val="black"/>
                </a:solidFill>
              </a:rPr>
              <a:t>KOŘÍNKŮ. DOBŘE PROSCHLÉ SVRCHNÍ SLUPKY A DOBŘE UZAVŘENÝ KRÁTKÝ KRČEK.</a:t>
            </a:r>
            <a:endParaRPr lang="cs-CZ" sz="2600" dirty="0" smtClean="0"/>
          </a:p>
          <a:p>
            <a:r>
              <a:rPr lang="cs-CZ" sz="2600" dirty="0" smtClean="0"/>
              <a:t>HLAVIČKY </a:t>
            </a:r>
            <a:r>
              <a:rPr lang="cs-CZ" sz="2600" b="1" u="sng" dirty="0" smtClean="0"/>
              <a:t>ČESNEKU</a:t>
            </a:r>
            <a:r>
              <a:rPr lang="cs-CZ" sz="2600" dirty="0" smtClean="0"/>
              <a:t> - SUCHÉ, PEVNÉ UZAVŘENÉ, BEZ KOŘÍNKŮ.</a:t>
            </a:r>
          </a:p>
          <a:p>
            <a:r>
              <a:rPr lang="cs-CZ" sz="2600" b="1" u="sng" dirty="0" smtClean="0"/>
              <a:t>PÓR</a:t>
            </a:r>
            <a:r>
              <a:rPr lang="cs-CZ" sz="2600" dirty="0" smtClean="0"/>
              <a:t> – LISTY A KOŘENY MUSÍ BÝT ZKRÁCENY, LISTY SVĚŽE ZELENÉ, NESMÍ BÝT ZAVADLÉ  ANI POMAČKANÉ. SPODNÍ ČÁST JE BÍLÁ NEBO LEHCE NAZELENALÁ.</a:t>
            </a:r>
          </a:p>
          <a:p>
            <a:endParaRPr lang="cs-CZ" sz="2600" dirty="0" smtClean="0"/>
          </a:p>
          <a:p>
            <a:r>
              <a:rPr lang="cs-CZ" sz="2600" dirty="0" smtClean="0"/>
              <a:t>DO PRODEJNY SE NESMÍ DOSTAT CIBULOVÁ ZELENINA NEDOZRÁLÁ, PLESNIVÁ, SHNILÁ, MĚKKÁ…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291427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lgerian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lgerian"/>
              </a:rPr>
            </a:br>
            <a:r>
              <a:rPr lang="cs-CZ" dirty="0">
                <a:latin typeface="Algerian"/>
              </a:rPr>
              <a:t>OPAKOVÁNÍ: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cs-CZ" sz="1200" dirty="0">
              <a:solidFill>
                <a:srgbClr val="000000"/>
              </a:solidFill>
            </a:endParaRPr>
          </a:p>
          <a:p>
            <a:endParaRPr lang="cs-CZ" sz="1200" dirty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Vyjmenujte cibulovou zeleninu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</a:t>
            </a:r>
            <a:r>
              <a:rPr lang="cs-CZ" dirty="0"/>
              <a:t>je společný znak cibulová zeleniny?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Vyjmenujte </a:t>
            </a:r>
            <a:r>
              <a:rPr lang="cs-CZ" dirty="0"/>
              <a:t>druhy suché cibule.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Vyjmenujte </a:t>
            </a:r>
            <a:r>
              <a:rPr lang="cs-CZ" dirty="0"/>
              <a:t>druhy suchého česneku.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</a:t>
            </a:r>
            <a:r>
              <a:rPr lang="cs-CZ" dirty="0"/>
              <a:t>se liší pór od cibule?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a jak skladujeme cibulovou zeleninu?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jsou jakostní znaky cibulové zeleniny pro prodej?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9020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200" dirty="0">
                <a:solidFill>
                  <a:srgbClr val="000000"/>
                </a:solidFill>
                <a:latin typeface="Algerian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lgerian"/>
              </a:rPr>
            </a:br>
            <a:r>
              <a:rPr lang="cs-CZ" dirty="0">
                <a:latin typeface="Algerian"/>
              </a:rPr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sz="1600" dirty="0">
              <a:solidFill>
                <a:srgbClr val="000000"/>
              </a:solidFill>
            </a:endParaRPr>
          </a:p>
          <a:p>
            <a:endParaRPr lang="cs-CZ" sz="1600" dirty="0"/>
          </a:p>
          <a:p>
            <a:r>
              <a:rPr lang="cs-CZ" sz="2000" dirty="0"/>
              <a:t>http://www.jihomoravska-zelenina.cz/zlozka/thumb_porek.jpg 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://www.jihomoravska-zelenina.cz/zlozka/thumb_cesnek.jpg 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://www.jihomoravska-zelenina.cz/zlozka/cibule.jpg </a:t>
            </a: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1700" u="sng" dirty="0">
                <a:solidFill>
                  <a:prstClr val="black"/>
                </a:solidFill>
                <a:latin typeface="Century Schoolbook"/>
              </a:rPr>
              <a:t>Odborná učebnice: </a:t>
            </a:r>
            <a:r>
              <a:rPr lang="cs-CZ" sz="1700" dirty="0">
                <a:solidFill>
                  <a:prstClr val="black"/>
                </a:solidFill>
                <a:latin typeface="Century Schoolbook"/>
              </a:rPr>
              <a:t>Josef </a:t>
            </a:r>
            <a:r>
              <a:rPr lang="cs-CZ" sz="1700" dirty="0" err="1">
                <a:solidFill>
                  <a:prstClr val="black"/>
                </a:solidFill>
                <a:latin typeface="Century Schoolbook"/>
              </a:rPr>
              <a:t>Kavina</a:t>
            </a:r>
            <a:r>
              <a:rPr lang="cs-CZ" sz="1700" dirty="0">
                <a:solidFill>
                  <a:prstClr val="black"/>
                </a:solidFill>
                <a:latin typeface="Century Schoolbook"/>
              </a:rPr>
              <a:t>, ZBOŽÍZNALSTVÍ POTRAVINÁŘSKÉHO ZBOŽÍ </a:t>
            </a:r>
            <a:r>
              <a:rPr lang="cs-CZ" sz="1700">
                <a:solidFill>
                  <a:prstClr val="black"/>
                </a:solidFill>
                <a:latin typeface="Century Schoolbook"/>
              </a:rPr>
              <a:t>PRO </a:t>
            </a:r>
            <a:r>
              <a:rPr lang="cs-CZ" sz="1700" smtClean="0">
                <a:solidFill>
                  <a:prstClr val="black"/>
                </a:solidFill>
                <a:latin typeface="Century Schoolbook"/>
              </a:rPr>
              <a:t>2. </a:t>
            </a:r>
            <a:r>
              <a:rPr lang="cs-CZ" sz="1700" dirty="0">
                <a:solidFill>
                  <a:prstClr val="black"/>
                </a:solidFill>
                <a:latin typeface="Century Schoolbook"/>
              </a:rPr>
              <a:t>ROČNÍK středních odborných učilišť a integrovaných středních škol učebního oboru prodavač – prodavačka, zaměření pro potravinářské zboží a pro smíšené zboží, vydalo nakladatelství a vydavatelství IQ 147, spol. s.r.o. v Praze roku 1997</a:t>
            </a:r>
            <a:endParaRPr lang="cs-CZ" sz="1900" dirty="0">
              <a:solidFill>
                <a:prstClr val="black"/>
              </a:solidFill>
              <a:latin typeface="Gill Sans M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4090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54</TotalTime>
  <Words>425</Words>
  <Application>Microsoft Office PowerPoint</Application>
  <PresentationFormat>Předvádění na obrazovce (4:3)</PresentationFormat>
  <Paragraphs>100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  STŘEDNÍ PRŮMYSLOVÁ ŠKOLA  A STŘEDNÍ ODBORNÁ ŠKOLA GASTRONOMIE A SLUŽEB,  MOST, PŘÍSPĚVKOVÁ ORGANIZACE </vt:lpstr>
      <vt:lpstr> CIBULOVÁ ZELENINA </vt:lpstr>
      <vt:lpstr> CHARAKTERISTIKA   </vt:lpstr>
      <vt:lpstr> CIBULE </vt:lpstr>
      <vt:lpstr> ČESNEK </vt:lpstr>
      <vt:lpstr> PÓR </vt:lpstr>
      <vt:lpstr>SKLADOVÁNÍ CIBULOVÉ ZELENINY</vt:lpstr>
      <vt:lpstr>JAKOSTNÍ  ZNAKY  CIBULOVÉ  ZELENINY PRO PRODEJ</vt:lpstr>
      <vt:lpstr> OPAKOVÁNÍ: </vt:lpstr>
      <vt:lpstr> ZDROJE: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CIBULOVÁ ZELENINA </dc:title>
  <dc:creator>Pepe</dc:creator>
  <cp:lastModifiedBy>Dum</cp:lastModifiedBy>
  <cp:revision>12</cp:revision>
  <dcterms:created xsi:type="dcterms:W3CDTF">2013-06-21T18:07:25Z</dcterms:created>
  <dcterms:modified xsi:type="dcterms:W3CDTF">2013-06-25T08:07:18Z</dcterms:modified>
</cp:coreProperties>
</file>