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0AE732-91A9-4849-B8BA-CAF302A1022E}" type="datetimeFigureOut">
              <a:rPr lang="cs-CZ" smtClean="0"/>
              <a:pPr/>
              <a:t>26.2.2012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3B865C6-1B16-48C8-BAB3-B3C19B7A24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>
    <p:zoom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nd01.jxs.cz/089/458/ae087044bc_7769387_o2.jpg" TargetMode="External"/><Relationship Id="rId13" Type="http://schemas.openxmlformats.org/officeDocument/2006/relationships/hyperlink" Target="http://t1.gstatic.com/images?q=tbn:ANd9GcTwq_PIF_FckEScy0sbreQ6OSbjQPUkUoB50tSm676oyeeIVn8ATO-NHr6Vbg" TargetMode="External"/><Relationship Id="rId3" Type="http://schemas.openxmlformats.org/officeDocument/2006/relationships/hyperlink" Target="http://upload.wikimedia.org/wikipedia/commons/thumb/8/88/Horse_hjerl_hede_2004_ubt.jpeg/250px-Horse_hjerl_hede_2004_ubt.jpeg" TargetMode="External"/><Relationship Id="rId7" Type="http://schemas.openxmlformats.org/officeDocument/2006/relationships/hyperlink" Target="http://t1.gstatic.com/images?q=tbn:ANd9GcSygE0LRGSIgHoEV-cEqQE8TsaCWCybnRHv56VeKqjz3-I5OaIm" TargetMode="External"/><Relationship Id="rId12" Type="http://schemas.openxmlformats.org/officeDocument/2006/relationships/hyperlink" Target="http://t1.gstatic.com/images?q=tbn:ANd9GcQ1AwMLLOf9DS2U7RejKHg8gvtVOmg6Kjip04OM-ATetRyWMFWU_g" TargetMode="External"/><Relationship Id="rId17" Type="http://schemas.openxmlformats.org/officeDocument/2006/relationships/hyperlink" Target="http://t2.gstatic.com/images?q=tbn:ANd9GcSqDv-zGaDUwDFcOYql5G8jn-xovA1sx6UCiS2fdso6JWUHSOb3SQ" TargetMode="External"/><Relationship Id="rId2" Type="http://schemas.openxmlformats.org/officeDocument/2006/relationships/hyperlink" Target="http://cs.wikipedia.org/wiki/Lichokopytn%C3%ADci" TargetMode="External"/><Relationship Id="rId16" Type="http://schemas.openxmlformats.org/officeDocument/2006/relationships/hyperlink" Target="http://t3.gstatic.com/images?q=tbn:ANd9GcQsgmTpLXOq3XqQF8ALVPPlwBy4DtBS228UADUTE6Xk4mNTVEl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1.wikia.nocookie.net/__cb20080124165633/necyklopedie/images/a/aa/Palec.png" TargetMode="External"/><Relationship Id="rId11" Type="http://schemas.openxmlformats.org/officeDocument/2006/relationships/hyperlink" Target="http://t1.gstatic.com/images?q=tbn:ANd9GcRWzrXwWqPRtOQ4rs_4HrN4ZUN9zHm-vtEiASKZo41E5CmtL_42vw" TargetMode="External"/><Relationship Id="rId5" Type="http://schemas.openxmlformats.org/officeDocument/2006/relationships/hyperlink" Target="http://t3.gstatic.com/images?q=tbn:ANd9GcQ8B04qCuFR9wjiZnzONa0xFH5g_I7ij-BDqoaKkl9AK9lAkTQ" TargetMode="External"/><Relationship Id="rId15" Type="http://schemas.openxmlformats.org/officeDocument/2006/relationships/hyperlink" Target="http://t2.gstatic.com/images?q=tbn:ANd9GcTIzsMKMw01AnVhww0JZjpDjljB8vHX3km_INY9zsAm6AykO-WHgw" TargetMode="External"/><Relationship Id="rId10" Type="http://schemas.openxmlformats.org/officeDocument/2006/relationships/hyperlink" Target="http://t2.gstatic.com/images?q=tbn:ANd9GcSjXQyAEcQMk6YdzW1k8h3c6xl2ufvb7TPTgSmO4tko2Fq4HHhH" TargetMode="External"/><Relationship Id="rId4" Type="http://schemas.openxmlformats.org/officeDocument/2006/relationships/hyperlink" Target="http://t2.gstatic.com/images?q=tbn:ANd9GcSO5qiZInyrle-ET6jzRtVDThwiYsYRuAK-MytxxtyswQHk-Ocr" TargetMode="External"/><Relationship Id="rId9" Type="http://schemas.openxmlformats.org/officeDocument/2006/relationships/hyperlink" Target="http://t1.gstatic.com/images?q=tbn:ANd9GcTJ1z3TemXnaPv6eg2JJ9k21TDCxx5HllwBup_maphPsJFrd4bdng" TargetMode="External"/><Relationship Id="rId14" Type="http://schemas.openxmlformats.org/officeDocument/2006/relationships/hyperlink" Target="http://t0.gstatic.com/images?q=tbn:ANd9GcR2y3NYbO1qNCIxNdBRW5bJP5z5EyUkU4YJ_1GlGR19IbBmumd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008112"/>
          </a:xfrm>
        </p:spPr>
        <p:txBody>
          <a:bodyPr>
            <a:noAutofit/>
          </a:bodyPr>
          <a:lstStyle/>
          <a:p>
            <a:pPr algn="ctr"/>
            <a:r>
              <a:rPr lang="cs-CZ" sz="7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Lichokopytníci</a:t>
            </a:r>
            <a:endParaRPr lang="cs-CZ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4365104"/>
            <a:ext cx="3456384" cy="2088232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Říše: živočichové </a:t>
            </a:r>
            <a:b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Kmen: strunatci 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Třída: savci </a:t>
            </a:r>
            <a:b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Řád: lichokopytníci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1520" y="116633"/>
            <a:ext cx="86409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DUM / VYDMUCHOV / POLIAČÍKOVÁ / ČLOVĚK A PŘÍRODA/ 002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 rot="10800000" flipV="1">
            <a:off x="6156176" y="6399446"/>
            <a:ext cx="27363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ING. JANA POLIAČÍKOVÁ 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933056"/>
            <a:ext cx="3278857" cy="2465700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484784"/>
            <a:ext cx="3364704" cy="2520280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628800"/>
            <a:ext cx="3620340" cy="2736304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dirty="0" smtClean="0"/>
              <a:t> býložravci s úplným chrupem</a:t>
            </a:r>
          </a:p>
          <a:p>
            <a:pPr>
              <a:buClr>
                <a:srgbClr val="00B050"/>
              </a:buClr>
              <a:buFont typeface="Wingdings" pitchFamily="2" charset="2"/>
              <a:buChar char="v"/>
            </a:pPr>
            <a:r>
              <a:rPr lang="cs-CZ" dirty="0" smtClean="0"/>
              <a:t> lichý počet prstů krytých kopyty</a:t>
            </a:r>
          </a:p>
          <a:p>
            <a:pPr>
              <a:buClr>
                <a:srgbClr val="00B050"/>
              </a:buClr>
              <a:buFont typeface="Wingdings" pitchFamily="2" charset="2"/>
              <a:buChar char="v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274638"/>
            <a:ext cx="7128792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Charakteristické znaky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420888"/>
            <a:ext cx="3816424" cy="2858635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140968"/>
            <a:ext cx="2528681" cy="309634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221088"/>
            <a:ext cx="3600400" cy="2395903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kůň</a:t>
            </a: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osel</a:t>
            </a: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zebra</a:t>
            </a:r>
          </a:p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nosorožec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Zástupci lichokopytníků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484784"/>
            <a:ext cx="2534392" cy="2448272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365104"/>
            <a:ext cx="3528392" cy="2326693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484784"/>
            <a:ext cx="2736304" cy="273630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581128"/>
            <a:ext cx="2808312" cy="2095433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/>
          <a:lstStyle/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Tvoří zdomácnělou formu divokých koní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Kůň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Przewalskeho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předek koně domácího, jediný dnes divoce žijící kůň v Asii 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Využití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v zemědělství jako tahouni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sportovní účely – dostihoví koně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619672" y="274638"/>
            <a:ext cx="5328592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Kůň domácí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933055"/>
            <a:ext cx="3384376" cy="2535015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3" y="4077072"/>
            <a:ext cx="3997069" cy="237626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274638"/>
            <a:ext cx="5256584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Popis koně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537520"/>
            <a:ext cx="5117461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67544" y="1556793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obrázku koně si společně ukážeme jeho jednotlivé části: hříva, kopyto, žíně, chřípí, prsa, krk, bedra, hřbet.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96544"/>
          </a:xfrm>
        </p:spPr>
        <p:txBody>
          <a:bodyPr>
            <a:normAutofit/>
          </a:bodyPr>
          <a:lstStyle/>
          <a:p>
            <a:pPr hangingPunct="0"/>
            <a:endParaRPr lang="cs-CZ" dirty="0" smtClean="0"/>
          </a:p>
          <a:p>
            <a:pPr hangingPunct="0">
              <a:buNone/>
            </a:pPr>
            <a:r>
              <a:rPr lang="cs-CZ" dirty="0" smtClean="0"/>
              <a:t>             </a:t>
            </a:r>
          </a:p>
          <a:p>
            <a:pPr hangingPunct="0"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99592" y="188640"/>
            <a:ext cx="7416824" cy="11521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cs-CZ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cs-CZ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Poznáš tyto živočichy také na obrázku?</a:t>
            </a:r>
            <a:r>
              <a:rPr lang="cs-CZ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cs-CZ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4941168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osel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84168" y="2132856"/>
            <a:ext cx="26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zebra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484784"/>
            <a:ext cx="3312368" cy="2204231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1547664" y="2204865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nosorožec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484784"/>
            <a:ext cx="3240360" cy="2427142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1835696" y="4437112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kůň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077072"/>
            <a:ext cx="3564395" cy="2376264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077072"/>
            <a:ext cx="4104456" cy="2502717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481328"/>
            <a:ext cx="8784976" cy="518803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    Podle popisu doplň, o jaké živočichy se jedná: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Stavbou těla se podobám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koni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                           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osel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Mám kratší 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nohy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 a větší 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hlavu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 dlouhýma ušima.</a:t>
            </a:r>
          </a:p>
          <a:p>
            <a:pPr marL="624078" indent="-514350"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Žiji ve stepích střední a jižní 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Afriky. </a:t>
            </a:r>
          </a:p>
          <a:p>
            <a:pPr marL="624078" indent="-51435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Ve volné přírodě se dožívám 30 až 40 let.           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zebr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 marL="624078" indent="-51435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Moje srst je  bíločerně pruhovaná.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Mám tělo pokryté kožovitými pláty jako pancířem. Mohu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dosahovat hmotnosti až 3,6 tun. Čich a sluch mám velmi citlivý,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ale špatně vidím.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Na hlavě mám dutý roh.                       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nosorožec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None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Jsem býložravý. Používají mě pro přepravu a pro sport. Moje</a:t>
            </a:r>
          </a:p>
          <a:p>
            <a:pPr marL="624078" indent="-51435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mládě je hříbě a samice klisna.           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kůň</a:t>
            </a:r>
          </a:p>
          <a:p>
            <a:pPr marL="624078" indent="-514350">
              <a:buAutoNum type="arabicPeriod"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411760" y="274638"/>
            <a:ext cx="4392488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     Kdo jsem ?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álný popisek 4"/>
          <p:cNvSpPr/>
          <p:nvPr/>
        </p:nvSpPr>
        <p:spPr>
          <a:xfrm rot="2265143">
            <a:off x="6895723" y="950893"/>
            <a:ext cx="1367034" cy="1707120"/>
          </a:xfrm>
          <a:prstGeom prst="wedgeEllipseCallout">
            <a:avLst>
              <a:gd name="adj1" fmla="val -47522"/>
              <a:gd name="adj2" fmla="val 590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 rot="3608797">
            <a:off x="6593237" y="2918411"/>
            <a:ext cx="1275987" cy="1082530"/>
          </a:xfrm>
          <a:prstGeom prst="wedgeEllipseCallout">
            <a:avLst>
              <a:gd name="adj1" fmla="val -61454"/>
              <a:gd name="adj2" fmla="val 1691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álný popisek 6"/>
          <p:cNvSpPr/>
          <p:nvPr/>
        </p:nvSpPr>
        <p:spPr>
          <a:xfrm rot="249891">
            <a:off x="5101079" y="4791638"/>
            <a:ext cx="1858646" cy="756664"/>
          </a:xfrm>
          <a:prstGeom prst="wedgeEllipseCallout">
            <a:avLst>
              <a:gd name="adj1" fmla="val -117128"/>
              <a:gd name="adj2" fmla="val -114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ný popisek 7"/>
          <p:cNvSpPr/>
          <p:nvPr/>
        </p:nvSpPr>
        <p:spPr>
          <a:xfrm rot="4193914">
            <a:off x="5288787" y="5562867"/>
            <a:ext cx="725869" cy="1420434"/>
          </a:xfrm>
          <a:prstGeom prst="wedgeEllipseCallout">
            <a:avLst>
              <a:gd name="adj1" fmla="val -47235"/>
              <a:gd name="adj2" fmla="val 1124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1. Napiš několik příkladů využití koní v minulosti:</a:t>
            </a:r>
          </a:p>
          <a:p>
            <a:pPr>
              <a:buNone/>
            </a:pPr>
            <a:r>
              <a:rPr lang="cs-CZ" i="1" dirty="0" smtClean="0"/>
              <a:t>  </a:t>
            </a:r>
            <a:r>
              <a:rPr lang="cs-CZ" b="1" i="1" dirty="0" smtClean="0">
                <a:solidFill>
                  <a:srgbClr val="FF0000"/>
                </a:solidFill>
              </a:rPr>
              <a:t>Doprava, zemědělství, vojenství, soutěže, dostihy</a:t>
            </a:r>
            <a:r>
              <a:rPr lang="cs-CZ" i="1" dirty="0" smtClean="0"/>
              <a:t>.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2. K čemu se využívá kůň dnes?</a:t>
            </a:r>
            <a:r>
              <a:rPr lang="cs-CZ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i="1" dirty="0" smtClean="0"/>
              <a:t>   </a:t>
            </a:r>
            <a:r>
              <a:rPr lang="cs-CZ" b="1" i="1" dirty="0" smtClean="0">
                <a:solidFill>
                  <a:srgbClr val="FF0000"/>
                </a:solidFill>
              </a:rPr>
              <a:t>Rekreační nebo závodní ježdění, stahování dřeva z lesa, turistický povoz (fiakr, drožka), cirkus, hipoterapie atd.</a:t>
            </a:r>
            <a:endParaRPr lang="cs-CZ" b="1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3. Jakým způsobem člověk chrání koním kopyta?</a:t>
            </a:r>
            <a:r>
              <a:rPr lang="cs-CZ" sz="36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i="1" dirty="0" smtClean="0">
                <a:solidFill>
                  <a:srgbClr val="FF0000"/>
                </a:solidFill>
              </a:rPr>
              <a:t>Podkovami.</a:t>
            </a:r>
            <a:endParaRPr lang="cs-CZ" b="1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4. Jak se nazývá samec..., samice a mládě koně?</a:t>
            </a:r>
          </a:p>
          <a:p>
            <a:pPr>
              <a:buNone/>
            </a:pPr>
            <a:r>
              <a:rPr lang="cs-CZ" i="1" dirty="0" smtClean="0"/>
              <a:t>    </a:t>
            </a:r>
            <a:r>
              <a:rPr lang="cs-CZ" b="1" i="1" dirty="0" smtClean="0">
                <a:solidFill>
                  <a:srgbClr val="FF0000"/>
                </a:solidFill>
              </a:rPr>
              <a:t>Hřebec, klisna (kobyla), hříbě.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5. Čím se živí kůň?</a:t>
            </a:r>
            <a:r>
              <a:rPr lang="cs-CZ" sz="34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    Seno, tráva, oves, ovoce a zelenina (mrkev, jablka ap.)</a:t>
            </a:r>
            <a:endParaRPr lang="cs-CZ" b="1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Odpověz na otázky – </a:t>
            </a:r>
            <a:br>
              <a:rPr lang="cs-CZ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skupinová práce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Šipka doprava 4"/>
          <p:cNvSpPr/>
          <p:nvPr/>
        </p:nvSpPr>
        <p:spPr>
          <a:xfrm rot="10800000" flipH="1" flipV="1">
            <a:off x="611560" y="1700808"/>
            <a:ext cx="7344816" cy="576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611560" y="2492896"/>
            <a:ext cx="8208912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611560" y="3789040"/>
            <a:ext cx="172819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611560" y="4653136"/>
            <a:ext cx="42484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11560" y="5301208"/>
            <a:ext cx="7416824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435280" cy="4525963"/>
          </a:xfrm>
        </p:spPr>
        <p:txBody>
          <a:bodyPr>
            <a:noAutofit/>
          </a:bodyPr>
          <a:lstStyle/>
          <a:p>
            <a:r>
              <a:rPr lang="cs-CZ" sz="1000" dirty="0" smtClean="0"/>
              <a:t>[</a:t>
            </a:r>
            <a:r>
              <a:rPr lang="cs-CZ" sz="800" dirty="0" smtClean="0"/>
              <a:t>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2"/>
              </a:rPr>
              <a:t>http://cs.wikipedia.org/wiki/Lichokopytn%C3%ADci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3"/>
              </a:rPr>
              <a:t>http://upload.wikimedia.org/wikipedia/commons/thumb/8/88/Horse_hjerl_hede_2004_ubt.jpeg/250px-Horse_hjerl_hede_2004_ubt.jpeg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4"/>
              </a:rPr>
              <a:t>http://t2.gstatic.com/</a:t>
            </a:r>
            <a:r>
              <a:rPr lang="cs-CZ" sz="800" u="sng" dirty="0" err="1" smtClean="0">
                <a:hlinkClick r:id="rId4"/>
              </a:rPr>
              <a:t>images</a:t>
            </a:r>
            <a:r>
              <a:rPr lang="cs-CZ" sz="800" u="sng" dirty="0" smtClean="0">
                <a:hlinkClick r:id="rId4"/>
              </a:rPr>
              <a:t>?q=</a:t>
            </a:r>
            <a:r>
              <a:rPr lang="cs-CZ" sz="800" u="sng" dirty="0" err="1" smtClean="0">
                <a:hlinkClick r:id="rId4"/>
              </a:rPr>
              <a:t>tbn</a:t>
            </a:r>
            <a:r>
              <a:rPr lang="cs-CZ" sz="800" u="sng" dirty="0" smtClean="0">
                <a:hlinkClick r:id="rId4"/>
              </a:rPr>
              <a:t>:ANd9GcSO5qiZInyrle-ET6jzRtVDThwiYsYRuAK-</a:t>
            </a:r>
            <a:r>
              <a:rPr lang="cs-CZ" sz="800" u="sng" dirty="0" err="1" smtClean="0">
                <a:hlinkClick r:id="rId4"/>
              </a:rPr>
              <a:t>MytxxtyswQHk</a:t>
            </a:r>
            <a:r>
              <a:rPr lang="cs-CZ" sz="800" u="sng" dirty="0" smtClean="0">
                <a:hlinkClick r:id="rId4"/>
              </a:rPr>
              <a:t>-</a:t>
            </a:r>
            <a:r>
              <a:rPr lang="cs-CZ" sz="800" u="sng" dirty="0" err="1" smtClean="0">
                <a:hlinkClick r:id="rId4"/>
              </a:rPr>
              <a:t>Ocr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5"/>
              </a:rPr>
              <a:t>http://t3.gstatic.com/</a:t>
            </a:r>
            <a:r>
              <a:rPr lang="cs-CZ" sz="800" u="sng" dirty="0" err="1" smtClean="0">
                <a:hlinkClick r:id="rId5"/>
              </a:rPr>
              <a:t>images</a:t>
            </a:r>
            <a:r>
              <a:rPr lang="cs-CZ" sz="800" u="sng" dirty="0" smtClean="0">
                <a:hlinkClick r:id="rId5"/>
              </a:rPr>
              <a:t>?q=</a:t>
            </a:r>
            <a:r>
              <a:rPr lang="cs-CZ" sz="800" u="sng" dirty="0" err="1" smtClean="0">
                <a:hlinkClick r:id="rId5"/>
              </a:rPr>
              <a:t>tbn</a:t>
            </a:r>
            <a:r>
              <a:rPr lang="cs-CZ" sz="800" u="sng" dirty="0" smtClean="0">
                <a:hlinkClick r:id="rId5"/>
              </a:rPr>
              <a:t>:ANd9GcQ8B04qCuFR9wjiZnzONa0xFH5g_I7ij-BDqoaKkl9AK9lAkTQ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6"/>
              </a:rPr>
              <a:t>http://images1.wikia.nocookie.net/__cb20080124165633/</a:t>
            </a:r>
            <a:r>
              <a:rPr lang="cs-CZ" sz="800" u="sng" dirty="0" err="1" smtClean="0">
                <a:hlinkClick r:id="rId6"/>
              </a:rPr>
              <a:t>necyklopedie</a:t>
            </a:r>
            <a:r>
              <a:rPr lang="cs-CZ" sz="800" u="sng" dirty="0" smtClean="0">
                <a:hlinkClick r:id="rId6"/>
              </a:rPr>
              <a:t>/</a:t>
            </a:r>
            <a:r>
              <a:rPr lang="cs-CZ" sz="800" u="sng" dirty="0" err="1" smtClean="0">
                <a:hlinkClick r:id="rId6"/>
              </a:rPr>
              <a:t>images</a:t>
            </a:r>
            <a:r>
              <a:rPr lang="cs-CZ" sz="800" u="sng" dirty="0" smtClean="0">
                <a:hlinkClick r:id="rId6"/>
              </a:rPr>
              <a:t>/a/</a:t>
            </a:r>
            <a:r>
              <a:rPr lang="cs-CZ" sz="800" u="sng" dirty="0" err="1" smtClean="0">
                <a:hlinkClick r:id="rId6"/>
              </a:rPr>
              <a:t>aa</a:t>
            </a:r>
            <a:r>
              <a:rPr lang="cs-CZ" sz="800" u="sng" dirty="0" smtClean="0">
                <a:hlinkClick r:id="rId6"/>
              </a:rPr>
              <a:t>/Palec.</a:t>
            </a:r>
            <a:r>
              <a:rPr lang="cs-CZ" sz="800" u="sng" dirty="0" err="1" smtClean="0">
                <a:hlinkClick r:id="rId6"/>
              </a:rPr>
              <a:t>png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7"/>
              </a:rPr>
              <a:t>http://t1.gstatic.com/</a:t>
            </a:r>
            <a:r>
              <a:rPr lang="cs-CZ" sz="800" u="sng" dirty="0" err="1" smtClean="0">
                <a:hlinkClick r:id="rId7"/>
              </a:rPr>
              <a:t>images</a:t>
            </a:r>
            <a:r>
              <a:rPr lang="cs-CZ" sz="800" u="sng" dirty="0" smtClean="0">
                <a:hlinkClick r:id="rId7"/>
              </a:rPr>
              <a:t>?q=</a:t>
            </a:r>
            <a:r>
              <a:rPr lang="cs-CZ" sz="800" u="sng" dirty="0" err="1" smtClean="0">
                <a:hlinkClick r:id="rId7"/>
              </a:rPr>
              <a:t>tbn</a:t>
            </a:r>
            <a:r>
              <a:rPr lang="cs-CZ" sz="800" u="sng" dirty="0" smtClean="0">
                <a:hlinkClick r:id="rId7"/>
              </a:rPr>
              <a:t>:ANd9GcSygE0LRGSIgHoEV-cEqQE8TsaCWCybnRHv56VeKqjz3-I5OaIm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8"/>
              </a:rPr>
              <a:t>http://nd01.jxs.cz/089/458/ae087044bc_7769387_o2.jpg</a:t>
            </a:r>
            <a:r>
              <a:rPr lang="cs-CZ" sz="800" dirty="0" smtClean="0"/>
              <a:t> 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9"/>
              </a:rPr>
              <a:t>http://t1.gstatic.com/</a:t>
            </a:r>
            <a:r>
              <a:rPr lang="cs-CZ" sz="800" u="sng" dirty="0" err="1" smtClean="0">
                <a:hlinkClick r:id="rId9"/>
              </a:rPr>
              <a:t>images</a:t>
            </a:r>
            <a:r>
              <a:rPr lang="cs-CZ" sz="800" u="sng" dirty="0" smtClean="0">
                <a:hlinkClick r:id="rId9"/>
              </a:rPr>
              <a:t>?q=</a:t>
            </a:r>
            <a:r>
              <a:rPr lang="cs-CZ" sz="800" u="sng" dirty="0" err="1" smtClean="0">
                <a:hlinkClick r:id="rId9"/>
              </a:rPr>
              <a:t>tbn</a:t>
            </a:r>
            <a:r>
              <a:rPr lang="cs-CZ" sz="800" u="sng" dirty="0" smtClean="0">
                <a:hlinkClick r:id="rId9"/>
              </a:rPr>
              <a:t>:ANd9GcTJ1z3TemXnaPv6eg2JJ9k21TDCxx5HllwBup_maphPsJFrd4bdng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10"/>
              </a:rPr>
              <a:t>http://t2.gstatic.com/</a:t>
            </a:r>
            <a:r>
              <a:rPr lang="cs-CZ" sz="800" u="sng" dirty="0" err="1" smtClean="0">
                <a:hlinkClick r:id="rId10"/>
              </a:rPr>
              <a:t>images</a:t>
            </a:r>
            <a:r>
              <a:rPr lang="cs-CZ" sz="800" u="sng" dirty="0" smtClean="0">
                <a:hlinkClick r:id="rId10"/>
              </a:rPr>
              <a:t>?q=</a:t>
            </a:r>
            <a:r>
              <a:rPr lang="cs-CZ" sz="800" u="sng" dirty="0" err="1" smtClean="0">
                <a:hlinkClick r:id="rId10"/>
              </a:rPr>
              <a:t>tbn</a:t>
            </a:r>
            <a:r>
              <a:rPr lang="cs-CZ" sz="800" u="sng" dirty="0" smtClean="0">
                <a:hlinkClick r:id="rId10"/>
              </a:rPr>
              <a:t>:ANd9GcSjXQyAEcQMk6YdzW1k8h3c6xl2ufvb7TPTgSmO4tko2Fq4HHhH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</a:t>
            </a:r>
            <a:r>
              <a:rPr lang="cs-CZ" sz="800" dirty="0" smtClean="0"/>
              <a:t>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11"/>
              </a:rPr>
              <a:t>http://t1.gstatic.com/</a:t>
            </a:r>
            <a:r>
              <a:rPr lang="cs-CZ" sz="800" u="sng" dirty="0" err="1" smtClean="0">
                <a:hlinkClick r:id="rId11"/>
              </a:rPr>
              <a:t>images</a:t>
            </a:r>
            <a:r>
              <a:rPr lang="cs-CZ" sz="800" u="sng" dirty="0" smtClean="0">
                <a:hlinkClick r:id="rId11"/>
              </a:rPr>
              <a:t>?q=</a:t>
            </a:r>
            <a:r>
              <a:rPr lang="cs-CZ" sz="800" u="sng" dirty="0" err="1" smtClean="0">
                <a:hlinkClick r:id="rId11"/>
              </a:rPr>
              <a:t>tbn</a:t>
            </a:r>
            <a:r>
              <a:rPr lang="cs-CZ" sz="800" u="sng" dirty="0" smtClean="0">
                <a:hlinkClick r:id="rId11"/>
              </a:rPr>
              <a:t>:ANd9GcRWzrXwWqPRtOQ4rs_4HrN4ZUN9zHm-vtEiASKZo41E5CmtL_42vw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12"/>
              </a:rPr>
              <a:t>http://t1.gstatic.com/</a:t>
            </a:r>
            <a:r>
              <a:rPr lang="cs-CZ" sz="800" u="sng" dirty="0" err="1" smtClean="0">
                <a:hlinkClick r:id="rId12"/>
              </a:rPr>
              <a:t>images</a:t>
            </a:r>
            <a:r>
              <a:rPr lang="cs-CZ" sz="800" u="sng" dirty="0" smtClean="0">
                <a:hlinkClick r:id="rId12"/>
              </a:rPr>
              <a:t>?q=</a:t>
            </a:r>
            <a:r>
              <a:rPr lang="cs-CZ" sz="800" u="sng" dirty="0" err="1" smtClean="0">
                <a:hlinkClick r:id="rId12"/>
              </a:rPr>
              <a:t>tbn</a:t>
            </a:r>
            <a:r>
              <a:rPr lang="cs-CZ" sz="800" u="sng" dirty="0" smtClean="0">
                <a:hlinkClick r:id="rId12"/>
              </a:rPr>
              <a:t>:ANd9GcQ1AwMLLOf9DS2U7RejKHg8gvtVOmg6Kjip04OM-</a:t>
            </a:r>
            <a:r>
              <a:rPr lang="cs-CZ" sz="800" u="sng" dirty="0" err="1" smtClean="0">
                <a:hlinkClick r:id="rId12"/>
              </a:rPr>
              <a:t>ATetRyWMFWU</a:t>
            </a:r>
            <a:r>
              <a:rPr lang="cs-CZ" sz="800" u="sng" dirty="0" smtClean="0">
                <a:hlinkClick r:id="rId12"/>
              </a:rPr>
              <a:t>_g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13"/>
              </a:rPr>
              <a:t>http://t1.gstatic.com/</a:t>
            </a:r>
            <a:r>
              <a:rPr lang="cs-CZ" sz="800" u="sng" dirty="0" err="1" smtClean="0">
                <a:hlinkClick r:id="rId13"/>
              </a:rPr>
              <a:t>images</a:t>
            </a:r>
            <a:r>
              <a:rPr lang="cs-CZ" sz="800" u="sng" dirty="0" smtClean="0">
                <a:hlinkClick r:id="rId13"/>
              </a:rPr>
              <a:t>?q=</a:t>
            </a:r>
            <a:r>
              <a:rPr lang="cs-CZ" sz="800" u="sng" dirty="0" err="1" smtClean="0">
                <a:hlinkClick r:id="rId13"/>
              </a:rPr>
              <a:t>tbn</a:t>
            </a:r>
            <a:r>
              <a:rPr lang="cs-CZ" sz="800" u="sng" dirty="0" smtClean="0">
                <a:hlinkClick r:id="rId13"/>
              </a:rPr>
              <a:t>:ANd9GcTwq_PIF_FckEScy0sbreQ6OSbjQPUkUoB50tSm676oyeeIVn8ATO-NHr6Vbg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</a:t>
            </a:r>
            <a:r>
              <a:rPr lang="cs-CZ" sz="800" dirty="0" smtClean="0"/>
              <a:t>cit.25-12-2011</a:t>
            </a:r>
            <a:r>
              <a:rPr lang="cs-CZ" sz="800" dirty="0" smtClean="0"/>
              <a:t>].Dostupné z URL: &lt;  </a:t>
            </a:r>
            <a:r>
              <a:rPr lang="cs-CZ" sz="800" u="sng" dirty="0" smtClean="0">
                <a:hlinkClick r:id="rId14"/>
              </a:rPr>
              <a:t>http://t0.gstatic.com/</a:t>
            </a:r>
            <a:r>
              <a:rPr lang="cs-CZ" sz="800" u="sng" dirty="0" err="1" smtClean="0">
                <a:hlinkClick r:id="rId14"/>
              </a:rPr>
              <a:t>images</a:t>
            </a:r>
            <a:r>
              <a:rPr lang="cs-CZ" sz="800" u="sng" dirty="0" smtClean="0">
                <a:hlinkClick r:id="rId14"/>
              </a:rPr>
              <a:t>?q=</a:t>
            </a:r>
            <a:r>
              <a:rPr lang="cs-CZ" sz="800" u="sng" dirty="0" err="1" smtClean="0">
                <a:hlinkClick r:id="rId14"/>
              </a:rPr>
              <a:t>tbn</a:t>
            </a:r>
            <a:r>
              <a:rPr lang="cs-CZ" sz="800" u="sng" dirty="0" smtClean="0">
                <a:hlinkClick r:id="rId14"/>
              </a:rPr>
              <a:t>:ANd9GcR2y3NYbO1qNCIxNdBRW5bJP5z5EyUkU4YJ_1GlGR19IbBmumdh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15"/>
              </a:rPr>
              <a:t>http://t2.gstatic.com/</a:t>
            </a:r>
            <a:r>
              <a:rPr lang="cs-CZ" sz="800" u="sng" dirty="0" err="1" smtClean="0">
                <a:hlinkClick r:id="rId15"/>
              </a:rPr>
              <a:t>images</a:t>
            </a:r>
            <a:r>
              <a:rPr lang="cs-CZ" sz="800" u="sng" dirty="0" smtClean="0">
                <a:hlinkClick r:id="rId15"/>
              </a:rPr>
              <a:t>?q=</a:t>
            </a:r>
            <a:r>
              <a:rPr lang="cs-CZ" sz="800" u="sng" dirty="0" err="1" smtClean="0">
                <a:hlinkClick r:id="rId15"/>
              </a:rPr>
              <a:t>tbn</a:t>
            </a:r>
            <a:r>
              <a:rPr lang="cs-CZ" sz="800" u="sng" dirty="0" smtClean="0">
                <a:hlinkClick r:id="rId15"/>
              </a:rPr>
              <a:t>:ANd9GcTIzsMKMw01AnVhww0JZjpDjljB8vHX3km_INY9zsAm6AykO-</a:t>
            </a:r>
            <a:r>
              <a:rPr lang="cs-CZ" sz="800" u="sng" dirty="0" err="1" smtClean="0">
                <a:hlinkClick r:id="rId15"/>
              </a:rPr>
              <a:t>WHgw</a:t>
            </a:r>
            <a:r>
              <a:rPr lang="cs-CZ" sz="800" dirty="0" smtClean="0"/>
              <a:t>&gt;</a:t>
            </a:r>
          </a:p>
          <a:p>
            <a:r>
              <a:rPr lang="cs-CZ" sz="800" dirty="0" smtClean="0"/>
              <a:t>[online]. </a:t>
            </a:r>
            <a:r>
              <a:rPr lang="cs-CZ" sz="800" dirty="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u="sng" dirty="0" smtClean="0">
                <a:hlinkClick r:id="rId16"/>
              </a:rPr>
              <a:t>http://t3.gstatic.com/</a:t>
            </a:r>
            <a:r>
              <a:rPr lang="cs-CZ" sz="800" u="sng" dirty="0" err="1" smtClean="0">
                <a:hlinkClick r:id="rId16"/>
              </a:rPr>
              <a:t>images</a:t>
            </a:r>
            <a:r>
              <a:rPr lang="cs-CZ" sz="800" u="sng" dirty="0" smtClean="0">
                <a:hlinkClick r:id="rId16"/>
              </a:rPr>
              <a:t>?q=</a:t>
            </a:r>
            <a:r>
              <a:rPr lang="cs-CZ" sz="800" u="sng" dirty="0" err="1" smtClean="0">
                <a:hlinkClick r:id="rId16"/>
              </a:rPr>
              <a:t>tbn</a:t>
            </a:r>
            <a:r>
              <a:rPr lang="cs-CZ" sz="800" u="sng" dirty="0" smtClean="0">
                <a:hlinkClick r:id="rId16"/>
              </a:rPr>
              <a:t>:ANd9GcQsgmTpLXOq3XqQF8ALVPPlwBy4DtBS228UADUTE6Xk4mNTVElF</a:t>
            </a:r>
            <a:r>
              <a:rPr lang="cs-CZ" sz="800" dirty="0" smtClean="0"/>
              <a:t>&gt;</a:t>
            </a:r>
            <a:endParaRPr lang="cs-CZ" sz="800" u="sng" dirty="0" smtClean="0"/>
          </a:p>
          <a:p>
            <a:pPr>
              <a:buNone/>
            </a:pPr>
            <a:r>
              <a:rPr lang="cs-CZ" sz="800" dirty="0" smtClean="0"/>
              <a:t>         [online]. </a:t>
            </a:r>
            <a:r>
              <a:rPr lang="cs-CZ" sz="800" smtClean="0"/>
              <a:t>[cit.25-12-2011</a:t>
            </a:r>
            <a:r>
              <a:rPr lang="cs-CZ" sz="800" dirty="0" smtClean="0"/>
              <a:t>].Dostupné z URL: &lt; </a:t>
            </a:r>
            <a:r>
              <a:rPr lang="cs-CZ" sz="800" dirty="0" smtClean="0">
                <a:hlinkClick r:id="rId17"/>
              </a:rPr>
              <a:t>http://t2.gstatic.com/</a:t>
            </a:r>
            <a:r>
              <a:rPr lang="cs-CZ" sz="800" dirty="0" err="1" smtClean="0">
                <a:hlinkClick r:id="rId17"/>
              </a:rPr>
              <a:t>images</a:t>
            </a:r>
            <a:r>
              <a:rPr lang="cs-CZ" sz="800" dirty="0" smtClean="0">
                <a:hlinkClick r:id="rId17"/>
              </a:rPr>
              <a:t>?q=</a:t>
            </a:r>
            <a:r>
              <a:rPr lang="cs-CZ" sz="800" dirty="0" err="1" smtClean="0">
                <a:hlinkClick r:id="rId17"/>
              </a:rPr>
              <a:t>tbn</a:t>
            </a:r>
            <a:r>
              <a:rPr lang="cs-CZ" sz="800" dirty="0" smtClean="0">
                <a:hlinkClick r:id="rId17"/>
              </a:rPr>
              <a:t>:ANd9GcSqDv-zGaDUwDFcOYql5G8jn-xovA1sx6UCiS2fdso6JWUHSOb3SQ</a:t>
            </a:r>
            <a:r>
              <a:rPr lang="cs-CZ" sz="800" dirty="0" smtClean="0"/>
              <a:t>&gt;</a:t>
            </a:r>
          </a:p>
          <a:p>
            <a:pPr>
              <a:buNone/>
            </a:pPr>
            <a:endParaRPr lang="cs-CZ" sz="800" dirty="0" smtClean="0"/>
          </a:p>
          <a:p>
            <a:pPr>
              <a:buNone/>
            </a:pPr>
            <a:r>
              <a:rPr lang="cs-CZ" sz="800" dirty="0" smtClean="0"/>
              <a:t> </a:t>
            </a:r>
            <a:r>
              <a:rPr lang="cs-CZ" sz="800" u="sng" dirty="0" smtClean="0"/>
              <a:t>Použitá literatura:</a:t>
            </a:r>
          </a:p>
          <a:p>
            <a:r>
              <a:rPr lang="cs-CZ" sz="800" dirty="0" smtClean="0"/>
              <a:t>Jarmila </a:t>
            </a:r>
            <a:r>
              <a:rPr lang="cs-CZ" sz="800" dirty="0" err="1" smtClean="0"/>
              <a:t>Kroulíková</a:t>
            </a:r>
            <a:r>
              <a:rPr lang="cs-CZ" sz="800" dirty="0" smtClean="0"/>
              <a:t>; Josef </a:t>
            </a:r>
            <a:r>
              <a:rPr lang="cs-CZ" sz="800" dirty="0" err="1" smtClean="0"/>
              <a:t>Kroulík</a:t>
            </a:r>
            <a:r>
              <a:rPr lang="cs-CZ" sz="800" dirty="0" smtClean="0"/>
              <a:t>. </a:t>
            </a:r>
            <a:r>
              <a:rPr lang="cs-CZ" sz="800" i="1" dirty="0" smtClean="0"/>
              <a:t>Přírodopis pro osmý ročník zvláštní školy.</a:t>
            </a:r>
            <a:r>
              <a:rPr lang="cs-CZ" sz="800" dirty="0" smtClean="0"/>
              <a:t> Nakladatelství Septima, Praha 1995. 96 s. ISBN 80-85801-36-1.</a:t>
            </a:r>
          </a:p>
          <a:p>
            <a:pPr>
              <a:buNone/>
            </a:pPr>
            <a:r>
              <a:rPr lang="cs-CZ" sz="800" dirty="0" smtClean="0"/>
              <a:t> </a:t>
            </a:r>
            <a:endParaRPr lang="cs-CZ" sz="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186</TotalTime>
  <Words>154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Lichokopytníci</vt:lpstr>
      <vt:lpstr>Charakteristické znaky</vt:lpstr>
      <vt:lpstr>Zástupci lichokopytníků</vt:lpstr>
      <vt:lpstr>Kůň domácí</vt:lpstr>
      <vt:lpstr>Popis koně</vt:lpstr>
      <vt:lpstr> Poznáš tyto živočichy také na obrázku? </vt:lpstr>
      <vt:lpstr>     Kdo jsem ?</vt:lpstr>
      <vt:lpstr>Odpověz na otázky –  skupinová práce</vt:lpstr>
      <vt:lpstr>Použité zdroje</vt:lpstr>
    </vt:vector>
  </TitlesOfParts>
  <Company>Domácnost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Poliačíková</cp:lastModifiedBy>
  <cp:revision>24</cp:revision>
  <dcterms:created xsi:type="dcterms:W3CDTF">2011-12-12T19:44:01Z</dcterms:created>
  <dcterms:modified xsi:type="dcterms:W3CDTF">2012-02-26T17:33:17Z</dcterms:modified>
</cp:coreProperties>
</file>