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3" r:id="rId4"/>
    <p:sldId id="260" r:id="rId5"/>
    <p:sldId id="264" r:id="rId6"/>
    <p:sldId id="265" r:id="rId7"/>
    <p:sldId id="270" r:id="rId8"/>
    <p:sldId id="266" r:id="rId9"/>
    <p:sldId id="267" r:id="rId10"/>
    <p:sldId id="268" r:id="rId11"/>
    <p:sldId id="258" r:id="rId12"/>
    <p:sldId id="261" r:id="rId13"/>
    <p:sldId id="269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D83C225-C885-4423-A769-889EC8D6BCD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AAF1229-0C84-40B8-87B5-0CE4D2EF1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D83C225-C885-4423-A769-889EC8D6BCD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AAF1229-0C84-40B8-87B5-0CE4D2EF1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D83C225-C885-4423-A769-889EC8D6BCD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AAF1229-0C84-40B8-87B5-0CE4D2EF1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3C225-C885-4423-A769-889EC8D6BCD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F1229-0C84-40B8-87B5-0CE4D2EF1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3C225-C885-4423-A769-889EC8D6BCD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F1229-0C84-40B8-87B5-0CE4D2EF1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D83C225-C885-4423-A769-889EC8D6BCD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AAF1229-0C84-40B8-87B5-0CE4D2EF1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3C225-C885-4423-A769-889EC8D6BCD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F1229-0C84-40B8-87B5-0CE4D2EF1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D83C225-C885-4423-A769-889EC8D6BCD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AAF1229-0C84-40B8-87B5-0CE4D2EF1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D83C225-C885-4423-A769-889EC8D6BCD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AAF1229-0C84-40B8-87B5-0CE4D2EF1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3C225-C885-4423-A769-889EC8D6BCD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F1229-0C84-40B8-87B5-0CE4D2EF1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3C225-C885-4423-A769-889EC8D6BCD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AF1229-0C84-40B8-87B5-0CE4D2EF1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D83C225-C885-4423-A769-889EC8D6BCD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AAF1229-0C84-40B8-87B5-0CE4D2EF1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static.akcniceny.cz/foto/vyrobky/1177500/1177472.jpg" TargetMode="External"/><Relationship Id="rId3" Type="http://schemas.openxmlformats.org/officeDocument/2006/relationships/hyperlink" Target="http://www.cajovy-obchudek.cz/fotky1444/assam_op.jpg" TargetMode="External"/><Relationship Id="rId7" Type="http://schemas.openxmlformats.org/officeDocument/2006/relationships/hyperlink" Target="http://www.zaakcniceny.cz/product_images/temp_det/jemca_zelny_caj_pravy.jpg" TargetMode="External"/><Relationship Id="rId2" Type="http://schemas.openxmlformats.org/officeDocument/2006/relationships/hyperlink" Target="http://officeimg.vo.msecnd.net/en-us/images/MH90027853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hmadtea.cz/cerne-caje.php" TargetMode="External"/><Relationship Id="rId5" Type="http://schemas.openxmlformats.org/officeDocument/2006/relationships/hyperlink" Target="http://www.ahmadtea.cz/zelene-caje.php" TargetMode="External"/><Relationship Id="rId4" Type="http://schemas.openxmlformats.org/officeDocument/2006/relationships/hyperlink" Target="http://www.ahmadtea.cz/img/stranky/horni_caj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274638"/>
            <a:ext cx="5945088" cy="1143000"/>
          </a:xfrm>
        </p:spPr>
        <p:txBody>
          <a:bodyPr/>
          <a:lstStyle/>
          <a:p>
            <a:r>
              <a:rPr lang="cs-CZ" sz="1600" b="1" dirty="0">
                <a:solidFill>
                  <a:srgbClr val="575F6D"/>
                </a:solidFill>
                <a:ea typeface="+mn-ea"/>
                <a:cs typeface="+mn-cs"/>
              </a:rPr>
              <a:t>Střední průmyslová škola</a:t>
            </a:r>
            <a:br>
              <a:rPr lang="cs-CZ" sz="1600" b="1" dirty="0">
                <a:solidFill>
                  <a:srgbClr val="575F6D"/>
                </a:solidFill>
                <a:ea typeface="+mn-ea"/>
                <a:cs typeface="+mn-cs"/>
              </a:rPr>
            </a:br>
            <a:r>
              <a:rPr lang="cs-CZ" sz="1600" b="1" dirty="0">
                <a:solidFill>
                  <a:srgbClr val="575F6D"/>
                </a:solidFill>
                <a:ea typeface="+mn-ea"/>
                <a:cs typeface="+mn-cs"/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3989040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MATERIÁL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6672"/>
            <a:ext cx="933450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186669"/>
            <a:ext cx="4792663" cy="646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7" y="2348879"/>
            <a:ext cx="7308924" cy="3837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4616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1844824"/>
            <a:ext cx="6172200" cy="3173738"/>
          </a:xfrm>
        </p:spPr>
        <p:txBody>
          <a:bodyPr>
            <a:normAutofit/>
          </a:bodyPr>
          <a:lstStyle/>
          <a:p>
            <a:r>
              <a:rPr lang="cs-CZ" sz="9600" dirty="0" smtClean="0">
                <a:solidFill>
                  <a:srgbClr val="575F6D"/>
                </a:solidFill>
              </a:rPr>
              <a:t>ČAJ PRAVÝ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2915" y="404664"/>
            <a:ext cx="3724275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13506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>
                <a:solidFill>
                  <a:srgbClr val="575F6D"/>
                </a:solidFill>
              </a:rPr>
              <a:t>VÝZNAM VE VÝŽIVĚ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</a:rPr>
              <a:t>obsahuje látku   KOFEIN  známá pod názvem TEIN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endParaRPr lang="cs-CZ" sz="1200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</a:rPr>
              <a:t>TEIN má ty samé vlastnosti jako kofein u kávy, ale </a:t>
            </a:r>
            <a:r>
              <a:rPr lang="cs-CZ" dirty="0" smtClean="0">
                <a:solidFill>
                  <a:prstClr val="black"/>
                </a:solidFill>
              </a:rPr>
              <a:t>          v </a:t>
            </a:r>
            <a:r>
              <a:rPr lang="cs-CZ" dirty="0">
                <a:solidFill>
                  <a:prstClr val="black"/>
                </a:solidFill>
              </a:rPr>
              <a:t>menším množství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02689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>
                <a:solidFill>
                  <a:srgbClr val="002060"/>
                </a:solidFill>
              </a:rPr>
              <a:t>DRUHY  ČAJOVNÍKŮ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060848"/>
            <a:ext cx="7467600" cy="4413104"/>
          </a:xfrm>
        </p:spPr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Ø"/>
              <a:defRPr/>
            </a:pPr>
            <a:r>
              <a:rPr lang="cs-CZ" dirty="0">
                <a:solidFill>
                  <a:prstClr val="black"/>
                </a:solidFill>
              </a:rPr>
              <a:t>ČÍNSKÝ  ČAJOVNÍK     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Ø"/>
              <a:defRPr/>
            </a:pPr>
            <a:endParaRPr lang="cs-CZ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Ø"/>
              <a:defRPr/>
            </a:pPr>
            <a:r>
              <a:rPr lang="cs-CZ" dirty="0">
                <a:solidFill>
                  <a:prstClr val="black"/>
                </a:solidFill>
              </a:rPr>
              <a:t>ASSAMSKÝ  ČAJOVNÍK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924944"/>
            <a:ext cx="3097213" cy="3097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80742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>
                <a:solidFill>
                  <a:srgbClr val="002060"/>
                </a:solidFill>
              </a:rPr>
              <a:t>ZPRACOVÁNÍ ČAJE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 fontAlgn="base">
              <a:spcAft>
                <a:spcPct val="0"/>
              </a:spcAft>
              <a:buClr>
                <a:srgbClr val="FE8637"/>
              </a:buClr>
              <a:buNone/>
              <a:defRPr/>
            </a:pPr>
            <a:r>
              <a:rPr lang="cs-CZ" u="sng" dirty="0">
                <a:solidFill>
                  <a:srgbClr val="FE8637">
                    <a:lumMod val="75000"/>
                  </a:srgbClr>
                </a:solidFill>
              </a:rPr>
              <a:t>čtyři základní stádia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pPr marL="0" lvl="0" indent="0" fontAlgn="base">
              <a:spcAft>
                <a:spcPct val="0"/>
              </a:spcAft>
              <a:buClr>
                <a:srgbClr val="FE8637"/>
              </a:buClr>
              <a:buNone/>
              <a:defRPr/>
            </a:pPr>
            <a:endParaRPr lang="cs-CZ" dirty="0">
              <a:solidFill>
                <a:prstClr val="black"/>
              </a:solidFill>
            </a:endParaRP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AutoNum type="arabicPeriod"/>
              <a:defRPr/>
            </a:pPr>
            <a:r>
              <a:rPr lang="cs-CZ" dirty="0">
                <a:solidFill>
                  <a:prstClr val="black"/>
                </a:solidFill>
              </a:rPr>
              <a:t>zasychání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AutoNum type="arabicPeriod"/>
              <a:defRPr/>
            </a:pPr>
            <a:r>
              <a:rPr lang="cs-CZ" dirty="0">
                <a:solidFill>
                  <a:prstClr val="black"/>
                </a:solidFill>
              </a:rPr>
              <a:t>válcování </a:t>
            </a: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</a:rPr>
              <a:t>fermentaci  - nezahrnuje zelený čaj</a:t>
            </a:r>
            <a:endParaRPr lang="cs-CZ" dirty="0">
              <a:solidFill>
                <a:prstClr val="black"/>
              </a:solidFill>
            </a:endParaRPr>
          </a:p>
          <a:p>
            <a:pPr marL="457200" lvl="0" indent="-45720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AutoNum type="arabicPeriod"/>
              <a:defRPr/>
            </a:pPr>
            <a:r>
              <a:rPr lang="cs-CZ" dirty="0">
                <a:solidFill>
                  <a:prstClr val="black"/>
                </a:solidFill>
              </a:rPr>
              <a:t>sušení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1162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>
                <a:solidFill>
                  <a:srgbClr val="002060"/>
                </a:solidFill>
              </a:rPr>
              <a:t>TRŽNÍ  ÚPRAVA  PRAVÉHO ČAJE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</a:rPr>
              <a:t>SYPKÝ ČAJ – zelený, černý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endParaRPr lang="cs-CZ" sz="1200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</a:rPr>
              <a:t>PORCOVANÝ ČAJ – zelený, černý, aromatizovaný, ovoněný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endParaRPr lang="cs-CZ" sz="1200" dirty="0">
              <a:solidFill>
                <a:prstClr val="black"/>
              </a:solidFill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</a:pPr>
            <a:r>
              <a:rPr lang="cs-CZ" dirty="0">
                <a:solidFill>
                  <a:prstClr val="black"/>
                </a:solidFill>
              </a:rPr>
              <a:t>INSTANTNÍ /ROZPUSTNÝ/ ČAJ-černý s příchutí citrónu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4349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570186"/>
          </a:xfrm>
        </p:spPr>
        <p:txBody>
          <a:bodyPr>
            <a:normAutofit/>
          </a:bodyPr>
          <a:lstStyle/>
          <a:p>
            <a:pPr algn="ctr"/>
            <a:r>
              <a:rPr lang="cs-CZ" sz="4400" dirty="0">
                <a:solidFill>
                  <a:srgbClr val="002060"/>
                </a:solidFill>
              </a:rPr>
              <a:t>TRŽNÍ  DRUHY </a:t>
            </a:r>
            <a:r>
              <a:rPr lang="cs-CZ" sz="4400" dirty="0" smtClean="0">
                <a:solidFill>
                  <a:srgbClr val="002060"/>
                </a:solidFill>
              </a:rPr>
              <a:t>PRAVÉHO ČAJE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2378539"/>
            <a:ext cx="7467600" cy="33169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52115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467600" cy="5205192"/>
          </a:xfrm>
        </p:spPr>
        <p:txBody>
          <a:bodyPr/>
          <a:lstStyle/>
          <a:p>
            <a:pPr marL="0" lvl="0" indent="0" fontAlgn="base">
              <a:spcAft>
                <a:spcPct val="0"/>
              </a:spcAft>
              <a:buClr>
                <a:srgbClr val="FE8637"/>
              </a:buClr>
              <a:buNone/>
              <a:defRPr/>
            </a:pPr>
            <a:r>
              <a:rPr lang="cs-CZ" sz="3200" b="1" i="1" u="sng" dirty="0">
                <a:solidFill>
                  <a:prstClr val="black"/>
                </a:solidFill>
              </a:rPr>
              <a:t>ČERNÝ ČAJ</a:t>
            </a:r>
          </a:p>
          <a:p>
            <a:pPr marL="0" lvl="0" indent="0" fontAlgn="base">
              <a:spcAft>
                <a:spcPct val="0"/>
              </a:spcAft>
              <a:buClr>
                <a:srgbClr val="FE8637"/>
              </a:buClr>
              <a:buNone/>
              <a:defRPr/>
            </a:pPr>
            <a:endParaRPr lang="cs-CZ" sz="1400" b="1" i="1" u="sng" dirty="0">
              <a:solidFill>
                <a:prstClr val="black"/>
              </a:solidFill>
            </a:endParaRPr>
          </a:p>
          <a:p>
            <a:pPr marL="0" lvl="0" indent="0" fontAlgn="base">
              <a:spcAft>
                <a:spcPct val="0"/>
              </a:spcAft>
              <a:buClr>
                <a:srgbClr val="FE8637"/>
              </a:buClr>
              <a:buNone/>
              <a:defRPr/>
            </a:pPr>
            <a:r>
              <a:rPr lang="cs-CZ" i="1" u="sng" dirty="0">
                <a:solidFill>
                  <a:prstClr val="black"/>
                </a:solidFill>
              </a:rPr>
              <a:t>Sypaný:</a:t>
            </a:r>
          </a:p>
          <a:p>
            <a:pPr marL="0" lvl="0" indent="0" fontAlgn="base">
              <a:spcAft>
                <a:spcPct val="0"/>
              </a:spcAft>
              <a:buClr>
                <a:srgbClr val="FE8637"/>
              </a:buClr>
              <a:buNone/>
              <a:defRPr/>
            </a:pPr>
            <a:r>
              <a:rPr lang="cs-CZ" i="1" dirty="0" err="1">
                <a:solidFill>
                  <a:prstClr val="black"/>
                </a:solidFill>
              </a:rPr>
              <a:t>Assam</a:t>
            </a:r>
            <a:r>
              <a:rPr lang="cs-CZ" i="1" dirty="0">
                <a:solidFill>
                  <a:prstClr val="black"/>
                </a:solidFill>
              </a:rPr>
              <a:t>, </a:t>
            </a:r>
            <a:r>
              <a:rPr lang="cs-CZ" i="1" dirty="0" err="1">
                <a:solidFill>
                  <a:prstClr val="black"/>
                </a:solidFill>
              </a:rPr>
              <a:t>Darjeeling</a:t>
            </a:r>
            <a:r>
              <a:rPr lang="cs-CZ" i="1" dirty="0">
                <a:solidFill>
                  <a:prstClr val="black"/>
                </a:solidFill>
              </a:rPr>
              <a:t> /</a:t>
            </a:r>
            <a:r>
              <a:rPr lang="cs-CZ" i="1" dirty="0" err="1">
                <a:solidFill>
                  <a:prstClr val="black"/>
                </a:solidFill>
              </a:rPr>
              <a:t>daržíling</a:t>
            </a:r>
            <a:r>
              <a:rPr lang="cs-CZ" i="1" dirty="0">
                <a:solidFill>
                  <a:prstClr val="black"/>
                </a:solidFill>
              </a:rPr>
              <a:t>/, Ceylon,  </a:t>
            </a:r>
            <a:r>
              <a:rPr lang="cs-CZ" i="1" dirty="0" err="1">
                <a:solidFill>
                  <a:prstClr val="black"/>
                </a:solidFill>
              </a:rPr>
              <a:t>Milford</a:t>
            </a:r>
            <a:r>
              <a:rPr lang="cs-CZ" i="1" dirty="0">
                <a:solidFill>
                  <a:prstClr val="black"/>
                </a:solidFill>
              </a:rPr>
              <a:t>,</a:t>
            </a:r>
          </a:p>
          <a:p>
            <a:pPr marL="0" lvl="0" indent="0" fontAlgn="base">
              <a:spcAft>
                <a:spcPct val="0"/>
              </a:spcAft>
              <a:buClr>
                <a:srgbClr val="FE8637"/>
              </a:buClr>
              <a:buNone/>
              <a:defRPr/>
            </a:pPr>
            <a:endParaRPr lang="cs-CZ" i="1" dirty="0">
              <a:solidFill>
                <a:prstClr val="black"/>
              </a:solidFill>
            </a:endParaRPr>
          </a:p>
          <a:p>
            <a:pPr marL="0" lvl="0" indent="0" fontAlgn="base">
              <a:spcAft>
                <a:spcPct val="0"/>
              </a:spcAft>
              <a:buClr>
                <a:srgbClr val="FE8637"/>
              </a:buClr>
              <a:buNone/>
              <a:defRPr/>
            </a:pPr>
            <a:r>
              <a:rPr lang="cs-CZ" i="1" u="sng" dirty="0">
                <a:solidFill>
                  <a:prstClr val="black"/>
                </a:solidFill>
              </a:rPr>
              <a:t>Porcovaný:</a:t>
            </a:r>
            <a:endParaRPr lang="cs-CZ" i="1" dirty="0">
              <a:solidFill>
                <a:prstClr val="black"/>
              </a:solidFill>
            </a:endParaRPr>
          </a:p>
          <a:p>
            <a:pPr marL="0" lvl="0" indent="0" fontAlgn="base">
              <a:spcAft>
                <a:spcPct val="0"/>
              </a:spcAft>
              <a:buClr>
                <a:srgbClr val="FE8637"/>
              </a:buClr>
              <a:buNone/>
              <a:defRPr/>
            </a:pPr>
            <a:r>
              <a:rPr lang="cs-CZ" i="1" dirty="0" err="1">
                <a:solidFill>
                  <a:prstClr val="black"/>
                </a:solidFill>
              </a:rPr>
              <a:t>Pickwick</a:t>
            </a:r>
            <a:r>
              <a:rPr lang="cs-CZ" i="1" dirty="0">
                <a:solidFill>
                  <a:prstClr val="black"/>
                </a:solidFill>
              </a:rPr>
              <a:t>, Africký, Čínský, Asijský, Klub, </a:t>
            </a:r>
            <a:r>
              <a:rPr lang="cs-CZ" i="1" dirty="0" err="1">
                <a:solidFill>
                  <a:prstClr val="black"/>
                </a:solidFill>
              </a:rPr>
              <a:t>Pigi</a:t>
            </a:r>
            <a:r>
              <a:rPr lang="cs-CZ" i="1" dirty="0">
                <a:solidFill>
                  <a:prstClr val="black"/>
                </a:solidFill>
              </a:rPr>
              <a:t>, Ranní čaj…</a:t>
            </a:r>
          </a:p>
          <a:p>
            <a:pPr marL="273050" lvl="0" indent="-273050" fontAlgn="base">
              <a:spcAft>
                <a:spcPct val="0"/>
              </a:spcAft>
              <a:buClr>
                <a:srgbClr val="FE8637"/>
              </a:buClr>
              <a:buFont typeface="Wingdings" pitchFamily="2" charset="2"/>
              <a:buChar char=""/>
              <a:defRPr/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2656"/>
            <a:ext cx="2808312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43250" y="4653136"/>
            <a:ext cx="2857500" cy="1962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02651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7467600" cy="570924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sz="3200" b="1" i="1" u="sng" dirty="0">
                <a:solidFill>
                  <a:prstClr val="black"/>
                </a:solidFill>
              </a:rPr>
              <a:t>ZELENÝ  ČAJ</a:t>
            </a:r>
            <a:endParaRPr lang="cs-CZ" sz="3200" dirty="0">
              <a:solidFill>
                <a:prstClr val="black"/>
              </a:solidFill>
            </a:endParaRPr>
          </a:p>
          <a:p>
            <a:pPr marL="0" lvl="0" indent="0" eaLnBrk="0" fontAlgn="base" hangingPunct="0">
              <a:spcAft>
                <a:spcPct val="0"/>
              </a:spcAft>
              <a:buClr>
                <a:srgbClr val="FE8637"/>
              </a:buClr>
              <a:buNone/>
            </a:pPr>
            <a:endParaRPr lang="cs-CZ" dirty="0" smtClean="0">
              <a:solidFill>
                <a:prstClr val="black"/>
              </a:solidFill>
            </a:endParaRPr>
          </a:p>
          <a:p>
            <a:pPr marL="0" lvl="0" indent="0" eaLnBrk="0" fontAlgn="base" hangingPunct="0">
              <a:spcAft>
                <a:spcPct val="0"/>
              </a:spcAft>
              <a:buClr>
                <a:srgbClr val="FE8637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 eaLnBrk="0" fontAlgn="base" hangingPunct="0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i="1" u="sng" dirty="0">
                <a:solidFill>
                  <a:prstClr val="black"/>
                </a:solidFill>
              </a:rPr>
              <a:t>Celé svinuté lístky:</a:t>
            </a:r>
          </a:p>
          <a:p>
            <a:pPr marL="0" lvl="0" indent="0" eaLnBrk="0" fontAlgn="base" hangingPunct="0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i="1" dirty="0" err="1">
                <a:solidFill>
                  <a:prstClr val="black"/>
                </a:solidFill>
              </a:rPr>
              <a:t>Gunpowder</a:t>
            </a:r>
            <a:r>
              <a:rPr lang="cs-CZ" i="1" dirty="0">
                <a:solidFill>
                  <a:prstClr val="black"/>
                </a:solidFill>
              </a:rPr>
              <a:t> green </a:t>
            </a:r>
            <a:r>
              <a:rPr lang="cs-CZ" i="1" dirty="0" err="1">
                <a:solidFill>
                  <a:prstClr val="black"/>
                </a:solidFill>
              </a:rPr>
              <a:t>tea</a:t>
            </a:r>
            <a:r>
              <a:rPr lang="cs-CZ" i="1" dirty="0">
                <a:solidFill>
                  <a:prstClr val="black"/>
                </a:solidFill>
              </a:rPr>
              <a:t>, Green </a:t>
            </a:r>
            <a:r>
              <a:rPr lang="cs-CZ" i="1" dirty="0" err="1">
                <a:solidFill>
                  <a:prstClr val="black"/>
                </a:solidFill>
              </a:rPr>
              <a:t>tea</a:t>
            </a:r>
            <a:r>
              <a:rPr lang="cs-CZ" i="1" dirty="0">
                <a:solidFill>
                  <a:prstClr val="black"/>
                </a:solidFill>
              </a:rPr>
              <a:t> pravý čínský zelený čaj</a:t>
            </a:r>
          </a:p>
          <a:p>
            <a:pPr marL="0" lvl="0" indent="0" eaLnBrk="0" fontAlgn="base" hangingPunct="0">
              <a:spcAft>
                <a:spcPct val="0"/>
              </a:spcAft>
              <a:buClr>
                <a:srgbClr val="FE8637"/>
              </a:buClr>
              <a:buNone/>
            </a:pPr>
            <a:endParaRPr lang="cs-CZ" i="1" dirty="0">
              <a:solidFill>
                <a:prstClr val="black"/>
              </a:solidFill>
            </a:endParaRPr>
          </a:p>
          <a:p>
            <a:pPr marL="0" lvl="0" indent="0" eaLnBrk="0" fontAlgn="base" hangingPunct="0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i="1" u="sng" dirty="0">
                <a:solidFill>
                  <a:prstClr val="black"/>
                </a:solidFill>
              </a:rPr>
              <a:t>Porcovaný:</a:t>
            </a:r>
          </a:p>
          <a:p>
            <a:pPr marL="0" lvl="0" indent="0" eaLnBrk="0" fontAlgn="base" hangingPunct="0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i="1" dirty="0">
                <a:solidFill>
                  <a:prstClr val="black"/>
                </a:solidFill>
              </a:rPr>
              <a:t>Zelený čaj,</a:t>
            </a:r>
          </a:p>
          <a:p>
            <a:pPr marL="0" lvl="0" indent="0" eaLnBrk="0" fontAlgn="base" hangingPunct="0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i="1" dirty="0">
                <a:solidFill>
                  <a:prstClr val="black"/>
                </a:solidFill>
              </a:rPr>
              <a:t>Zelený čaj s příchutí –</a:t>
            </a:r>
          </a:p>
          <a:p>
            <a:pPr marL="0" lvl="0" indent="0" eaLnBrk="0" fontAlgn="base" hangingPunct="0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i="1" dirty="0">
                <a:solidFill>
                  <a:prstClr val="black"/>
                </a:solidFill>
              </a:rPr>
              <a:t>      - broskve</a:t>
            </a:r>
          </a:p>
          <a:p>
            <a:pPr marL="0" lvl="0" indent="0" eaLnBrk="0" fontAlgn="base" hangingPunct="0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i="1" dirty="0">
                <a:solidFill>
                  <a:prstClr val="black"/>
                </a:solidFill>
              </a:rPr>
              <a:t>      - citrónu…..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3159"/>
            <a:ext cx="3579837" cy="2386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717032"/>
            <a:ext cx="3142167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00954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JAKOST PRAVÉHO ČAJE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772816"/>
            <a:ext cx="7467600" cy="4701136"/>
          </a:xfrm>
        </p:spPr>
        <p:txBody>
          <a:bodyPr/>
          <a:lstStyle/>
          <a:p>
            <a:r>
              <a:rPr lang="cs-CZ" dirty="0" smtClean="0"/>
              <a:t>OBSAHUJE SVINUTÉ ČAJOVÉ LÍSTKY (ČAJENKY), POUZE MINIMUM ÚLOMKŮ VĚTVIČEK A ŘAPÍKŮ.</a:t>
            </a:r>
          </a:p>
          <a:p>
            <a:endParaRPr lang="cs-CZ" sz="1200" dirty="0" smtClean="0"/>
          </a:p>
          <a:p>
            <a:r>
              <a:rPr lang="cs-CZ" dirty="0" smtClean="0"/>
              <a:t>NEOBSAHUJE ČAJOVÝ PRACH</a:t>
            </a:r>
          </a:p>
          <a:p>
            <a:endParaRPr lang="cs-CZ" sz="1200" dirty="0" smtClean="0"/>
          </a:p>
          <a:p>
            <a:r>
              <a:rPr lang="cs-CZ" dirty="0" smtClean="0"/>
              <a:t>NESMÍ BÝT ZATUCHLÝ, MOKRÝ, PLESNIVÝ A NESMÍ OBSAHOVAT ŽÁDNÉ PŘÍMĚSI.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195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575F6D"/>
                </a:solidFill>
              </a:rPr>
              <a:t>PŘÍPRAVA  ČAJE  K  PRODEJI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JEDNÁ SE O DOPLŇOVÁNÍ </a:t>
            </a:r>
            <a:r>
              <a:rPr lang="cs-CZ" dirty="0" smtClean="0">
                <a:solidFill>
                  <a:prstClr val="black"/>
                </a:solidFill>
              </a:rPr>
              <a:t>PRAVÉHO ČAJE </a:t>
            </a:r>
            <a:r>
              <a:rPr lang="cs-CZ" dirty="0">
                <a:solidFill>
                  <a:prstClr val="black"/>
                </a:solidFill>
              </a:rPr>
              <a:t>DO REGÁLU.</a:t>
            </a:r>
          </a:p>
          <a:p>
            <a:pPr lvl="0">
              <a:buClr>
                <a:srgbClr val="FE8637"/>
              </a:buClr>
            </a:pPr>
            <a:endParaRPr lang="cs-CZ" sz="1200" dirty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ZDE DODRŽUJEME OBMĚNU ZÁSOB.</a:t>
            </a:r>
          </a:p>
          <a:p>
            <a:pPr marL="0" lvl="0" indent="0">
              <a:buClr>
                <a:srgbClr val="FE8637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</a:t>
            </a: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KONTROLUJEME  DATUM TRVANLIVOSTI.</a:t>
            </a:r>
          </a:p>
          <a:p>
            <a:pPr marL="0" lvl="0" indent="0">
              <a:buClr>
                <a:srgbClr val="FE8637"/>
              </a:buClr>
              <a:buNone/>
            </a:pPr>
            <a:endParaRPr lang="cs-CZ" sz="1200" dirty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KONTROLUJEMEM SPRÁVNOU CENOVKU.</a:t>
            </a:r>
          </a:p>
          <a:p>
            <a:pPr lvl="0">
              <a:buClr>
                <a:srgbClr val="FE8637"/>
              </a:buClr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6408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575F6D"/>
                </a:solidFill>
              </a:rPr>
              <a:t>SKLADOVÁNÍ PRAVÉHO ČAJE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V SUCHÝCH, ČISTÝCH, DOBŘE VĚTRATELNÝCH SKLADECH.</a:t>
            </a: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TEPLOTA DO 20°C, VLHKOST DO 70%.</a:t>
            </a: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CHRÁNÍME PŘED SLUNCEM.</a:t>
            </a: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SKLADUJEME SPOLEČNĚ S OSTATNÍMI ČAJI.</a:t>
            </a: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JSOU AROMATICKÉ, PROTO ODDĚLENĚ OD ZBOŽÍ HYDROSKOPICKÉHO.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4378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>
                <a:solidFill>
                  <a:srgbClr val="575F6D"/>
                </a:solidFill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16832"/>
            <a:ext cx="7467600" cy="4557120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JAKÝ JE VÝZNAM PRAVÉHO ČAJE VE VÝŽIVĚ?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ZNÉTE DRUHY ČAJOVNÍKŮ?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ZNÁTE TRŽNÍ DRUHY ČERNÉHO A ZELENÉHO ČAJE?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JAKÝ JE ROZDÍL MEZI ČERNÝM A ZELENÝM ČAJEM Z HLEDISKA VÝŽIVY?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SKLADUJEME PRAVÝ ČAJ?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MOHOU BÝT VADY PRAVÉHO ČAJE?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608220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ZDROJE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officeimg.vo.msecnd.net/en-us/images/MH900278530.jpg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</a:t>
            </a:r>
            <a:r>
              <a:rPr lang="cs-CZ" sz="1800" dirty="0">
                <a:hlinkClick r:id="rId3"/>
              </a:rPr>
              <a:t>://</a:t>
            </a:r>
            <a:r>
              <a:rPr lang="cs-CZ" sz="1800" dirty="0" smtClean="0">
                <a:hlinkClick r:id="rId3"/>
              </a:rPr>
              <a:t>www.cajovy-obchudek.cz/fotky1444/assam_op.jpg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www.ahmadtea.cz/img/stranky/horni_caj.jpg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www.ahmadtea.cz/zelene-caje.php</a:t>
            </a:r>
            <a:endParaRPr lang="cs-CZ" sz="1800" dirty="0" smtClean="0"/>
          </a:p>
          <a:p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www.ahmadtea.cz/cerne-caje.php</a:t>
            </a:r>
            <a:endParaRPr lang="cs-CZ" sz="1800" dirty="0" smtClean="0"/>
          </a:p>
          <a:p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www.zaakcniceny.cz/product_images/temp_det/jemca_zelny_caj_pravy.jpg</a:t>
            </a:r>
            <a:endParaRPr lang="cs-CZ" sz="1800" dirty="0" smtClean="0"/>
          </a:p>
          <a:p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static.akcniceny.cz/foto/vyrobky/1177500/1177472.jpg</a:t>
            </a:r>
            <a:endParaRPr lang="cs-CZ" sz="1800" dirty="0" smtClean="0"/>
          </a:p>
          <a:p>
            <a:pPr lvl="0">
              <a:buClr>
                <a:srgbClr val="FE8637"/>
              </a:buClr>
            </a:pPr>
            <a:r>
              <a:rPr lang="cs-CZ" sz="1700" u="sng" dirty="0">
                <a:solidFill>
                  <a:prstClr val="black"/>
                </a:solidFill>
              </a:rPr>
              <a:t>Odborná učebnice: </a:t>
            </a:r>
            <a:r>
              <a:rPr lang="cs-CZ" sz="1700" dirty="0">
                <a:solidFill>
                  <a:prstClr val="black"/>
                </a:solidFill>
              </a:rPr>
              <a:t>Josef </a:t>
            </a:r>
            <a:r>
              <a:rPr lang="cs-CZ" sz="1700" dirty="0" err="1">
                <a:solidFill>
                  <a:prstClr val="black"/>
                </a:solidFill>
              </a:rPr>
              <a:t>Kavina</a:t>
            </a:r>
            <a:r>
              <a:rPr lang="cs-CZ" sz="1700" dirty="0">
                <a:solidFill>
                  <a:prstClr val="black"/>
                </a:solidFill>
              </a:rPr>
              <a:t>, ZBOŽÍZNALSTVÍ POTRAVINÁŘSKÉHO ZBOŽÍ PRO 3. ROČNÍK středních odborných učilišť a integrovaných středních škol učebního oboru prodavač – prodavačka, zaměření pro potravinářské zboží a pro smíšené zboží, vydalo nakladatelství a vydavatelství IQ 147, spol. s.r.o. </a:t>
            </a:r>
            <a:r>
              <a:rPr lang="cs-CZ" sz="1700">
                <a:solidFill>
                  <a:prstClr val="black"/>
                </a:solidFill>
              </a:rPr>
              <a:t>v Praze roku 1997</a:t>
            </a:r>
            <a:endParaRPr lang="cs-CZ" sz="1900">
              <a:solidFill>
                <a:prstClr val="black"/>
              </a:solidFill>
              <a:latin typeface="Gill Sans MT"/>
            </a:endParaRP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1936817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129</TotalTime>
  <Words>366</Words>
  <Application>Microsoft Office PowerPoint</Application>
  <PresentationFormat>Předvádění na obrazovce (4:3)</PresentationFormat>
  <Paragraphs>79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Střední průmyslová škola a Střední odborná škola gastronomie a služeb, Most, příspěvková organizace</vt:lpstr>
      <vt:lpstr>ČAJ PRAVÝ</vt:lpstr>
      <vt:lpstr>VÝZNAM VE VÝŽIVĚ</vt:lpstr>
      <vt:lpstr>DRUHY  ČAJOVNÍKŮ</vt:lpstr>
      <vt:lpstr>ZPRACOVÁNÍ ČAJE</vt:lpstr>
      <vt:lpstr>TRŽNÍ  ÚPRAVA  PRAVÉHO ČAJE</vt:lpstr>
      <vt:lpstr>TRŽNÍ  DRUHY PRAVÉHO ČAJE</vt:lpstr>
      <vt:lpstr>Snímek 8</vt:lpstr>
      <vt:lpstr>Snímek 9</vt:lpstr>
      <vt:lpstr>JAKOST PRAVÉHO ČAJE</vt:lpstr>
      <vt:lpstr>PŘÍPRAVA  ČAJE  K  PRODEJI</vt:lpstr>
      <vt:lpstr>SKLADOVÁNÍ PRAVÉHO ČAJE</vt:lpstr>
      <vt:lpstr>OPAKOVÁNÍ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a Střední odborná škola gastronomie a služeb, Most, příspěvková organizace</dc:title>
  <dc:creator>Pepe</dc:creator>
  <cp:lastModifiedBy>Dum</cp:lastModifiedBy>
  <cp:revision>13</cp:revision>
  <dcterms:created xsi:type="dcterms:W3CDTF">2013-06-21T19:58:31Z</dcterms:created>
  <dcterms:modified xsi:type="dcterms:W3CDTF">2013-06-25T08:09:26Z</dcterms:modified>
</cp:coreProperties>
</file>