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2" r:id="rId6"/>
    <p:sldId id="260" r:id="rId7"/>
    <p:sldId id="261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CE983FF-FDB5-43AC-B11A-76124B50CA3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CC25B6-7ACC-4348-B8D5-BE6A8F5868D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CE983FF-FDB5-43AC-B11A-76124B50CA3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CC25B6-7ACC-4348-B8D5-BE6A8F5868D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CE983FF-FDB5-43AC-B11A-76124B50CA3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CC25B6-7ACC-4348-B8D5-BE6A8F5868D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983FF-FDB5-43AC-B11A-76124B50CA3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C25B6-7ACC-4348-B8D5-BE6A8F5868D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983FF-FDB5-43AC-B11A-76124B50CA3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C25B6-7ACC-4348-B8D5-BE6A8F5868D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CE983FF-FDB5-43AC-B11A-76124B50CA3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CC25B6-7ACC-4348-B8D5-BE6A8F5868D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983FF-FDB5-43AC-B11A-76124B50CA3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C25B6-7ACC-4348-B8D5-BE6A8F5868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CE983FF-FDB5-43AC-B11A-76124B50CA3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CC25B6-7ACC-4348-B8D5-BE6A8F5868D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CE983FF-FDB5-43AC-B11A-76124B50CA3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CC25B6-7ACC-4348-B8D5-BE6A8F5868D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983FF-FDB5-43AC-B11A-76124B50CA3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C25B6-7ACC-4348-B8D5-BE6A8F5868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983FF-FDB5-43AC-B11A-76124B50CA3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C25B6-7ACC-4348-B8D5-BE6A8F5868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CE983FF-FDB5-43AC-B11A-76124B50CA3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CC25B6-7ACC-4348-B8D5-BE6A8F5868D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311098.jpg" TargetMode="External"/><Relationship Id="rId2" Type="http://schemas.openxmlformats.org/officeDocument/2006/relationships/hyperlink" Target="http://officeimg.vo.msecnd.net/en-us/images/MH90042443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ajovekonvicky.cz/soubory/produkty/ovocny-caj-sen%5b1%5d.jpg" TargetMode="External"/><Relationship Id="rId5" Type="http://schemas.openxmlformats.org/officeDocument/2006/relationships/hyperlink" Target="http://www.ofisprofis.sk/7271-large/caj-ovocny-bop-lesna-zmes.jpg" TargetMode="External"/><Relationship Id="rId4" Type="http://schemas.openxmlformats.org/officeDocument/2006/relationships/hyperlink" Target="http://officeimg.vo.msecnd.net/en-us/images/MH90035714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274638"/>
            <a:ext cx="6017096" cy="1143000"/>
          </a:xfrm>
        </p:spPr>
        <p:txBody>
          <a:bodyPr/>
          <a:lstStyle/>
          <a:p>
            <a: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</a:br>
            <a: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27707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MATERIÁL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7018" y="6093296"/>
            <a:ext cx="4792663" cy="64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564904"/>
            <a:ext cx="763284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9534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1412776"/>
            <a:ext cx="6172200" cy="3024336"/>
          </a:xfrm>
        </p:spPr>
        <p:txBody>
          <a:bodyPr>
            <a:noAutofit/>
          </a:bodyPr>
          <a:lstStyle/>
          <a:p>
            <a:r>
              <a:rPr lang="cs-CZ" sz="9600" dirty="0" smtClean="0"/>
              <a:t>ČAJ  OVOCNÝ</a:t>
            </a:r>
            <a:endParaRPr lang="cs-CZ" sz="9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365104"/>
            <a:ext cx="3097213" cy="2492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9806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CHARAKTERISTIKA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7467600" cy="4557120"/>
          </a:xfrm>
        </p:spPr>
        <p:txBody>
          <a:bodyPr>
            <a:normAutofit/>
          </a:bodyPr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Tx/>
              <a:buChar char="-"/>
              <a:defRPr/>
            </a:pPr>
            <a:r>
              <a:rPr lang="cs-CZ" sz="2800" i="1" dirty="0">
                <a:solidFill>
                  <a:prstClr val="black"/>
                </a:solidFill>
              </a:rPr>
              <a:t>Jsou směsi sušeného ovoce jejichž výluh poskytuje osvěžující a lahodný nápoj.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Tx/>
              <a:buChar char="-"/>
              <a:defRPr/>
            </a:pPr>
            <a:r>
              <a:rPr lang="cs-CZ" sz="2800" i="1" dirty="0">
                <a:solidFill>
                  <a:prstClr val="black"/>
                </a:solidFill>
              </a:rPr>
              <a:t>Do některých se přidávají i sušené části rostlin /květ ibišku/ a přírodní výtažky z plodů ovoce / černý rybíz,  jahoda, malina …/</a:t>
            </a:r>
          </a:p>
          <a:p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863781"/>
            <a:ext cx="3095625" cy="1979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7933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6793" y="4763"/>
            <a:ext cx="2468563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7745288" cy="1570186"/>
          </a:xfrm>
        </p:spPr>
        <p:txBody>
          <a:bodyPr>
            <a:noAutofit/>
          </a:bodyPr>
          <a:lstStyle/>
          <a:p>
            <a:pPr marL="273050" lvl="0" indent="-273050" eaLnBrk="0" fontAlgn="base" hangingPunct="0">
              <a:spcBef>
                <a:spcPts val="600"/>
              </a:spcBef>
              <a:spcAft>
                <a:spcPct val="0"/>
              </a:spcAft>
              <a:defRPr/>
            </a:pPr>
            <a:r>
              <a:rPr lang="cs-CZ" sz="4000" b="1" cap="none" dirty="0">
                <a:solidFill>
                  <a:prstClr val="black"/>
                </a:solidFill>
                <a:ea typeface="+mn-ea"/>
                <a:cs typeface="+mn-cs"/>
              </a:rPr>
              <a:t>DRUHY V PRODEJI </a:t>
            </a:r>
            <a:r>
              <a:rPr lang="cs-CZ" sz="4000" cap="none" dirty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4000" cap="none" dirty="0">
                <a:solidFill>
                  <a:prstClr val="black"/>
                </a:solidFill>
                <a:ea typeface="+mn-ea"/>
                <a:cs typeface="+mn-cs"/>
              </a:rPr>
            </a:b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8820472" cy="4873752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prstClr val="black"/>
                </a:solidFill>
              </a:rPr>
              <a:t>OVOCNÝ  ČAJ PORCOVANÝ  </a:t>
            </a:r>
            <a:r>
              <a:rPr lang="cs-CZ" b="1" i="1" dirty="0" smtClean="0">
                <a:solidFill>
                  <a:prstClr val="black"/>
                </a:solidFill>
              </a:rPr>
              <a:t>-</a:t>
            </a:r>
          </a:p>
          <a:p>
            <a:r>
              <a:rPr lang="cs-CZ" b="1" i="1" dirty="0" smtClean="0">
                <a:solidFill>
                  <a:prstClr val="black"/>
                </a:solidFill>
              </a:rPr>
              <a:t>JEDNODRUHOVÝ -  jahodový</a:t>
            </a:r>
            <a:r>
              <a:rPr lang="cs-CZ" b="1" i="1" dirty="0">
                <a:solidFill>
                  <a:prstClr val="black"/>
                </a:solidFill>
              </a:rPr>
              <a:t>, </a:t>
            </a:r>
            <a:r>
              <a:rPr lang="cs-CZ" b="1" i="1" dirty="0" smtClean="0">
                <a:solidFill>
                  <a:prstClr val="black"/>
                </a:solidFill>
              </a:rPr>
              <a:t> malinový…..</a:t>
            </a:r>
          </a:p>
          <a:p>
            <a:r>
              <a:rPr lang="cs-CZ" b="1" i="1" dirty="0" smtClean="0">
                <a:solidFill>
                  <a:prstClr val="black"/>
                </a:solidFill>
              </a:rPr>
              <a:t>SMĚSI  –  jablko se skořicí…</a:t>
            </a:r>
          </a:p>
          <a:p>
            <a:endParaRPr lang="cs-CZ" b="1" i="1" dirty="0">
              <a:solidFill>
                <a:prstClr val="black"/>
              </a:solidFill>
            </a:endParaRPr>
          </a:p>
          <a:p>
            <a:endParaRPr lang="cs-CZ" b="1" i="1" dirty="0" smtClean="0">
              <a:solidFill>
                <a:prstClr val="black"/>
              </a:solidFill>
            </a:endParaRPr>
          </a:p>
          <a:p>
            <a:r>
              <a:rPr lang="cs-CZ" b="1" u="sng" dirty="0">
                <a:solidFill>
                  <a:prstClr val="black"/>
                </a:solidFill>
              </a:rPr>
              <a:t>OVOCNÝ  ČAJ  </a:t>
            </a:r>
            <a:r>
              <a:rPr lang="cs-CZ" b="1" u="sng" dirty="0" smtClean="0">
                <a:solidFill>
                  <a:prstClr val="black"/>
                </a:solidFill>
              </a:rPr>
              <a:t>SYPKÝ  -  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 smtClean="0">
                <a:solidFill>
                  <a:prstClr val="black"/>
                </a:solidFill>
              </a:rPr>
              <a:t>    BABIČČINA ZAHRÁDKA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>
                <a:solidFill>
                  <a:prstClr val="black"/>
                </a:solidFill>
              </a:rPr>
              <a:t> </a:t>
            </a:r>
            <a:r>
              <a:rPr lang="cs-CZ" b="1" i="1" dirty="0" smtClean="0">
                <a:solidFill>
                  <a:prstClr val="black"/>
                </a:solidFill>
              </a:rPr>
              <a:t>   OVOCNÝ ČAJ S EXOTICKOU</a:t>
            </a:r>
          </a:p>
          <a:p>
            <a:pPr marL="0" indent="0">
              <a:buNone/>
            </a:pPr>
            <a:r>
              <a:rPr lang="cs-CZ" b="1" i="1" dirty="0">
                <a:solidFill>
                  <a:prstClr val="black"/>
                </a:solidFill>
              </a:rPr>
              <a:t> </a:t>
            </a:r>
            <a:r>
              <a:rPr lang="cs-CZ" b="1" i="1" dirty="0" smtClean="0">
                <a:solidFill>
                  <a:prstClr val="black"/>
                </a:solidFill>
              </a:rPr>
              <a:t>      PŘÍCHUTÍ…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96952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8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JAKOST  OVOCNÝCH  ČAJŮ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8291264" cy="4629128"/>
          </a:xfrm>
        </p:spPr>
        <p:txBody>
          <a:bodyPr/>
          <a:lstStyle/>
          <a:p>
            <a:r>
              <a:rPr lang="cs-CZ" dirty="0" smtClean="0"/>
              <a:t>ROZHODUJÍCÍ JE SENZORICKÉ HODNOCENÍ.</a:t>
            </a:r>
          </a:p>
          <a:p>
            <a:endParaRPr lang="cs-CZ" sz="1200" dirty="0" smtClean="0"/>
          </a:p>
          <a:p>
            <a:r>
              <a:rPr lang="cs-CZ" dirty="0" smtClean="0"/>
              <a:t>OVOCNÝ ČAJ MUSÍ BÝT SUCHÝ, VZHLED A VŮNĚ ODPOVÍDAJÍCÍ SLOŽENÍ.</a:t>
            </a:r>
          </a:p>
          <a:p>
            <a:endParaRPr lang="cs-CZ" sz="1200" dirty="0" smtClean="0"/>
          </a:p>
          <a:p>
            <a:r>
              <a:rPr lang="cs-CZ" dirty="0" smtClean="0"/>
              <a:t>NESMÍ BÝT VLHKÝ, PLESNIVÝ, BEZ CIZÍHO PACHU A PŘÍCHUTĚ.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509120"/>
            <a:ext cx="2660923" cy="1981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651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136904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PŘÍPRAVA  ČAJE  K  PRODEJI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/>
          <a:lstStyle/>
          <a:p>
            <a:r>
              <a:rPr lang="cs-CZ" dirty="0" smtClean="0"/>
              <a:t>JEDNÁ SE O DOPLŇOVÁNÍ OVOCNÉHO ČAJE DO REGÁLU.</a:t>
            </a:r>
          </a:p>
          <a:p>
            <a:endParaRPr lang="cs-CZ" sz="1200" dirty="0" smtClean="0"/>
          </a:p>
          <a:p>
            <a:r>
              <a:rPr lang="cs-CZ" dirty="0" smtClean="0"/>
              <a:t>ZDE DODRŽUJEME OBMĚNU ZÁSOB.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KONTROLUJEME  DATUM TRVANLIVOSTI.</a:t>
            </a:r>
          </a:p>
          <a:p>
            <a:pPr marL="0" indent="0">
              <a:buNone/>
            </a:pPr>
            <a:endParaRPr lang="cs-CZ" sz="1200" dirty="0" smtClean="0"/>
          </a:p>
          <a:p>
            <a:r>
              <a:rPr lang="cs-CZ" dirty="0" smtClean="0"/>
              <a:t>KONTROLUJEMEM SPRÁVNOU CENOVKU.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9209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568952" cy="1143000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SKLADOVÁNÍ OVOCNÉHO ČAJE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844824"/>
            <a:ext cx="8424936" cy="468052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V SUCHÝCH, ČISTÝCH, DOBŘE VĚTRATELNÝCH SKLADECH.</a:t>
            </a:r>
          </a:p>
          <a:p>
            <a:r>
              <a:rPr lang="cs-CZ" dirty="0" smtClean="0"/>
              <a:t>TEPLOTA DO 20°C, VLHKOST DO 70%.</a:t>
            </a:r>
          </a:p>
          <a:p>
            <a:r>
              <a:rPr lang="cs-CZ" dirty="0" smtClean="0"/>
              <a:t>CHRÁNÍME PŘED SLUNCEM.</a:t>
            </a:r>
          </a:p>
          <a:p>
            <a:r>
              <a:rPr lang="cs-CZ" dirty="0" smtClean="0"/>
              <a:t>SKLADUJEME SPOLEČNĚ S OSTATNÍMI ČAJI.</a:t>
            </a:r>
          </a:p>
          <a:p>
            <a:r>
              <a:rPr lang="cs-CZ" dirty="0" smtClean="0"/>
              <a:t>JSOU AROMATICKÉ, PROTO ODDĚLENĚ OD ZBOŽÍ HYDROSKOPICKÉHO.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751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OPAKOVÁNÍ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7467600" cy="4629128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JAKÝ JE POSTUP PŘI DOPLŇOVÁNÍ OVOCNÝCH ČAJŮ DO REGÁLŮ?</a:t>
            </a:r>
          </a:p>
          <a:p>
            <a:pPr marL="457200" indent="-457200">
              <a:buFont typeface="+mj-lt"/>
              <a:buAutoNum type="arabicPeriod"/>
            </a:pPr>
            <a:endParaRPr lang="cs-CZ" sz="1200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ROZDĚLUJEME OVOCNÉ ČAJE?</a:t>
            </a:r>
          </a:p>
          <a:p>
            <a:pPr marL="457200" indent="-457200">
              <a:buFont typeface="+mj-lt"/>
              <a:buAutoNum type="arabicPeriod"/>
            </a:pPr>
            <a:endParaRPr lang="cs-CZ" sz="1200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SKLADUJEME OVOCNÉ ČAJE?</a:t>
            </a:r>
          </a:p>
          <a:p>
            <a:pPr marL="457200" indent="-457200">
              <a:buFont typeface="+mj-lt"/>
              <a:buAutoNum type="arabicPeriod"/>
            </a:pPr>
            <a:endParaRPr lang="cs-CZ" sz="1200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HODNOTÍME OVOCNÉ ČAJE?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1282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ZDROJE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officeimg.vo.msecnd.net/en-us/images/MH900424438.jpg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officeimg.vo.msecnd.net/en-us/images/MH900311098.jpg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officeimg.vo.msecnd.net/en-us/images/MH900357145.jpg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www.ofisprofis.sk/7271-large/caj-ovocny-bop-lesna-zmes.jpg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cajovekonvicky.cz/soubory/produkty/ovocny-caj-sen%5B1%5D.jpg</a:t>
            </a:r>
            <a:endParaRPr lang="cs-CZ" sz="1600" dirty="0" smtClean="0"/>
          </a:p>
          <a:p>
            <a:pPr lvl="0">
              <a:buClr>
                <a:srgbClr val="FE8637"/>
              </a:buClr>
            </a:pPr>
            <a:r>
              <a:rPr lang="cs-CZ" sz="1700" u="sng" dirty="0">
                <a:solidFill>
                  <a:prstClr val="black"/>
                </a:solidFill>
              </a:rPr>
              <a:t>Odborná učebnice: </a:t>
            </a:r>
            <a:r>
              <a:rPr lang="cs-CZ" sz="1700" dirty="0">
                <a:solidFill>
                  <a:prstClr val="black"/>
                </a:solidFill>
              </a:rPr>
              <a:t>Josef </a:t>
            </a:r>
            <a:r>
              <a:rPr lang="cs-CZ" sz="1700" dirty="0" err="1">
                <a:solidFill>
                  <a:prstClr val="black"/>
                </a:solidFill>
              </a:rPr>
              <a:t>Kavina</a:t>
            </a:r>
            <a:r>
              <a:rPr lang="cs-CZ" sz="1700" dirty="0">
                <a:solidFill>
                  <a:prstClr val="black"/>
                </a:solidFill>
              </a:rPr>
              <a:t>, ZBOŽÍZNALSTVÍ POTRAVINÁŘSKÉHO ZBOŽÍ PRO 3. ROČNÍK středních odborných učilišť a integrovaných středních škol učebního oboru prodavač – prodavačka, zaměření pro potravinářské zboží a pro smíšené zboží, vydalo nakladatelství a vydavatelství IQ 147, spol. s.r.o. v Praze roku 1997</a:t>
            </a:r>
            <a:endParaRPr lang="cs-CZ" sz="1900" dirty="0">
              <a:solidFill>
                <a:prstClr val="black"/>
              </a:solidFill>
              <a:latin typeface="Gill Sans MT"/>
            </a:endParaRPr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65790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87</TotalTime>
  <Words>271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Střední průmyslová škola a Střední odborná škola gastronomie a služeb, Most, příspěvková organizace</vt:lpstr>
      <vt:lpstr>ČAJ  OVOCNÝ</vt:lpstr>
      <vt:lpstr>CHARAKTERISTIKA</vt:lpstr>
      <vt:lpstr>DRUHY V PRODEJI  </vt:lpstr>
      <vt:lpstr>JAKOST  OVOCNÝCH  ČAJŮ</vt:lpstr>
      <vt:lpstr>PŘÍPRAVA  ČAJE  K  PRODEJI</vt:lpstr>
      <vt:lpstr>SKLADOVÁNÍ OVOCNÉHO ČAJE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příspěvková organizace</dc:title>
  <dc:creator>Pepe</dc:creator>
  <cp:lastModifiedBy>Pepe</cp:lastModifiedBy>
  <cp:revision>11</cp:revision>
  <dcterms:created xsi:type="dcterms:W3CDTF">2013-06-21T20:01:12Z</dcterms:created>
  <dcterms:modified xsi:type="dcterms:W3CDTF">2013-06-23T19:25:16Z</dcterms:modified>
</cp:coreProperties>
</file>