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5" r:id="rId2"/>
    <p:sldId id="256" r:id="rId3"/>
    <p:sldId id="257" r:id="rId4"/>
    <p:sldId id="258" r:id="rId5"/>
    <p:sldId id="259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134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54BB378D-AC0E-45EB-8CE0-7A082632F962}" type="datetimeFigureOut">
              <a:rPr lang="cs-CZ" smtClean="0"/>
              <a:t>23.6.2013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9FD48E74-CD7B-4FF3-9849-A956179FD2B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ahmadtea.cz/img/stranky/porcovane_zelene/produkty_jasmin.jpg" TargetMode="External"/><Relationship Id="rId2" Type="http://schemas.openxmlformats.org/officeDocument/2006/relationships/hyperlink" Target="http://www.cateringshop.cz/fotky5639/fotos/caj_pap4_600x450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fbcdn-sphotos-a-a.akamaihd.net/hphotos-ak-ash4/p480x480/428688_329296797196939_403657355_n.png" TargetMode="External"/><Relationship Id="rId4" Type="http://schemas.openxmlformats.org/officeDocument/2006/relationships/hyperlink" Target="http://www.ahmadtea.cz/img/stranky/horni_ovocne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161112" cy="1570186"/>
          </a:xfrm>
        </p:spPr>
        <p:txBody>
          <a:bodyPr>
            <a:normAutofit/>
          </a:bodyPr>
          <a:lstStyle/>
          <a:p>
            <a:pPr lvl="0">
              <a:spcBef>
                <a:spcPct val="20000"/>
              </a:spcBef>
            </a:pP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</a:br>
            <a:r>
              <a:rPr lang="cs-CZ" sz="1600" b="1" dirty="0">
                <a:solidFill>
                  <a:srgbClr val="575F6D"/>
                </a:solidFill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  <a:t/>
            </a:r>
            <a:br>
              <a:rPr lang="cs-CZ" sz="3200" cap="none" dirty="0">
                <a:solidFill>
                  <a:prstClr val="black">
                    <a:tint val="75000"/>
                  </a:prstClr>
                </a:solidFill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845024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04664"/>
            <a:ext cx="933450" cy="8842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6021288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7456115" cy="36724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883090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1827" y="3424190"/>
            <a:ext cx="7651750" cy="34020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476672"/>
            <a:ext cx="8244408" cy="3456384"/>
          </a:xfrm>
        </p:spPr>
        <p:txBody>
          <a:bodyPr>
            <a:noAutofit/>
          </a:bodyPr>
          <a:lstStyle/>
          <a:p>
            <a:r>
              <a:rPr lang="cs-CZ" sz="7200" i="1" dirty="0">
                <a:solidFill>
                  <a:srgbClr val="575F6D"/>
                </a:solidFill>
              </a:rPr>
              <a:t>čaj pravý ovoněný </a:t>
            </a:r>
            <a:r>
              <a:rPr lang="cs-CZ" sz="7200" i="1" dirty="0" smtClean="0">
                <a:solidFill>
                  <a:srgbClr val="575F6D"/>
                </a:solidFill>
              </a:rPr>
              <a:t>a </a:t>
            </a:r>
            <a:r>
              <a:rPr lang="cs-CZ" sz="7200" i="1" dirty="0">
                <a:solidFill>
                  <a:srgbClr val="575F6D"/>
                </a:solidFill>
              </a:rPr>
              <a:t>aromatizovaný</a:t>
            </a:r>
            <a:endParaRPr lang="cs-CZ" sz="7200" i="1" dirty="0"/>
          </a:p>
        </p:txBody>
      </p:sp>
    </p:spTree>
    <p:extLst>
      <p:ext uri="{BB962C8B-B14F-4D97-AF65-F5344CB8AC3E}">
        <p14:creationId xmlns:p14="http://schemas.microsoft.com/office/powerpoint/2010/main" val="35071570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2790825"/>
            <a:ext cx="7648575" cy="406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cap="none" dirty="0">
                <a:solidFill>
                  <a:prstClr val="black"/>
                </a:solidFill>
                <a:ea typeface="+mn-ea"/>
                <a:cs typeface="+mn-cs"/>
              </a:rPr>
              <a:t>OVONĚNÝ ČAJ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8363272" cy="4629128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připravuje se ze zelených nebo žlutozelených čajů působením různých druhů vonných květů a plodů</a:t>
            </a:r>
            <a:r>
              <a:rPr lang="cs-CZ" dirty="0" smtClean="0">
                <a:solidFill>
                  <a:prstClr val="black"/>
                </a:solidFill>
              </a:rPr>
              <a:t>.</a:t>
            </a:r>
          </a:p>
          <a:p>
            <a:pPr mar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dirty="0" smtClean="0">
                <a:solidFill>
                  <a:prstClr val="black"/>
                </a:solidFill>
              </a:rPr>
              <a:t>                                                   </a:t>
            </a:r>
            <a:r>
              <a:rPr lang="cs-CZ" b="1" i="1" u="sng" dirty="0" smtClean="0">
                <a:solidFill>
                  <a:prstClr val="black"/>
                </a:solidFill>
              </a:rPr>
              <a:t>DRUH </a:t>
            </a:r>
            <a:r>
              <a:rPr lang="cs-CZ" b="1" i="1" u="sng" dirty="0">
                <a:solidFill>
                  <a:prstClr val="black"/>
                </a:solidFill>
              </a:rPr>
              <a:t>V PRODEJI: </a:t>
            </a:r>
            <a:r>
              <a:rPr lang="cs-CZ" i="1" dirty="0">
                <a:solidFill>
                  <a:prstClr val="black"/>
                </a:solidFill>
              </a:rPr>
              <a:t> </a:t>
            </a: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endParaRPr lang="cs-CZ" i="1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</a:pPr>
            <a:r>
              <a:rPr lang="cs-CZ" i="1" dirty="0" smtClean="0">
                <a:solidFill>
                  <a:prstClr val="black"/>
                </a:solidFill>
              </a:rPr>
              <a:t>                                                   JASMÍNOVÝ  </a:t>
            </a:r>
            <a:r>
              <a:rPr lang="cs-CZ" i="1" dirty="0">
                <a:solidFill>
                  <a:prstClr val="black"/>
                </a:solidFill>
              </a:rPr>
              <a:t>ČAJ</a:t>
            </a:r>
            <a:endParaRPr lang="cs-CZ" b="1" i="1" u="sng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96636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404664"/>
            <a:ext cx="7107560" cy="1143000"/>
          </a:xfrm>
        </p:spPr>
        <p:txBody>
          <a:bodyPr>
            <a:normAutofit/>
          </a:bodyPr>
          <a:lstStyle/>
          <a:p>
            <a:r>
              <a:rPr lang="cs-CZ" sz="4000" b="1" cap="none" dirty="0">
                <a:solidFill>
                  <a:prstClr val="black"/>
                </a:solidFill>
                <a:ea typeface="+mn-ea"/>
                <a:cs typeface="+mn-cs"/>
              </a:rPr>
              <a:t>AROMATIZOVANÝ  ČAJ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28800"/>
            <a:ext cx="7859216" cy="4845152"/>
          </a:xfrm>
        </p:spPr>
        <p:txBody>
          <a:bodyPr/>
          <a:lstStyle/>
          <a:p>
            <a:pPr eaLnBrk="0" fontAlgn="base" hangingPunct="0">
              <a:spcAft>
                <a:spcPct val="0"/>
              </a:spcAft>
              <a:buClr>
                <a:srgbClr val="FE8637"/>
              </a:buClr>
              <a:defRPr/>
            </a:pPr>
            <a:r>
              <a:rPr lang="cs-CZ" dirty="0">
                <a:solidFill>
                  <a:prstClr val="black"/>
                </a:solidFill>
              </a:rPr>
              <a:t>připravuje se z černého čaje s přidáním různých přírodních silic / citronové, bergamotové/ nebo syntetických aromat /tropických i domácích plodů</a:t>
            </a:r>
            <a:r>
              <a:rPr lang="cs-CZ" dirty="0" smtClean="0">
                <a:solidFill>
                  <a:prstClr val="black"/>
                </a:solidFill>
              </a:rPr>
              <a:t>/</a:t>
            </a:r>
          </a:p>
          <a:p>
            <a:pPr marL="0" indent="0" eaLnBrk="0" fontAlgn="base" hangingPunct="0">
              <a:spcAft>
                <a:spcPct val="0"/>
              </a:spcAft>
              <a:buClr>
                <a:srgbClr val="FE8637"/>
              </a:buClr>
              <a:buNone/>
              <a:defRPr/>
            </a:pPr>
            <a:endParaRPr lang="cs-CZ" sz="1400" dirty="0">
              <a:solidFill>
                <a:prstClr val="black"/>
              </a:solidFill>
            </a:endParaRPr>
          </a:p>
          <a:p>
            <a:pPr marL="0" lvl="0" indent="0" eaLnBrk="0" fontAlgn="base" hangingPunct="0">
              <a:spcAft>
                <a:spcPct val="0"/>
              </a:spcAft>
              <a:buClr>
                <a:srgbClr val="FE8637"/>
              </a:buClr>
              <a:buNone/>
              <a:defRPr/>
            </a:pPr>
            <a:r>
              <a:rPr lang="cs-CZ" dirty="0">
                <a:solidFill>
                  <a:prstClr val="black"/>
                </a:solidFill>
              </a:rPr>
              <a:t> 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b="1" i="1" u="sng" dirty="0" smtClean="0">
                <a:solidFill>
                  <a:prstClr val="black"/>
                </a:solidFill>
              </a:rPr>
              <a:t>DRUHY </a:t>
            </a:r>
            <a:r>
              <a:rPr lang="cs-CZ" b="1" i="1" u="sng" dirty="0">
                <a:solidFill>
                  <a:prstClr val="black"/>
                </a:solidFill>
              </a:rPr>
              <a:t>V PRODEJI </a:t>
            </a:r>
            <a:r>
              <a:rPr lang="cs-CZ" b="1" i="1" u="sng" dirty="0" smtClean="0">
                <a:solidFill>
                  <a:prstClr val="black"/>
                </a:solidFill>
              </a:rPr>
              <a:t>-</a:t>
            </a:r>
            <a:r>
              <a:rPr lang="cs-CZ" dirty="0" smtClean="0">
                <a:solidFill>
                  <a:prstClr val="black"/>
                </a:solidFill>
              </a:rPr>
              <a:t>   </a:t>
            </a:r>
            <a:r>
              <a:rPr lang="cs-CZ" i="1" dirty="0" err="1" smtClean="0">
                <a:solidFill>
                  <a:prstClr val="black"/>
                </a:solidFill>
              </a:rPr>
              <a:t>jednodruhové</a:t>
            </a:r>
            <a:r>
              <a:rPr lang="cs-CZ" i="1" dirty="0" smtClean="0">
                <a:solidFill>
                  <a:prstClr val="black"/>
                </a:solidFill>
              </a:rPr>
              <a:t>  </a:t>
            </a:r>
            <a:r>
              <a:rPr lang="cs-CZ" i="1" dirty="0">
                <a:solidFill>
                  <a:prstClr val="black"/>
                </a:solidFill>
              </a:rPr>
              <a:t>a směsi –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dirty="0">
                <a:solidFill>
                  <a:prstClr val="black"/>
                </a:solidFill>
              </a:rPr>
              <a:t>lesní směs,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dirty="0">
                <a:solidFill>
                  <a:prstClr val="black"/>
                </a:solidFill>
              </a:rPr>
              <a:t>ovocná směs,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dirty="0">
                <a:solidFill>
                  <a:prstClr val="black"/>
                </a:solidFill>
              </a:rPr>
              <a:t>kouzlo ovoce,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dirty="0">
                <a:solidFill>
                  <a:prstClr val="black"/>
                </a:solidFill>
              </a:rPr>
              <a:t>malina,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E8637"/>
              </a:buClr>
              <a:buFontTx/>
              <a:buChar char="-"/>
              <a:defRPr/>
            </a:pPr>
            <a:r>
              <a:rPr lang="cs-CZ" dirty="0">
                <a:solidFill>
                  <a:prstClr val="black"/>
                </a:solidFill>
              </a:rPr>
              <a:t>jahoda ….</a:t>
            </a:r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4221088"/>
            <a:ext cx="4035028" cy="23435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94822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>
                <a:solidFill>
                  <a:srgbClr val="575F6D"/>
                </a:solidFill>
              </a:rPr>
              <a:t>JAKOST  </a:t>
            </a:r>
            <a:r>
              <a:rPr lang="cs-CZ" sz="3600" b="1" dirty="0" smtClean="0">
                <a:solidFill>
                  <a:srgbClr val="575F6D"/>
                </a:solidFill>
              </a:rPr>
              <a:t>OVONĚNÝCH A AROMATICKÝCH  </a:t>
            </a:r>
            <a:r>
              <a:rPr lang="cs-CZ" sz="3600" b="1" dirty="0">
                <a:solidFill>
                  <a:srgbClr val="575F6D"/>
                </a:solidFill>
              </a:rPr>
              <a:t>ČAJŮ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r>
              <a:rPr lang="cs-CZ" dirty="0" smtClean="0"/>
              <a:t>HODNOTÍME SENZORICKY .</a:t>
            </a:r>
          </a:p>
          <a:p>
            <a:endParaRPr lang="cs-CZ" sz="1200" dirty="0" smtClean="0"/>
          </a:p>
          <a:p>
            <a:r>
              <a:rPr lang="cs-CZ" dirty="0" smtClean="0"/>
              <a:t>CHUŤ A VŮNĚ PODLE OVONĚNÍ NEBO PODLE AROMATIZACE.</a:t>
            </a:r>
          </a:p>
          <a:p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62213" y="3805458"/>
            <a:ext cx="4219575" cy="291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614330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>
                <a:solidFill>
                  <a:srgbClr val="575F6D"/>
                </a:solidFill>
              </a:rPr>
              <a:t>PŘÍPRAVA  ČAJE  K  PRODEJI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JEDNÁ SE O DOPLŇOVÁNÍ </a:t>
            </a:r>
            <a:r>
              <a:rPr lang="cs-CZ" dirty="0" smtClean="0">
                <a:solidFill>
                  <a:prstClr val="black"/>
                </a:solidFill>
              </a:rPr>
              <a:t>OVONĚNÉHO A AROMATIZOVANÉHO ČAJE </a:t>
            </a:r>
            <a:r>
              <a:rPr lang="cs-CZ" dirty="0">
                <a:solidFill>
                  <a:prstClr val="black"/>
                </a:solidFill>
              </a:rPr>
              <a:t>DO REGÁLU.</a:t>
            </a:r>
          </a:p>
          <a:p>
            <a:pPr lvl="0">
              <a:buClr>
                <a:srgbClr val="FE8637"/>
              </a:buClr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ZDE DODRŽUJEME OBMĚNU </a:t>
            </a:r>
            <a:r>
              <a:rPr lang="cs-CZ" dirty="0" smtClean="0">
                <a:solidFill>
                  <a:prstClr val="black"/>
                </a:solidFill>
              </a:rPr>
              <a:t>ZÁSOB.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Clr>
                <a:srgbClr val="FE8637"/>
              </a:buClr>
              <a:buNone/>
            </a:pPr>
            <a:r>
              <a:rPr lang="cs-CZ" dirty="0">
                <a:solidFill>
                  <a:prstClr val="black"/>
                </a:solidFill>
              </a:rPr>
              <a:t> 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  DATUM </a:t>
            </a:r>
            <a:r>
              <a:rPr lang="cs-CZ" dirty="0" smtClean="0">
                <a:solidFill>
                  <a:prstClr val="black"/>
                </a:solidFill>
              </a:rPr>
              <a:t>TRVANLIVOSTI.</a:t>
            </a:r>
            <a:endParaRPr lang="cs-CZ" dirty="0">
              <a:solidFill>
                <a:prstClr val="black"/>
              </a:solidFill>
            </a:endParaRPr>
          </a:p>
          <a:p>
            <a:pPr marL="0" lvl="0" indent="0">
              <a:buClr>
                <a:srgbClr val="FE8637"/>
              </a:buClr>
              <a:buNone/>
            </a:pPr>
            <a:endParaRPr lang="cs-CZ" sz="1200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KONTROLUJEMEM SPRÁVNOU </a:t>
            </a:r>
            <a:r>
              <a:rPr lang="cs-CZ" dirty="0" smtClean="0">
                <a:solidFill>
                  <a:prstClr val="black"/>
                </a:solidFill>
              </a:rPr>
              <a:t>CENOVKU.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07464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143000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rgbClr val="575F6D"/>
                </a:solidFill>
              </a:rPr>
              <a:t>SKLADOVÁNÍ OVONĚNÉHO A AROMATICKÉHO  ČAJE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060848"/>
            <a:ext cx="7467600" cy="4413104"/>
          </a:xfrm>
        </p:spPr>
        <p:txBody>
          <a:bodyPr/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V SUCHÝCH, ČISTÝCH, DOBŘE VĚTRATELNÝCH </a:t>
            </a:r>
            <a:r>
              <a:rPr lang="cs-CZ" dirty="0" smtClean="0">
                <a:solidFill>
                  <a:prstClr val="black"/>
                </a:solidFill>
              </a:rPr>
              <a:t>SKLADECH.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TEPLOTA DO 20°C, VLHKOST DO 70</a:t>
            </a:r>
            <a:r>
              <a:rPr lang="cs-CZ" dirty="0" smtClean="0">
                <a:solidFill>
                  <a:prstClr val="black"/>
                </a:solidFill>
              </a:rPr>
              <a:t>%.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CHRÁNÍME PŘED </a:t>
            </a:r>
            <a:r>
              <a:rPr lang="cs-CZ" dirty="0" smtClean="0">
                <a:solidFill>
                  <a:prstClr val="black"/>
                </a:solidFill>
              </a:rPr>
              <a:t>SLUNCEM.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SKLADUJEME SPOLEČNĚ S OSTATNÍMI </a:t>
            </a:r>
            <a:r>
              <a:rPr lang="cs-CZ" dirty="0" smtClean="0">
                <a:solidFill>
                  <a:prstClr val="black"/>
                </a:solidFill>
              </a:rPr>
              <a:t>ČAJI.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JSOU AROMATICKÉ, PROTO ODDĚLENĚ OD ZBOŽÍ </a:t>
            </a:r>
            <a:r>
              <a:rPr lang="cs-CZ" dirty="0" smtClean="0">
                <a:solidFill>
                  <a:prstClr val="black"/>
                </a:solidFill>
              </a:rPr>
              <a:t>HYDROSKOPICKÉHO.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65801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>
                <a:solidFill>
                  <a:srgbClr val="575F6D"/>
                </a:solidFill>
              </a:rPr>
              <a:t>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JAK SKLADUJEME </a:t>
            </a:r>
            <a:r>
              <a:rPr lang="cs-CZ" dirty="0" smtClean="0">
                <a:solidFill>
                  <a:prstClr val="black"/>
                </a:solidFill>
              </a:rPr>
              <a:t>OVONĚNÉ A  AROMATIZOVANÉ ČAJE</a:t>
            </a:r>
            <a:r>
              <a:rPr lang="cs-CZ" dirty="0">
                <a:solidFill>
                  <a:prstClr val="black"/>
                </a:solidFill>
              </a:rPr>
              <a:t>?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sz="1200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>
                <a:solidFill>
                  <a:prstClr val="black"/>
                </a:solidFill>
              </a:rPr>
              <a:t>JAK HODNOTÍME </a:t>
            </a:r>
            <a:r>
              <a:rPr lang="cs-CZ" dirty="0" smtClean="0">
                <a:solidFill>
                  <a:prstClr val="black"/>
                </a:solidFill>
              </a:rPr>
              <a:t>OVONĚNÉ A AROMATIZOVANÉ </a:t>
            </a:r>
            <a:r>
              <a:rPr lang="cs-CZ" dirty="0">
                <a:solidFill>
                  <a:prstClr val="black"/>
                </a:solidFill>
              </a:rPr>
              <a:t>ČAJE</a:t>
            </a:r>
            <a:r>
              <a:rPr lang="cs-CZ" dirty="0" smtClean="0">
                <a:solidFill>
                  <a:prstClr val="black"/>
                </a:solidFill>
              </a:rPr>
              <a:t>?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JAKÝ JE ROZDÍL MEZI OVONĚNÝM A AROMATIZOVANÝM ČAJEM?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r>
              <a:rPr lang="cs-CZ" dirty="0" smtClean="0">
                <a:solidFill>
                  <a:prstClr val="black"/>
                </a:solidFill>
              </a:rPr>
              <a:t>JAKÝ </a:t>
            </a:r>
            <a:r>
              <a:rPr lang="cs-CZ" dirty="0">
                <a:solidFill>
                  <a:prstClr val="black"/>
                </a:solidFill>
              </a:rPr>
              <a:t>JE POSTUP PŘI DOPLŇOVÁNÍ </a:t>
            </a:r>
            <a:r>
              <a:rPr lang="cs-CZ" dirty="0" smtClean="0">
                <a:solidFill>
                  <a:prstClr val="black"/>
                </a:solidFill>
              </a:rPr>
              <a:t>OVONĚNÝCH A AROMATIZOVANÝCH </a:t>
            </a:r>
            <a:r>
              <a:rPr lang="cs-CZ" dirty="0">
                <a:solidFill>
                  <a:prstClr val="black"/>
                </a:solidFill>
              </a:rPr>
              <a:t>ČAJŮ DO REGÁLŮ?</a:t>
            </a: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 smtClean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pPr marL="457200" lvl="0" indent="-457200">
              <a:buClr>
                <a:srgbClr val="FE8637"/>
              </a:buClr>
              <a:buFont typeface="+mj-lt"/>
              <a:buAutoNum type="arabicPeriod"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302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/>
              <a:t>ZDROJE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1600200"/>
            <a:ext cx="8712968" cy="4873752"/>
          </a:xfrm>
        </p:spPr>
        <p:txBody>
          <a:bodyPr>
            <a:normAutofit/>
          </a:bodyPr>
          <a:lstStyle/>
          <a:p>
            <a:pPr lvl="0">
              <a:buClr>
                <a:srgbClr val="FE8637"/>
              </a:buClr>
            </a:pPr>
            <a:r>
              <a:rPr lang="cs-CZ" sz="1800" dirty="0" smtClean="0">
                <a:solidFill>
                  <a:prstClr val="black"/>
                </a:solidFill>
                <a:hlinkClick r:id="rId2"/>
              </a:rPr>
              <a:t>http</a:t>
            </a:r>
            <a:r>
              <a:rPr lang="cs-CZ" sz="1800" dirty="0">
                <a:solidFill>
                  <a:prstClr val="black"/>
                </a:solidFill>
                <a:hlinkClick r:id="rId2"/>
              </a:rPr>
              <a:t>://</a:t>
            </a:r>
            <a:r>
              <a:rPr lang="cs-CZ" sz="1800" dirty="0" smtClean="0">
                <a:solidFill>
                  <a:prstClr val="black"/>
                </a:solidFill>
                <a:hlinkClick r:id="rId2"/>
              </a:rPr>
              <a:t>www.cateringshop.cz/fotky5639/fotos/caj_pap4_600x450.jpg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800" dirty="0">
                <a:solidFill>
                  <a:prstClr val="black"/>
                </a:solidFill>
                <a:hlinkClick r:id="rId3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3"/>
              </a:rPr>
              <a:t>www.ahmadtea.cz/img/stranky/porcovane_zelene/produkty_jasmin.jpg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8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800" dirty="0" smtClean="0">
                <a:solidFill>
                  <a:prstClr val="black"/>
                </a:solidFill>
                <a:hlinkClick r:id="rId4"/>
              </a:rPr>
              <a:t>www.ahmadtea.cz/img/stranky/horni_ovocne.jpg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800" dirty="0">
                <a:solidFill>
                  <a:prstClr val="black"/>
                </a:solidFill>
                <a:hlinkClick r:id="rId5"/>
              </a:rPr>
              <a:t>https://</a:t>
            </a:r>
            <a:r>
              <a:rPr lang="cs-CZ" sz="1800" dirty="0" smtClean="0">
                <a:solidFill>
                  <a:prstClr val="black"/>
                </a:solidFill>
                <a:hlinkClick r:id="rId5"/>
              </a:rPr>
              <a:t>fbcdn-sphotos-a-a.akamaihd.net/hphotos-ak-ash4/p480x480/428688_329296797196939_403657355_n.png</a:t>
            </a:r>
            <a:endParaRPr lang="cs-CZ" sz="1800" dirty="0" smtClean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3. ROČNÍK středních odborných učilišť a integrovaných středních škol učebního oboru prodavač – prodavačka, zaměření pro potravinářské zboží a pro smíšené zboží, vydalo nakladatelství a vydavatelství IQ 147, spol. s.r.o. </a:t>
            </a:r>
            <a:r>
              <a:rPr lang="cs-CZ" sz="1700">
                <a:solidFill>
                  <a:prstClr val="black"/>
                </a:solidFill>
              </a:rPr>
              <a:t>v Praze roku 1997</a:t>
            </a:r>
            <a:endParaRPr lang="cs-CZ" sz="190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endParaRPr lang="cs-CZ" sz="1800" dirty="0">
              <a:solidFill>
                <a:prstClr val="black"/>
              </a:solidFill>
            </a:endParaRPr>
          </a:p>
          <a:p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132079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71</TotalTime>
  <Words>270</Words>
  <Application>Microsoft Office PowerPoint</Application>
  <PresentationFormat>Předvádění na obrazovce (4:3)</PresentationFormat>
  <Paragraphs>52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Arkýř</vt:lpstr>
      <vt:lpstr>Střední průmyslová škola a Střední odborná škola gastronomie a služeb, Most, příspěvková organizace </vt:lpstr>
      <vt:lpstr>čaj pravý ovoněný a aromatizovaný</vt:lpstr>
      <vt:lpstr>OVONĚNÝ ČAJ</vt:lpstr>
      <vt:lpstr>AROMATIZOVANÝ  ČAJ</vt:lpstr>
      <vt:lpstr>JAKOST  OVONĚNÝCH A AROMATICKÝCH  ČAJŮ</vt:lpstr>
      <vt:lpstr>PŘÍPRAVA  ČAJE  K  PRODEJI</vt:lpstr>
      <vt:lpstr>SKLADOVÁNÍ OVONĚNÉHO A AROMATICKÉHO  ČAJE</vt:lpstr>
      <vt:lpstr>OPAKOVÁNÍ</vt:lpstr>
      <vt:lpstr>ZDROJE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Pepe</dc:creator>
  <cp:lastModifiedBy>Pepe</cp:lastModifiedBy>
  <cp:revision>8</cp:revision>
  <dcterms:created xsi:type="dcterms:W3CDTF">2013-06-21T21:00:14Z</dcterms:created>
  <dcterms:modified xsi:type="dcterms:W3CDTF">2013-06-23T19:27:51Z</dcterms:modified>
</cp:coreProperties>
</file>