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6" r:id="rId3"/>
    <p:sldId id="258" r:id="rId4"/>
    <p:sldId id="259" r:id="rId5"/>
    <p:sldId id="261" r:id="rId6"/>
    <p:sldId id="270" r:id="rId7"/>
    <p:sldId id="262" r:id="rId8"/>
    <p:sldId id="263" r:id="rId9"/>
    <p:sldId id="266" r:id="rId10"/>
    <p:sldId id="265" r:id="rId11"/>
    <p:sldId id="264" r:id="rId12"/>
    <p:sldId id="260" r:id="rId13"/>
    <p:sldId id="267" r:id="rId14"/>
    <p:sldId id="268" r:id="rId15"/>
    <p:sldId id="269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13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2193806-1AA4-4BA1-B4A4-D1E82AB2A02D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3DB976-4E59-4AC5-B9DD-BE1495E7198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2193806-1AA4-4BA1-B4A4-D1E82AB2A02D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3DB976-4E59-4AC5-B9DD-BE1495E719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2193806-1AA4-4BA1-B4A4-D1E82AB2A02D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3DB976-4E59-4AC5-B9DD-BE1495E71987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2193806-1AA4-4BA1-B4A4-D1E82AB2A02D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3DB976-4E59-4AC5-B9DD-BE1495E719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2193806-1AA4-4BA1-B4A4-D1E82AB2A02D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3DB976-4E59-4AC5-B9DD-BE1495E719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2193806-1AA4-4BA1-B4A4-D1E82AB2A02D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3DB976-4E59-4AC5-B9DD-BE1495E719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2193806-1AA4-4BA1-B4A4-D1E82AB2A02D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3DB976-4E59-4AC5-B9DD-BE1495E71987}" type="slidenum">
              <a:rPr lang="cs-CZ" smtClean="0"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2193806-1AA4-4BA1-B4A4-D1E82AB2A02D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3DB976-4E59-4AC5-B9DD-BE1495E719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2193806-1AA4-4BA1-B4A4-D1E82AB2A02D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3DB976-4E59-4AC5-B9DD-BE1495E7198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2193806-1AA4-4BA1-B4A4-D1E82AB2A02D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3DB976-4E59-4AC5-B9DD-BE1495E719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2193806-1AA4-4BA1-B4A4-D1E82AB2A02D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3DB976-4E59-4AC5-B9DD-BE1495E719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72193806-1AA4-4BA1-B4A4-D1E82AB2A02D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D43DB976-4E59-4AC5-B9DD-BE1495E71987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biododomu.cz/1079-1442-large/kakaovy-bio-napoj-v-prasku-meda-150g.jpg" TargetMode="External"/><Relationship Id="rId3" Type="http://schemas.openxmlformats.org/officeDocument/2006/relationships/hyperlink" Target="http://www.superpotravina.cz/fotky28541/fotos/_vyr_80KAKAOVE-BOBY-CELE.jpg" TargetMode="External"/><Relationship Id="rId7" Type="http://schemas.openxmlformats.org/officeDocument/2006/relationships/hyperlink" Target="http://www.rajdarku.com/fotky12904/fotos/_vyr_401681.jpg" TargetMode="External"/><Relationship Id="rId2" Type="http://schemas.openxmlformats.org/officeDocument/2006/relationships/hyperlink" Target="http://3.bp.blogspot.com/-aPPPO01AY7g/UXeR53aufII/AAAAAAAAC7U/uzcjzlFKz5k/s320/kakao_1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vybavimto323.sk/212-340-large/orion-granko-250g.jpg" TargetMode="External"/><Relationship Id="rId5" Type="http://schemas.openxmlformats.org/officeDocument/2006/relationships/hyperlink" Target="http://vybavimto323.sk/285-420-large/kakao-grande-200g.jpg" TargetMode="External"/><Relationship Id="rId4" Type="http://schemas.openxmlformats.org/officeDocument/2006/relationships/hyperlink" Target="http://vybavimto323.sk/286-421-large/orion-kakao-100g.jpg" TargetMode="External"/><Relationship Id="rId9" Type="http://schemas.openxmlformats.org/officeDocument/2006/relationships/hyperlink" Target="http://www.iswari.cz/fotky12081/fotos/_vyr_6DEF_cacao_nibs_small.jpg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699792" y="476672"/>
            <a:ext cx="6192688" cy="838200"/>
          </a:xfrm>
        </p:spPr>
        <p:txBody>
          <a:bodyPr/>
          <a:lstStyle/>
          <a:p>
            <a:r>
              <a:rPr lang="cs-CZ" sz="1600" b="1" cap="small" dirty="0">
                <a:solidFill>
                  <a:srgbClr val="575F6D"/>
                </a:solidFill>
                <a:effectLst/>
                <a:latin typeface="Century Schoolbook"/>
              </a:rPr>
              <a:t>Střední průmyslová škola</a:t>
            </a:r>
            <a:br>
              <a:rPr lang="cs-CZ" sz="1600" b="1" cap="small" dirty="0">
                <a:solidFill>
                  <a:srgbClr val="575F6D"/>
                </a:solidFill>
                <a:effectLst/>
                <a:latin typeface="Century Schoolbook"/>
              </a:rPr>
            </a:br>
            <a:r>
              <a:rPr lang="cs-CZ" sz="1600" b="1" cap="small" dirty="0">
                <a:solidFill>
                  <a:srgbClr val="575F6D"/>
                </a:solidFill>
                <a:effectLst/>
                <a:latin typeface="Century Schoolbook"/>
              </a:rPr>
              <a:t>a Střední odborná škola gastronomie a služeb, Most, příspěvková organizace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4213448"/>
          </a:xfrm>
        </p:spPr>
        <p:txBody>
          <a:bodyPr/>
          <a:lstStyle/>
          <a:p>
            <a:pPr marL="0" lvl="0" indent="0" algn="ctr">
              <a:buClr>
                <a:srgbClr val="FE8637"/>
              </a:buClr>
              <a:buSzPct val="70000"/>
              <a:buNone/>
            </a:pPr>
            <a:r>
              <a:rPr lang="cs-CZ" sz="4400" dirty="0">
                <a:solidFill>
                  <a:prstClr val="black"/>
                </a:solidFill>
                <a:latin typeface="Calibri"/>
              </a:rPr>
              <a:t>DIGITÁLNÍ UČEBNÍ MATERIÁL</a:t>
            </a:r>
            <a:endParaRPr lang="cs-CZ" sz="2400" dirty="0">
              <a:solidFill>
                <a:prstClr val="black"/>
              </a:solidFill>
              <a:latin typeface="Century Schoolbook"/>
            </a:endParaRPr>
          </a:p>
          <a:p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04664"/>
            <a:ext cx="933450" cy="884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6021288"/>
            <a:ext cx="4792663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276872"/>
            <a:ext cx="7128792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1712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641195" y="1052736"/>
            <a:ext cx="7500446" cy="1728191"/>
          </a:xfrm>
        </p:spPr>
        <p:txBody>
          <a:bodyPr>
            <a:noAutofit/>
          </a:bodyPr>
          <a:lstStyle/>
          <a:p>
            <a:r>
              <a:rPr lang="cs-CZ" sz="9600" dirty="0" smtClean="0"/>
              <a:t>KAKAO</a:t>
            </a:r>
            <a:endParaRPr lang="cs-CZ" sz="96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717867"/>
            <a:ext cx="3095625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94643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rgbClr val="4F271C">
                    <a:satMod val="130000"/>
                  </a:srgbClr>
                </a:solidFill>
              </a:rPr>
              <a:t>CHARAKTERISTIKA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65125" lvl="0" indent="-282575" fontAlgn="base">
              <a:spcAft>
                <a:spcPct val="0"/>
              </a:spcAft>
              <a:buClr>
                <a:srgbClr val="3891A7"/>
              </a:buClr>
              <a:buFont typeface="Wingdings 2" pitchFamily="18" charset="2"/>
              <a:buChar char=""/>
            </a:pPr>
            <a:r>
              <a:rPr lang="cs-CZ" dirty="0">
                <a:solidFill>
                  <a:prstClr val="black"/>
                </a:solidFill>
              </a:rPr>
              <a:t>Je výrobek ze semen kakaovníku pravého /kakaových bobů</a:t>
            </a:r>
            <a:r>
              <a:rPr lang="cs-CZ" dirty="0" smtClean="0">
                <a:solidFill>
                  <a:prstClr val="black"/>
                </a:solidFill>
              </a:rPr>
              <a:t>/.</a:t>
            </a:r>
            <a:endParaRPr lang="cs-CZ" dirty="0">
              <a:solidFill>
                <a:prstClr val="black"/>
              </a:solidFill>
            </a:endParaRPr>
          </a:p>
          <a:p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4225" y="3212976"/>
            <a:ext cx="2493963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63699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rgbClr val="4F271C">
                    <a:satMod val="130000"/>
                  </a:srgbClr>
                </a:solidFill>
              </a:rPr>
              <a:t>KAKAOVÉ  BOBY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65125" lvl="0" indent="-282575" fontAlgn="base">
              <a:spcAft>
                <a:spcPct val="0"/>
              </a:spcAft>
              <a:buClr>
                <a:srgbClr val="3891A7"/>
              </a:buClr>
              <a:buFont typeface="Wingdings 2" pitchFamily="18" charset="2"/>
              <a:buChar char=""/>
            </a:pPr>
            <a:r>
              <a:rPr lang="cs-CZ" dirty="0" smtClean="0">
                <a:solidFill>
                  <a:prstClr val="black"/>
                </a:solidFill>
              </a:rPr>
              <a:t>Jsou </a:t>
            </a:r>
            <a:r>
              <a:rPr lang="cs-CZ" dirty="0">
                <a:solidFill>
                  <a:prstClr val="black"/>
                </a:solidFill>
              </a:rPr>
              <a:t>semena kakaovníku </a:t>
            </a:r>
            <a:r>
              <a:rPr lang="cs-CZ" dirty="0" smtClean="0">
                <a:solidFill>
                  <a:prstClr val="black"/>
                </a:solidFill>
              </a:rPr>
              <a:t>pravého.</a:t>
            </a:r>
            <a:endParaRPr lang="cs-CZ" dirty="0">
              <a:solidFill>
                <a:prstClr val="black"/>
              </a:solidFill>
            </a:endParaRPr>
          </a:p>
          <a:p>
            <a:pPr marL="365125" lvl="0" indent="-282575" fontAlgn="base">
              <a:spcAft>
                <a:spcPct val="0"/>
              </a:spcAft>
              <a:buClr>
                <a:srgbClr val="3891A7"/>
              </a:buClr>
              <a:buFont typeface="Wingdings 2" pitchFamily="18" charset="2"/>
              <a:buChar char=""/>
            </a:pPr>
            <a:r>
              <a:rPr lang="cs-CZ" dirty="0" smtClean="0">
                <a:solidFill>
                  <a:prstClr val="black"/>
                </a:solidFill>
              </a:rPr>
              <a:t>V </a:t>
            </a:r>
            <a:r>
              <a:rPr lang="cs-CZ" dirty="0">
                <a:solidFill>
                  <a:prstClr val="black"/>
                </a:solidFill>
              </a:rPr>
              <a:t>původním stavu jsou bílé, velikosti </a:t>
            </a:r>
            <a:r>
              <a:rPr lang="cs-CZ" dirty="0" smtClean="0">
                <a:solidFill>
                  <a:prstClr val="black"/>
                </a:solidFill>
              </a:rPr>
              <a:t>mandle.</a:t>
            </a:r>
            <a:endParaRPr lang="cs-CZ" dirty="0">
              <a:solidFill>
                <a:prstClr val="black"/>
              </a:solidFill>
            </a:endParaRPr>
          </a:p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3212976"/>
            <a:ext cx="5796136" cy="27161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0364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3648" y="0"/>
            <a:ext cx="7498080" cy="1475656"/>
          </a:xfrm>
        </p:spPr>
        <p:txBody>
          <a:bodyPr/>
          <a:lstStyle/>
          <a:p>
            <a:r>
              <a:rPr lang="cs-CZ" dirty="0">
                <a:solidFill>
                  <a:srgbClr val="4F271C">
                    <a:satMod val="130000"/>
                  </a:srgbClr>
                </a:solidFill>
              </a:rPr>
              <a:t>TRŽNÍ DRUHY KAKAA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196752"/>
            <a:ext cx="7498080" cy="5437584"/>
          </a:xfrm>
        </p:spPr>
        <p:txBody>
          <a:bodyPr>
            <a:normAutofit fontScale="92500" lnSpcReduction="10000"/>
          </a:bodyPr>
          <a:lstStyle/>
          <a:p>
            <a:pPr marL="82296" lvl="0" indent="0">
              <a:buClr>
                <a:srgbClr val="3891A7"/>
              </a:buClr>
              <a:buNone/>
              <a:defRPr/>
            </a:pPr>
            <a:r>
              <a:rPr lang="cs-CZ" i="1" u="sng" dirty="0">
                <a:solidFill>
                  <a:prstClr val="black"/>
                </a:solidFill>
              </a:rPr>
              <a:t>PODLE MNOŽSTVÍ KAKAOVÉHO TUKU</a:t>
            </a:r>
          </a:p>
          <a:p>
            <a:pPr marL="596646" lvl="0" indent="-514350">
              <a:buClr>
                <a:srgbClr val="3891A7"/>
              </a:buClr>
              <a:buFont typeface="Wingdings 2"/>
              <a:buAutoNum type="arabicPeriod"/>
              <a:defRPr/>
            </a:pPr>
            <a:r>
              <a:rPr lang="cs-CZ" b="1" u="sng" dirty="0">
                <a:solidFill>
                  <a:prstClr val="black"/>
                </a:solidFill>
              </a:rPr>
              <a:t>Obsah tuku v sušině nad 20%</a:t>
            </a:r>
          </a:p>
          <a:p>
            <a:pPr lvl="0">
              <a:buClr>
                <a:srgbClr val="3891A7"/>
              </a:buClr>
              <a:defRPr/>
            </a:pPr>
            <a:r>
              <a:rPr lang="cs-CZ" dirty="0" smtClean="0">
                <a:solidFill>
                  <a:prstClr val="black"/>
                </a:solidFill>
              </a:rPr>
              <a:t>Kakao </a:t>
            </a:r>
            <a:r>
              <a:rPr lang="cs-CZ" dirty="0">
                <a:solidFill>
                  <a:prstClr val="black"/>
                </a:solidFill>
              </a:rPr>
              <a:t>holandského typu</a:t>
            </a:r>
          </a:p>
          <a:p>
            <a:pPr lvl="0">
              <a:buClr>
                <a:srgbClr val="3891A7"/>
              </a:buClr>
              <a:defRPr/>
            </a:pPr>
            <a:r>
              <a:rPr lang="cs-CZ" dirty="0">
                <a:solidFill>
                  <a:prstClr val="black"/>
                </a:solidFill>
              </a:rPr>
              <a:t>Holandské kakao</a:t>
            </a:r>
          </a:p>
          <a:p>
            <a:pPr lvl="0">
              <a:buClr>
                <a:srgbClr val="3891A7"/>
              </a:buClr>
              <a:defRPr/>
            </a:pPr>
            <a:r>
              <a:rPr lang="cs-CZ" dirty="0" err="1">
                <a:solidFill>
                  <a:prstClr val="black"/>
                </a:solidFill>
              </a:rPr>
              <a:t>Bensdorp</a:t>
            </a:r>
            <a:r>
              <a:rPr lang="cs-CZ" dirty="0">
                <a:solidFill>
                  <a:prstClr val="black"/>
                </a:solidFill>
              </a:rPr>
              <a:t> </a:t>
            </a:r>
            <a:r>
              <a:rPr lang="cs-CZ" dirty="0" err="1">
                <a:solidFill>
                  <a:prstClr val="black"/>
                </a:solidFill>
              </a:rPr>
              <a:t>cacao</a:t>
            </a:r>
            <a:endParaRPr lang="cs-CZ" dirty="0">
              <a:solidFill>
                <a:prstClr val="black"/>
              </a:solidFill>
            </a:endParaRPr>
          </a:p>
          <a:p>
            <a:pPr lvl="0">
              <a:buClr>
                <a:srgbClr val="3891A7"/>
              </a:buClr>
              <a:defRPr/>
            </a:pPr>
            <a:r>
              <a:rPr lang="cs-CZ" dirty="0">
                <a:solidFill>
                  <a:prstClr val="black"/>
                </a:solidFill>
              </a:rPr>
              <a:t>Kakao Prima</a:t>
            </a:r>
          </a:p>
          <a:p>
            <a:pPr marL="653796" lvl="0" indent="-571500">
              <a:buClr>
                <a:srgbClr val="3891A7"/>
              </a:buClr>
              <a:buFont typeface="+mj-lt"/>
              <a:buAutoNum type="romanUcPeriod" startAt="2"/>
              <a:defRPr/>
            </a:pPr>
            <a:r>
              <a:rPr lang="cs-CZ" b="1" u="sng" dirty="0">
                <a:solidFill>
                  <a:prstClr val="black"/>
                </a:solidFill>
              </a:rPr>
              <a:t>Obsah tuku v sušině pod 20% /okolo 10%/</a:t>
            </a:r>
          </a:p>
          <a:p>
            <a:pPr lvl="0">
              <a:buClr>
                <a:srgbClr val="3891A7"/>
              </a:buClr>
              <a:defRPr/>
            </a:pPr>
            <a:r>
              <a:rPr lang="cs-CZ" dirty="0">
                <a:solidFill>
                  <a:prstClr val="black"/>
                </a:solidFill>
              </a:rPr>
              <a:t>Kakao odtučněné</a:t>
            </a:r>
          </a:p>
          <a:p>
            <a:pPr lvl="0">
              <a:buClr>
                <a:srgbClr val="3891A7"/>
              </a:buClr>
              <a:defRPr/>
            </a:pPr>
            <a:r>
              <a:rPr lang="cs-CZ" dirty="0">
                <a:solidFill>
                  <a:prstClr val="black"/>
                </a:solidFill>
              </a:rPr>
              <a:t>Dietní kakao</a:t>
            </a:r>
          </a:p>
          <a:p>
            <a:pPr lvl="0">
              <a:buClr>
                <a:srgbClr val="3891A7"/>
              </a:buClr>
              <a:defRPr/>
            </a:pPr>
            <a:r>
              <a:rPr lang="cs-CZ" dirty="0">
                <a:solidFill>
                  <a:prstClr val="black"/>
                </a:solidFill>
              </a:rPr>
              <a:t>Kakao na pečení, vaření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33596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859532"/>
            <a:ext cx="28575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772816"/>
            <a:ext cx="28575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780928"/>
            <a:ext cx="2857500" cy="2686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8583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rgbClr val="4F271C">
                    <a:satMod val="130000"/>
                  </a:srgbClr>
                </a:solidFill>
              </a:rPr>
              <a:t>INSTANTNÍ KAKAOVÝ NÁPOJ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59632" y="1447800"/>
            <a:ext cx="7674056" cy="5005536"/>
          </a:xfrm>
        </p:spPr>
        <p:txBody>
          <a:bodyPr/>
          <a:lstStyle/>
          <a:p>
            <a:pPr lvl="0">
              <a:buClr>
                <a:srgbClr val="3891A7"/>
              </a:buClr>
              <a:defRPr/>
            </a:pPr>
            <a:r>
              <a:rPr lang="cs-CZ" dirty="0">
                <a:solidFill>
                  <a:prstClr val="black"/>
                </a:solidFill>
              </a:rPr>
              <a:t>Rozmícháním v mléce připravíme kakaový nápoj.</a:t>
            </a:r>
          </a:p>
          <a:p>
            <a:pPr lvl="0">
              <a:buClr>
                <a:srgbClr val="3891A7"/>
              </a:buClr>
              <a:defRPr/>
            </a:pPr>
            <a:r>
              <a:rPr lang="cs-CZ" u="sng" dirty="0" smtClean="0">
                <a:solidFill>
                  <a:prstClr val="black"/>
                </a:solidFill>
              </a:rPr>
              <a:t>VÝROBA :</a:t>
            </a:r>
            <a:endParaRPr lang="cs-CZ" u="sng" dirty="0">
              <a:solidFill>
                <a:prstClr val="black"/>
              </a:solidFill>
            </a:endParaRPr>
          </a:p>
          <a:p>
            <a:pPr marL="596646" lvl="0" indent="-514350">
              <a:buClr>
                <a:srgbClr val="3891A7"/>
              </a:buClr>
              <a:buFont typeface="+mj-lt"/>
              <a:buAutoNum type="arabicPeriod"/>
              <a:defRPr/>
            </a:pPr>
            <a:r>
              <a:rPr lang="cs-CZ" dirty="0">
                <a:solidFill>
                  <a:prstClr val="black"/>
                </a:solidFill>
              </a:rPr>
              <a:t>cukr s kakaovým práškem se zvlhčí </a:t>
            </a:r>
            <a:r>
              <a:rPr lang="cs-CZ" dirty="0" smtClean="0">
                <a:solidFill>
                  <a:prstClr val="black"/>
                </a:solidFill>
              </a:rPr>
              <a:t>parou  </a:t>
            </a:r>
            <a:endParaRPr lang="cs-CZ" dirty="0">
              <a:solidFill>
                <a:prstClr val="black"/>
              </a:solidFill>
            </a:endParaRPr>
          </a:p>
          <a:p>
            <a:pPr marL="596646" lvl="0" indent="-514350">
              <a:buClr>
                <a:srgbClr val="3891A7"/>
              </a:buClr>
              <a:buFont typeface="+mj-lt"/>
              <a:buAutoNum type="arabicPeriod"/>
              <a:defRPr/>
            </a:pPr>
            <a:r>
              <a:rPr lang="cs-CZ" dirty="0">
                <a:solidFill>
                  <a:prstClr val="black"/>
                </a:solidFill>
              </a:rPr>
              <a:t>pak se </a:t>
            </a:r>
            <a:r>
              <a:rPr lang="cs-CZ" dirty="0" smtClean="0">
                <a:solidFill>
                  <a:prstClr val="black"/>
                </a:solidFill>
              </a:rPr>
              <a:t>suší</a:t>
            </a:r>
            <a:endParaRPr lang="cs-CZ" dirty="0">
              <a:solidFill>
                <a:prstClr val="black"/>
              </a:solidFill>
            </a:endParaRPr>
          </a:p>
          <a:p>
            <a:pPr marL="596646" lvl="0" indent="-514350">
              <a:buClr>
                <a:srgbClr val="3891A7"/>
              </a:buClr>
              <a:buFont typeface="+mj-lt"/>
              <a:buAutoNum type="arabicPeriod"/>
              <a:defRPr/>
            </a:pPr>
            <a:r>
              <a:rPr lang="cs-CZ" dirty="0">
                <a:solidFill>
                  <a:prstClr val="black"/>
                </a:solidFill>
              </a:rPr>
              <a:t>drtí nebo mele podle druhu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19403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900" dirty="0">
                <a:solidFill>
                  <a:srgbClr val="4F271C">
                    <a:satMod val="130000"/>
                  </a:srgbClr>
                </a:solidFill>
              </a:rPr>
              <a:t>TRŽNÍ  DRUHY  INSTANTNÍHO KAKAOVÉHO  NÁPOJE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844824"/>
            <a:ext cx="7498080" cy="4403576"/>
          </a:xfrm>
        </p:spPr>
        <p:txBody>
          <a:bodyPr/>
          <a:lstStyle/>
          <a:p>
            <a:pPr marL="365125" lvl="0" indent="-282575" fontAlgn="base">
              <a:spcAft>
                <a:spcPct val="0"/>
              </a:spcAft>
              <a:buClr>
                <a:srgbClr val="3891A7"/>
              </a:buClr>
              <a:buFont typeface="Wingdings 2" pitchFamily="18" charset="2"/>
              <a:buChar char=""/>
            </a:pPr>
            <a:r>
              <a:rPr lang="cs-CZ" dirty="0">
                <a:solidFill>
                  <a:prstClr val="black"/>
                </a:solidFill>
              </a:rPr>
              <a:t>GRANCO</a:t>
            </a:r>
          </a:p>
          <a:p>
            <a:pPr marL="365125" lvl="0" indent="-282575" fontAlgn="base">
              <a:spcAft>
                <a:spcPct val="0"/>
              </a:spcAft>
              <a:buClr>
                <a:srgbClr val="3891A7"/>
              </a:buClr>
              <a:buFont typeface="Wingdings 2" pitchFamily="18" charset="2"/>
              <a:buChar char=""/>
            </a:pPr>
            <a:r>
              <a:rPr lang="cs-CZ" dirty="0">
                <a:solidFill>
                  <a:prstClr val="black"/>
                </a:solidFill>
              </a:rPr>
              <a:t>KAOLAR INSTANT</a:t>
            </a:r>
          </a:p>
          <a:p>
            <a:pPr marL="365125" lvl="0" indent="-282575" fontAlgn="base">
              <a:spcAft>
                <a:spcPct val="0"/>
              </a:spcAft>
              <a:buClr>
                <a:srgbClr val="3891A7"/>
              </a:buClr>
              <a:buFont typeface="Wingdings 2" pitchFamily="18" charset="2"/>
              <a:buChar char=""/>
            </a:pPr>
            <a:r>
              <a:rPr lang="cs-CZ" dirty="0">
                <a:solidFill>
                  <a:prstClr val="black"/>
                </a:solidFill>
              </a:rPr>
              <a:t>COLA CAO</a:t>
            </a:r>
          </a:p>
          <a:p>
            <a:pPr marL="365125" lvl="0" indent="-282575" fontAlgn="base">
              <a:spcAft>
                <a:spcPct val="0"/>
              </a:spcAft>
              <a:buClr>
                <a:srgbClr val="3891A7"/>
              </a:buClr>
              <a:buFont typeface="Wingdings 2" pitchFamily="18" charset="2"/>
              <a:buChar char=""/>
            </a:pPr>
            <a:r>
              <a:rPr lang="cs-CZ" dirty="0">
                <a:solidFill>
                  <a:prstClr val="black"/>
                </a:solidFill>
              </a:rPr>
              <a:t>INSTANTNÍ KAKAO</a:t>
            </a:r>
          </a:p>
          <a:p>
            <a:pPr marL="365125" lvl="0" indent="-282575" fontAlgn="base">
              <a:spcAft>
                <a:spcPct val="0"/>
              </a:spcAft>
              <a:buClr>
                <a:srgbClr val="3891A7"/>
              </a:buClr>
              <a:buFont typeface="Wingdings 2" pitchFamily="18" charset="2"/>
              <a:buChar char=""/>
            </a:pPr>
            <a:r>
              <a:rPr lang="cs-CZ" dirty="0">
                <a:solidFill>
                  <a:prstClr val="black"/>
                </a:solidFill>
              </a:rPr>
              <a:t>NESQUICK</a:t>
            </a:r>
          </a:p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750" y="3440487"/>
            <a:ext cx="28575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2762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DALŠÍ DRUHY V PRODEJI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365125" lvl="0" indent="-282575" fontAlgn="base">
              <a:spcAft>
                <a:spcPct val="0"/>
              </a:spcAft>
              <a:buClr>
                <a:srgbClr val="3891A7"/>
              </a:buClr>
              <a:buFont typeface="Wingdings 2" pitchFamily="18" charset="2"/>
              <a:buChar char=""/>
            </a:pPr>
            <a:r>
              <a:rPr lang="cs-CZ" dirty="0">
                <a:solidFill>
                  <a:prstClr val="black"/>
                </a:solidFill>
              </a:rPr>
              <a:t>KAKAOVÉ BOBY</a:t>
            </a:r>
          </a:p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365125" lvl="0" indent="-282575" fontAlgn="base">
              <a:spcAft>
                <a:spcPct val="0"/>
              </a:spcAft>
              <a:buClr>
                <a:srgbClr val="3891A7"/>
              </a:buClr>
              <a:buFont typeface="Wingdings 2" pitchFamily="18" charset="2"/>
              <a:buChar char=""/>
            </a:pPr>
            <a:r>
              <a:rPr lang="cs-CZ" dirty="0">
                <a:solidFill>
                  <a:prstClr val="black"/>
                </a:solidFill>
              </a:rPr>
              <a:t>KAKAOVÉ MÁSLO</a:t>
            </a:r>
          </a:p>
          <a:p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371" y="2852936"/>
            <a:ext cx="28575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376686"/>
            <a:ext cx="2466975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1819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NABÍDKA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r>
              <a:rPr lang="cs-CZ" u="sng" dirty="0" smtClean="0"/>
              <a:t>PODLE TOHO, NA CO SE BUDE KAKAO POUŽÍVAT:</a:t>
            </a:r>
          </a:p>
          <a:p>
            <a:pPr marL="82296" indent="0">
              <a:buNone/>
            </a:pPr>
            <a:endParaRPr lang="cs-CZ" sz="1600" u="sng" dirty="0" smtClean="0"/>
          </a:p>
          <a:p>
            <a:pPr marL="82296" indent="0">
              <a:buNone/>
            </a:pPr>
            <a:r>
              <a:rPr lang="cs-CZ" dirty="0" smtClean="0"/>
              <a:t>NA VAŘENÍ, PEČENÍ  – Kakao na vaření </a:t>
            </a:r>
          </a:p>
          <a:p>
            <a:pPr marL="82296" indent="0">
              <a:buNone/>
            </a:pPr>
            <a:endParaRPr lang="cs-CZ" sz="1000" dirty="0" smtClean="0"/>
          </a:p>
          <a:p>
            <a:pPr marL="82296" indent="0">
              <a:buNone/>
            </a:pPr>
            <a:r>
              <a:rPr lang="cs-CZ" dirty="0" smtClean="0"/>
              <a:t>NÁPOJ – Instantní kakao, ….</a:t>
            </a:r>
          </a:p>
          <a:p>
            <a:pPr marL="82296" indent="0">
              <a:buNone/>
            </a:pPr>
            <a:endParaRPr lang="cs-CZ" sz="1000" dirty="0" smtClean="0"/>
          </a:p>
          <a:p>
            <a:pPr marL="82296" indent="0">
              <a:buNone/>
            </a:pPr>
            <a:r>
              <a:rPr lang="cs-CZ" dirty="0" smtClean="0"/>
              <a:t>DO TĚST, KRÉMŮ  – podle vůně, barvy a tučnosti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77859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rgbClr val="4F271C">
                    <a:satMod val="130000"/>
                  </a:srgbClr>
                </a:solidFill>
              </a:rPr>
              <a:t>VADY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BOBY NEDOPRAŽENÉ, PŘEPRAŽENÉ</a:t>
            </a:r>
          </a:p>
          <a:p>
            <a:r>
              <a:rPr lang="cs-CZ" dirty="0" smtClean="0"/>
              <a:t>ŠPATNĚ ROZEMLETÉ</a:t>
            </a:r>
          </a:p>
          <a:p>
            <a:r>
              <a:rPr lang="cs-CZ" dirty="0" smtClean="0"/>
              <a:t>HRUDKY</a:t>
            </a:r>
          </a:p>
          <a:p>
            <a:r>
              <a:rPr lang="cs-CZ" dirty="0" smtClean="0"/>
              <a:t>PLÍSEŇ</a:t>
            </a:r>
          </a:p>
          <a:p>
            <a:r>
              <a:rPr lang="cs-CZ" dirty="0" smtClean="0"/>
              <a:t>NEDODRŽENÉ % TUKU</a:t>
            </a:r>
          </a:p>
          <a:p>
            <a:r>
              <a:rPr lang="cs-CZ" dirty="0" smtClean="0"/>
              <a:t>PONIČENÝ OBAL</a:t>
            </a:r>
          </a:p>
          <a:p>
            <a:r>
              <a:rPr lang="cs-CZ" dirty="0" smtClean="0"/>
              <a:t>ZÁMĚNA DRUHY</a:t>
            </a:r>
          </a:p>
          <a:p>
            <a:r>
              <a:rPr lang="cs-CZ" dirty="0" smtClean="0"/>
              <a:t>PROŠLÁ ZÁRUČNÍ LHŮTA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76657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rgbClr val="4F271C">
                    <a:satMod val="130000"/>
                  </a:srgbClr>
                </a:solidFill>
              </a:rPr>
              <a:t>SKLADOVÁNÍ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SUCHU</a:t>
            </a:r>
          </a:p>
          <a:p>
            <a:r>
              <a:rPr lang="cs-CZ" dirty="0" smtClean="0"/>
              <a:t>CHLADU</a:t>
            </a:r>
          </a:p>
          <a:p>
            <a:r>
              <a:rPr lang="cs-CZ" dirty="0" smtClean="0"/>
              <a:t>DOBŘE  VĚTRATELNÉ MÍSTNOSTI</a:t>
            </a:r>
          </a:p>
          <a:p>
            <a:r>
              <a:rPr lang="cs-CZ" dirty="0" smtClean="0"/>
              <a:t>ODDĚLENĚ OD HYDROSKOPICKÉHO ZBOŽÍ</a:t>
            </a:r>
          </a:p>
          <a:p>
            <a:r>
              <a:rPr lang="cs-CZ" dirty="0" smtClean="0"/>
              <a:t>CHRÁNÍME PŘED SLUNEČNÍM SVITEM </a:t>
            </a:r>
          </a:p>
          <a:p>
            <a:r>
              <a:rPr lang="cs-CZ" dirty="0" smtClean="0"/>
              <a:t>V REGÁLE SKLADU, 10 CM OD ZDI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42018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OPAKOVÁNÍ: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96646" indent="-514350">
              <a:buFont typeface="+mj-lt"/>
              <a:buAutoNum type="arabicPeriod"/>
            </a:pPr>
            <a:r>
              <a:rPr lang="cs-CZ" dirty="0" smtClean="0"/>
              <a:t>Z jaké suroviny se získává kakao?</a:t>
            </a:r>
          </a:p>
          <a:p>
            <a:pPr marL="596646" indent="-514350">
              <a:buFont typeface="+mj-lt"/>
              <a:buAutoNum type="arabicPeriod"/>
            </a:pPr>
            <a:r>
              <a:rPr lang="cs-CZ" dirty="0" smtClean="0"/>
              <a:t>Vyjmenujte druhy kakaa v prodeji.</a:t>
            </a:r>
          </a:p>
          <a:p>
            <a:pPr marL="596646" indent="-514350">
              <a:buFont typeface="+mj-lt"/>
              <a:buAutoNum type="arabicPeriod"/>
            </a:pPr>
            <a:r>
              <a:rPr lang="cs-CZ" dirty="0" smtClean="0"/>
              <a:t>Které kakao by jste nabídli zákaznici na kakaový nápoj pro děti.</a:t>
            </a:r>
          </a:p>
          <a:p>
            <a:pPr marL="596646" indent="-514350">
              <a:buFont typeface="+mj-lt"/>
              <a:buAutoNum type="arabicPeriod"/>
            </a:pPr>
            <a:r>
              <a:rPr lang="cs-CZ" dirty="0" smtClean="0"/>
              <a:t>Jak skladujeme kakao ve skladu a na co dáváme pozor?</a:t>
            </a:r>
          </a:p>
          <a:p>
            <a:pPr marL="596646" indent="-514350">
              <a:buFont typeface="+mj-lt"/>
              <a:buAutoNum type="arabicPeriod"/>
            </a:pPr>
            <a:r>
              <a:rPr lang="cs-CZ" dirty="0" smtClean="0"/>
              <a:t>Vyjmenujte vady, které lze zjisti při kvalitativní přejímce kakaa.</a:t>
            </a:r>
          </a:p>
        </p:txBody>
      </p:sp>
    </p:spTree>
    <p:extLst>
      <p:ext uri="{BB962C8B-B14F-4D97-AF65-F5344CB8AC3E}">
        <p14:creationId xmlns:p14="http://schemas.microsoft.com/office/powerpoint/2010/main" val="311996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1447800"/>
            <a:ext cx="8106104" cy="4800600"/>
          </a:xfrm>
        </p:spPr>
        <p:txBody>
          <a:bodyPr>
            <a:normAutofit fontScale="92500" lnSpcReduction="10000"/>
          </a:bodyPr>
          <a:lstStyle/>
          <a:p>
            <a:pPr marL="274320" lvl="0" indent="-274320">
              <a:buClr>
                <a:srgbClr val="FE8637"/>
              </a:buClr>
              <a:buSzPct val="70000"/>
              <a:buFont typeface="Wingdings"/>
              <a:buChar char=""/>
            </a:pPr>
            <a:r>
              <a:rPr lang="cs-CZ" sz="1800" u="sng" dirty="0">
                <a:solidFill>
                  <a:prstClr val="black"/>
                </a:solidFill>
                <a:latin typeface="Century Schoolbook"/>
              </a:rPr>
              <a:t>Odborná učebnice: </a:t>
            </a:r>
            <a:r>
              <a:rPr lang="cs-CZ" sz="1800" dirty="0">
                <a:solidFill>
                  <a:prstClr val="black"/>
                </a:solidFill>
                <a:latin typeface="Century Schoolbook"/>
              </a:rPr>
              <a:t>Josef </a:t>
            </a:r>
            <a:r>
              <a:rPr lang="cs-CZ" sz="1800" dirty="0" err="1">
                <a:solidFill>
                  <a:prstClr val="black"/>
                </a:solidFill>
                <a:latin typeface="Century Schoolbook"/>
              </a:rPr>
              <a:t>Kavina</a:t>
            </a:r>
            <a:r>
              <a:rPr lang="cs-CZ" sz="1800" dirty="0">
                <a:solidFill>
                  <a:prstClr val="black"/>
                </a:solidFill>
                <a:latin typeface="Century Schoolbook"/>
              </a:rPr>
              <a:t>, ZBOŽÍZNALSTVÍ POTRAVINÁŘSKÉHO ZBOŽÍ PRO 3. ROČNÍK středních odborných učilišť a integrovaných středních škol učebního oboru prodavač – prodavačka, zaměření pro potravinářské zboží a pro smíšené </a:t>
            </a:r>
            <a:r>
              <a:rPr lang="cs-CZ" sz="1800" dirty="0" smtClean="0">
                <a:solidFill>
                  <a:prstClr val="black"/>
                </a:solidFill>
                <a:latin typeface="Century Schoolbook"/>
              </a:rPr>
              <a:t>zboží, vydalo nakladatelství a vydavatelství IQ 147, spol. s.r.o. v Praze roku 1997</a:t>
            </a:r>
            <a:endParaRPr lang="cs-CZ" sz="2000" dirty="0" smtClean="0"/>
          </a:p>
          <a:p>
            <a:r>
              <a:rPr lang="cs-CZ" sz="2000" dirty="0" smtClean="0">
                <a:hlinkClick r:id="rId2"/>
              </a:rPr>
              <a:t>http</a:t>
            </a:r>
            <a:r>
              <a:rPr lang="cs-CZ" sz="2000" dirty="0">
                <a:hlinkClick r:id="rId2"/>
              </a:rPr>
              <a:t>://3.bp.blogspot.com/-</a:t>
            </a:r>
            <a:r>
              <a:rPr lang="cs-CZ" sz="2000" dirty="0" smtClean="0">
                <a:hlinkClick r:id="rId2"/>
              </a:rPr>
              <a:t>aPPPO01AY7g/UXeR53aufII/AAAAAAAAC7U/uzcjzlFKz5k/s320/kakao_1.jpg</a:t>
            </a:r>
            <a:endParaRPr lang="cs-CZ" sz="2000" dirty="0" smtClean="0"/>
          </a:p>
          <a:p>
            <a:r>
              <a:rPr lang="cs-CZ" sz="2000" dirty="0">
                <a:hlinkClick r:id="rId3"/>
              </a:rPr>
              <a:t>http://www.superpotravina.cz/fotky28541/fotos/_</a:t>
            </a:r>
            <a:r>
              <a:rPr lang="cs-CZ" sz="2000" dirty="0" smtClean="0">
                <a:hlinkClick r:id="rId3"/>
              </a:rPr>
              <a:t>vyr_80KAKAOVE-BOBY-CELE.jpg</a:t>
            </a:r>
            <a:endParaRPr lang="cs-CZ" sz="2000" dirty="0" smtClean="0"/>
          </a:p>
          <a:p>
            <a:r>
              <a:rPr lang="cs-CZ" sz="2000" dirty="0">
                <a:hlinkClick r:id="rId4"/>
              </a:rPr>
              <a:t>http://</a:t>
            </a:r>
            <a:r>
              <a:rPr lang="cs-CZ" sz="2000" dirty="0" smtClean="0">
                <a:hlinkClick r:id="rId4"/>
              </a:rPr>
              <a:t>vybavimto323.sk/286-421-large/orion-kakao-100g.jpg</a:t>
            </a:r>
            <a:endParaRPr lang="cs-CZ" sz="2000" dirty="0" smtClean="0"/>
          </a:p>
          <a:p>
            <a:r>
              <a:rPr lang="cs-CZ" sz="2000" dirty="0">
                <a:hlinkClick r:id="rId5"/>
              </a:rPr>
              <a:t>http://</a:t>
            </a:r>
            <a:r>
              <a:rPr lang="cs-CZ" sz="2000" dirty="0" smtClean="0">
                <a:hlinkClick r:id="rId5"/>
              </a:rPr>
              <a:t>vybavimto323.sk/285-420-large/kakao-grande-200g.jpg</a:t>
            </a:r>
            <a:endParaRPr lang="cs-CZ" sz="2000" dirty="0" smtClean="0"/>
          </a:p>
          <a:p>
            <a:r>
              <a:rPr lang="cs-CZ" sz="2000" dirty="0">
                <a:hlinkClick r:id="rId6"/>
              </a:rPr>
              <a:t>http://</a:t>
            </a:r>
            <a:r>
              <a:rPr lang="cs-CZ" sz="2000" dirty="0" smtClean="0">
                <a:hlinkClick r:id="rId6"/>
              </a:rPr>
              <a:t>vybavimto323.sk/212-340-large/orion-granko-250g.jpg</a:t>
            </a:r>
            <a:endParaRPr lang="cs-CZ" sz="2000" dirty="0" smtClean="0"/>
          </a:p>
          <a:p>
            <a:r>
              <a:rPr lang="cs-CZ" sz="2000" dirty="0">
                <a:hlinkClick r:id="rId7"/>
              </a:rPr>
              <a:t>http://www.rajdarku.com/fotky12904/fotos/_</a:t>
            </a:r>
            <a:r>
              <a:rPr lang="cs-CZ" sz="2000" dirty="0" smtClean="0">
                <a:hlinkClick r:id="rId7"/>
              </a:rPr>
              <a:t>vyr_401681.jpg</a:t>
            </a:r>
            <a:endParaRPr lang="cs-CZ" sz="2000" dirty="0" smtClean="0"/>
          </a:p>
          <a:p>
            <a:r>
              <a:rPr lang="cs-CZ" sz="2000" dirty="0">
                <a:hlinkClick r:id="rId8"/>
              </a:rPr>
              <a:t>http://</a:t>
            </a:r>
            <a:r>
              <a:rPr lang="cs-CZ" sz="2000" dirty="0" smtClean="0">
                <a:hlinkClick r:id="rId8"/>
              </a:rPr>
              <a:t>www.biododomu.cz/1079-1442-large/kakaovy-bio-napoj-v-prasku-meda-150g.jpg</a:t>
            </a:r>
            <a:endParaRPr lang="cs-CZ" sz="2000" dirty="0" smtClean="0"/>
          </a:p>
          <a:p>
            <a:r>
              <a:rPr lang="cs-CZ" sz="2000" dirty="0">
                <a:hlinkClick r:id="rId9"/>
              </a:rPr>
              <a:t>http://www.iswari.cz/fotky12081/fotos/_</a:t>
            </a:r>
            <a:r>
              <a:rPr lang="cs-CZ" sz="2000" dirty="0" smtClean="0">
                <a:hlinkClick r:id="rId9"/>
              </a:rPr>
              <a:t>vyr_6DEF_cacao_nibs_small.jpg</a:t>
            </a:r>
            <a:endParaRPr lang="cs-CZ" sz="2000" dirty="0" smtClean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576721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578392" y="4365104"/>
            <a:ext cx="6400800" cy="2016224"/>
          </a:xfrm>
        </p:spPr>
        <p:txBody>
          <a:bodyPr>
            <a:normAutofit/>
          </a:bodyPr>
          <a:lstStyle/>
          <a:p>
            <a:r>
              <a:rPr lang="cs-CZ" sz="9600" dirty="0" smtClean="0"/>
              <a:t>KONEC</a:t>
            </a:r>
            <a:endParaRPr lang="cs-CZ" sz="9600" dirty="0"/>
          </a:p>
        </p:txBody>
      </p:sp>
    </p:spTree>
    <p:extLst>
      <p:ext uri="{BB962C8B-B14F-4D97-AF65-F5344CB8AC3E}">
        <p14:creationId xmlns:p14="http://schemas.microsoft.com/office/powerpoint/2010/main" val="29494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79</TotalTime>
  <Words>336</Words>
  <Application>Microsoft Office PowerPoint</Application>
  <PresentationFormat>Předvádění na obrazovce (4:3)</PresentationFormat>
  <Paragraphs>75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Slunovrat</vt:lpstr>
      <vt:lpstr>Střední průmyslová škola a Střední odborná škola gastronomie a služeb, Most, příspěvková organizace</vt:lpstr>
      <vt:lpstr>KAKAO</vt:lpstr>
      <vt:lpstr>CHARAKTERISTIKA</vt:lpstr>
      <vt:lpstr>KAKAOVÉ  BOBY</vt:lpstr>
      <vt:lpstr>TRŽNÍ DRUHY KAKAA</vt:lpstr>
      <vt:lpstr>Prezentace aplikace PowerPoint</vt:lpstr>
      <vt:lpstr>INSTANTNÍ KAKAOVÝ NÁPOJ</vt:lpstr>
      <vt:lpstr>TRŽNÍ  DRUHY  INSTANTNÍHO KAKAOVÉHO  NÁPOJE</vt:lpstr>
      <vt:lpstr>DALŠÍ DRUHY V PRODEJI</vt:lpstr>
      <vt:lpstr>NABÍDKA</vt:lpstr>
      <vt:lpstr>VADY</vt:lpstr>
      <vt:lpstr>SKLADOVÁNÍ</vt:lpstr>
      <vt:lpstr>OPAKOVÁNÍ:</vt:lpstr>
      <vt:lpstr>ZDROJE</vt:lpstr>
      <vt:lpstr>KONEC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Pepe</dc:creator>
  <cp:lastModifiedBy>Pepe</cp:lastModifiedBy>
  <cp:revision>8</cp:revision>
  <dcterms:created xsi:type="dcterms:W3CDTF">2013-06-23T18:09:35Z</dcterms:created>
  <dcterms:modified xsi:type="dcterms:W3CDTF">2013-06-23T19:29:26Z</dcterms:modified>
</cp:coreProperties>
</file>