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8" r:id="rId9"/>
    <p:sldId id="263" r:id="rId10"/>
    <p:sldId id="266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38181B-68BD-4E0D-9EFA-4347A864D60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95F66D-67F7-4D48-8FF7-233E1B91C2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piluwak.eu/338-home/karo-cikorkova-kava.jpg" TargetMode="External"/><Relationship Id="rId7" Type="http://schemas.openxmlformats.org/officeDocument/2006/relationships/hyperlink" Target="http://www.potravinyvareka.cz/product_images/temp/1_31802_090424.jpg" TargetMode="External"/><Relationship Id="rId2" Type="http://schemas.openxmlformats.org/officeDocument/2006/relationships/hyperlink" Target="http://www.kopiluwak.eu/c/30-category/kavovin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opiluwak.eu/344-home/vitakava.jpg" TargetMode="External"/><Relationship Id="rId5" Type="http://schemas.openxmlformats.org/officeDocument/2006/relationships/hyperlink" Target="http://www.kopiluwak.eu/339-home/melta.jpg" TargetMode="External"/><Relationship Id="rId4" Type="http://schemas.openxmlformats.org/officeDocument/2006/relationships/hyperlink" Target="http://www.kopiluwak.eu/332-home/karo-cikorkova-kava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457199"/>
            <a:ext cx="7299920" cy="903709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FE8637"/>
              </a:buClr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sz="2400" dirty="0">
              <a:solidFill>
                <a:prstClr val="black"/>
              </a:solidFill>
              <a:latin typeface="Century Schoolbook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3"/>
            <a:ext cx="8208911" cy="4007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4565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3861049"/>
            <a:ext cx="8458200" cy="2214738"/>
          </a:xfrm>
        </p:spPr>
        <p:txBody>
          <a:bodyPr>
            <a:normAutofit/>
          </a:bodyPr>
          <a:lstStyle/>
          <a:p>
            <a:pPr algn="ctr"/>
            <a:r>
              <a:rPr lang="cs-CZ" sz="9600" dirty="0">
                <a:solidFill>
                  <a:srgbClr val="4E3B30"/>
                </a:solidFill>
              </a:rPr>
              <a:t>KÁVOVINY</a:t>
            </a:r>
            <a:endParaRPr lang="cs-CZ" sz="9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80728"/>
            <a:ext cx="607695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984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3B30"/>
                </a:solidFill>
              </a:rPr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</a:pPr>
            <a:r>
              <a:rPr lang="cs-CZ" dirty="0">
                <a:solidFill>
                  <a:srgbClr val="4E3B30"/>
                </a:solidFill>
              </a:rPr>
              <a:t>Jsou výrobky z některých zemědělských plodin, určené jako náhrada kávy případně jako přísada do kávy.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</a:pPr>
            <a:r>
              <a:rPr lang="cs-CZ" dirty="0">
                <a:solidFill>
                  <a:srgbClr val="4E3B30"/>
                </a:solidFill>
              </a:rPr>
              <a:t>Neobsahují kofein.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</a:pPr>
            <a:r>
              <a:rPr lang="cs-CZ" dirty="0">
                <a:solidFill>
                  <a:srgbClr val="4E3B30"/>
                </a:solidFill>
              </a:rPr>
              <a:t>Patří mezi potravinu sytící /obsahují cukry/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13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3B30"/>
                </a:solidFill>
              </a:rPr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>
              <a:spcAft>
                <a:spcPct val="0"/>
              </a:spcAft>
              <a:buClr>
                <a:srgbClr val="F0A22E"/>
              </a:buClr>
              <a:buNone/>
              <a:defRPr/>
            </a:pPr>
            <a:r>
              <a:rPr lang="cs-CZ" dirty="0">
                <a:solidFill>
                  <a:srgbClr val="4E3B30"/>
                </a:solidFill>
              </a:rPr>
              <a:t>Suroviny </a:t>
            </a:r>
            <a:r>
              <a:rPr lang="cs-CZ" b="1" dirty="0">
                <a:solidFill>
                  <a:srgbClr val="4E3B30"/>
                </a:solidFill>
              </a:rPr>
              <a:t>ČEKANKA, JEČMEN,ŽITO, SOJOVÉ BOBY,  CUKROVKA, FÍKY </a:t>
            </a:r>
            <a:r>
              <a:rPr lang="cs-CZ" dirty="0">
                <a:solidFill>
                  <a:srgbClr val="4E3B30"/>
                </a:solidFill>
              </a:rPr>
              <a:t>se: </a:t>
            </a:r>
          </a:p>
          <a:p>
            <a:pPr marL="514350" lvl="0" indent="-514350" fontAlgn="base">
              <a:spcAft>
                <a:spcPct val="0"/>
              </a:spcAft>
              <a:buClr>
                <a:srgbClr val="F0A22E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4E3B30"/>
                </a:solidFill>
              </a:rPr>
              <a:t>čistí,</a:t>
            </a:r>
          </a:p>
          <a:p>
            <a:pPr marL="514350" lvl="0" indent="-514350" fontAlgn="base">
              <a:spcAft>
                <a:spcPct val="0"/>
              </a:spcAft>
              <a:buClr>
                <a:srgbClr val="F0A22E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4E3B30"/>
                </a:solidFill>
              </a:rPr>
              <a:t>podle druhu krájí, předsouší,</a:t>
            </a:r>
          </a:p>
          <a:p>
            <a:pPr marL="514350" lvl="0" indent="-514350" fontAlgn="base">
              <a:spcAft>
                <a:spcPct val="0"/>
              </a:spcAft>
              <a:buClr>
                <a:srgbClr val="F0A22E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4E3B30"/>
                </a:solidFill>
              </a:rPr>
              <a:t>praží /kolem 200°c/,</a:t>
            </a:r>
          </a:p>
          <a:p>
            <a:pPr marL="514350" lvl="0" indent="-514350" fontAlgn="base">
              <a:spcAft>
                <a:spcPct val="0"/>
              </a:spcAft>
              <a:buClr>
                <a:srgbClr val="F0A22E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4E3B30"/>
                </a:solidFill>
              </a:rPr>
              <a:t>melou,</a:t>
            </a:r>
          </a:p>
          <a:p>
            <a:pPr marL="514350" lvl="0" indent="-514350" fontAlgn="base">
              <a:spcAft>
                <a:spcPct val="0"/>
              </a:spcAft>
              <a:buClr>
                <a:srgbClr val="F0A22E"/>
              </a:buClr>
              <a:buFont typeface="+mj-lt"/>
              <a:buAutoNum type="arabicPeriod"/>
              <a:defRPr/>
            </a:pPr>
            <a:r>
              <a:rPr lang="cs-CZ" dirty="0">
                <a:solidFill>
                  <a:srgbClr val="4E3B30"/>
                </a:solidFill>
              </a:rPr>
              <a:t>upravují podle tržního druhu</a:t>
            </a:r>
          </a:p>
        </p:txBody>
      </p:sp>
    </p:spTree>
    <p:extLst>
      <p:ext uri="{BB962C8B-B14F-4D97-AF65-F5344CB8AC3E}">
        <p14:creationId xmlns:p14="http://schemas.microsoft.com/office/powerpoint/2010/main" val="418266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3B30"/>
                </a:solidFill>
              </a:rPr>
              <a:t>TRŽNÍ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328592"/>
          </a:xfrm>
        </p:spPr>
        <p:txBody>
          <a:bodyPr>
            <a:normAutofit fontScale="92500" lnSpcReduction="10000"/>
          </a:bodyPr>
          <a:lstStyle/>
          <a:p>
            <a:pPr marL="514350" lvl="0" indent="-514350" fontAlgn="base">
              <a:spcAft>
                <a:spcPct val="0"/>
              </a:spcAft>
              <a:buClr>
                <a:srgbClr val="F0A22E"/>
              </a:buClr>
              <a:buFont typeface="+mj-lt"/>
              <a:buAutoNum type="arabicPeriod"/>
              <a:defRPr/>
            </a:pPr>
            <a:r>
              <a:rPr lang="cs-CZ" u="sng" dirty="0">
                <a:solidFill>
                  <a:srgbClr val="4E3B30"/>
                </a:solidFill>
              </a:rPr>
              <a:t>KÁVOVÉ NÁHRAŽKY</a:t>
            </a:r>
            <a:r>
              <a:rPr lang="cs-CZ" dirty="0">
                <a:solidFill>
                  <a:srgbClr val="4E3B30"/>
                </a:solidFill>
              </a:rPr>
              <a:t>: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dirty="0">
                <a:solidFill>
                  <a:srgbClr val="4E3B30"/>
                </a:solidFill>
              </a:rPr>
              <a:t>     obilné kávy – ŽITOVKA, SLADOVKA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dirty="0">
                <a:solidFill>
                  <a:srgbClr val="4E3B30"/>
                </a:solidFill>
              </a:rPr>
              <a:t>     sójová káva – SÓJOVÁ KÁVA</a:t>
            </a:r>
          </a:p>
          <a:p>
            <a:pPr marL="514350" lvl="0" indent="-514350" fontAlgn="base">
              <a:spcAft>
                <a:spcPct val="0"/>
              </a:spcAft>
              <a:buClr>
                <a:srgbClr val="F0A22E"/>
              </a:buClr>
              <a:buFont typeface="+mj-lt"/>
              <a:buAutoNum type="arabicPeriod" startAt="2"/>
              <a:defRPr/>
            </a:pPr>
            <a:r>
              <a:rPr lang="cs-CZ" u="sng" dirty="0">
                <a:solidFill>
                  <a:srgbClr val="4E3B30"/>
                </a:solidFill>
              </a:rPr>
              <a:t>PŘÍSADY KE KÁVĚ</a:t>
            </a:r>
            <a:r>
              <a:rPr lang="cs-CZ" dirty="0">
                <a:solidFill>
                  <a:srgbClr val="4E3B30"/>
                </a:solidFill>
              </a:rPr>
              <a:t>: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dirty="0">
                <a:solidFill>
                  <a:srgbClr val="4E3B30"/>
                </a:solidFill>
              </a:rPr>
              <a:t>     KARO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dirty="0">
                <a:solidFill>
                  <a:srgbClr val="4E3B30"/>
                </a:solidFill>
              </a:rPr>
              <a:t>     CIKORKA</a:t>
            </a:r>
          </a:p>
          <a:p>
            <a:pPr marL="514350" lvl="0" indent="-514350" fontAlgn="base">
              <a:spcAft>
                <a:spcPct val="0"/>
              </a:spcAft>
              <a:buClr>
                <a:srgbClr val="F0A22E"/>
              </a:buClr>
              <a:buFont typeface="+mj-lt"/>
              <a:buAutoNum type="arabicPeriod" startAt="3"/>
              <a:defRPr/>
            </a:pPr>
            <a:r>
              <a:rPr lang="cs-CZ" u="sng" dirty="0">
                <a:solidFill>
                  <a:srgbClr val="4E3B30"/>
                </a:solidFill>
              </a:rPr>
              <a:t>KÁVOVINOVÉ SMĚSI</a:t>
            </a:r>
            <a:r>
              <a:rPr lang="cs-CZ" dirty="0">
                <a:solidFill>
                  <a:srgbClr val="4E3B30"/>
                </a:solidFill>
              </a:rPr>
              <a:t>: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dirty="0">
                <a:solidFill>
                  <a:srgbClr val="4E3B30"/>
                </a:solidFill>
              </a:rPr>
              <a:t>     MELTA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dirty="0">
                <a:solidFill>
                  <a:srgbClr val="4E3B30"/>
                </a:solidFill>
              </a:rPr>
              <a:t>     SILKA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dirty="0">
                <a:solidFill>
                  <a:srgbClr val="4E3B30"/>
                </a:solidFill>
              </a:rPr>
              <a:t>     s cukrem - KAVONA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648"/>
            <a:ext cx="1228725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1" y="1844824"/>
            <a:ext cx="1228725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429000"/>
            <a:ext cx="1228725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1705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E3B30"/>
                </a:solidFill>
              </a:rPr>
              <a:t>KÁVOVINOVÉ  EXTRAKTY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>
              <a:spcAft>
                <a:spcPct val="0"/>
              </a:spcAft>
              <a:buClr>
                <a:srgbClr val="F0A22E"/>
              </a:buClr>
              <a:buNone/>
              <a:defRPr/>
            </a:pPr>
            <a:r>
              <a:rPr lang="cs-CZ" dirty="0">
                <a:solidFill>
                  <a:srgbClr val="4E3B30"/>
                </a:solidFill>
              </a:rPr>
              <a:t>Předností je rychlá příprava nápoje jak za teplat, tak i za studena</a:t>
            </a:r>
          </a:p>
          <a:p>
            <a:pPr marL="0" lvl="0" indent="0" fontAlgn="base">
              <a:spcAft>
                <a:spcPct val="0"/>
              </a:spcAft>
              <a:buClr>
                <a:srgbClr val="F0A22E"/>
              </a:buClr>
              <a:buNone/>
              <a:defRPr/>
            </a:pPr>
            <a:r>
              <a:rPr lang="cs-CZ" b="1" u="sng" dirty="0">
                <a:solidFill>
                  <a:srgbClr val="4E3B30"/>
                </a:solidFill>
              </a:rPr>
              <a:t>DRUHY V PRODEJI: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b="1" dirty="0">
                <a:solidFill>
                  <a:srgbClr val="4E3B30"/>
                </a:solidFill>
              </a:rPr>
              <a:t>Vita káva instantní</a:t>
            </a: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b="1" dirty="0" err="1">
                <a:solidFill>
                  <a:srgbClr val="4E3B30"/>
                </a:solidFill>
              </a:rPr>
              <a:t>Kavyt</a:t>
            </a:r>
            <a:endParaRPr lang="cs-CZ" b="1" dirty="0">
              <a:solidFill>
                <a:srgbClr val="4E3B30"/>
              </a:solidFill>
            </a:endParaRP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b="1" dirty="0" err="1">
                <a:solidFill>
                  <a:srgbClr val="4E3B30"/>
                </a:solidFill>
              </a:rPr>
              <a:t>Caro</a:t>
            </a:r>
            <a:r>
              <a:rPr lang="cs-CZ" b="1" dirty="0">
                <a:solidFill>
                  <a:srgbClr val="4E3B30"/>
                </a:solidFill>
              </a:rPr>
              <a:t> </a:t>
            </a:r>
            <a:r>
              <a:rPr lang="cs-CZ" b="1" dirty="0" err="1">
                <a:solidFill>
                  <a:srgbClr val="4E3B30"/>
                </a:solidFill>
              </a:rPr>
              <a:t>landkaffee</a:t>
            </a:r>
            <a:endParaRPr lang="cs-CZ" b="1" dirty="0">
              <a:solidFill>
                <a:srgbClr val="4E3B30"/>
              </a:solidFill>
            </a:endParaRPr>
          </a:p>
          <a:p>
            <a:pPr lvl="0" fontAlgn="base">
              <a:spcAft>
                <a:spcPct val="0"/>
              </a:spcAft>
              <a:buClr>
                <a:srgbClr val="F0A22E"/>
              </a:buClr>
              <a:buFont typeface="Wingdings 2" pitchFamily="18" charset="2"/>
              <a:buChar char=""/>
              <a:defRPr/>
            </a:pPr>
            <a:r>
              <a:rPr lang="cs-CZ" b="1" dirty="0">
                <a:solidFill>
                  <a:srgbClr val="4E3B30"/>
                </a:solidFill>
              </a:rPr>
              <a:t>Inka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392" y="2814637"/>
            <a:ext cx="1228725" cy="122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08218"/>
            <a:ext cx="1323975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936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POSUZOVÁNÍ JAKOSTI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u="sng" dirty="0" smtClean="0"/>
              <a:t>SENZORICKY: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u="sng" dirty="0" smtClean="0"/>
              <a:t>KÁVOVINOVÉ EXTRAKTY</a:t>
            </a:r>
            <a:r>
              <a:rPr lang="cs-CZ" dirty="0" smtClean="0"/>
              <a:t> – </a:t>
            </a:r>
            <a:r>
              <a:rPr lang="cs-CZ" dirty="0">
                <a:solidFill>
                  <a:srgbClr val="4E3B30"/>
                </a:solidFill>
              </a:rPr>
              <a:t>BARVA ZLATOHNĚDÁ AŽ HNĚDÁ. </a:t>
            </a:r>
            <a:r>
              <a:rPr lang="cs-CZ" dirty="0" smtClean="0"/>
              <a:t>ROZPUSTNOST BEZE ZBYTKŮ VE VODĚ.</a:t>
            </a:r>
          </a:p>
          <a:p>
            <a:pPr marL="0" indent="0">
              <a:buNone/>
            </a:pPr>
            <a:r>
              <a:rPr lang="cs-CZ" u="sng" dirty="0" smtClean="0"/>
              <a:t>KÁVOVINY</a:t>
            </a:r>
            <a:r>
              <a:rPr lang="cs-CZ" dirty="0" smtClean="0"/>
              <a:t> – BARVA ZLATOHNĚDÁ AŽ HNĚDÁ. STEJNOMĚRNÉ UPRAŽENÍ. MUSÍ POSKYTOVAT  HNĚDÝ, ČIRÝ NÁPOJ. PŘÍJEMNÁ CHUŤ A VŮNĚ.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68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57200"/>
            <a:ext cx="8524056" cy="8382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VADY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Char char=""/>
            </a:pPr>
            <a:r>
              <a:rPr lang="cs-CZ" dirty="0" smtClean="0">
                <a:solidFill>
                  <a:prstClr val="black"/>
                </a:solidFill>
                <a:latin typeface="Gill Sans MT"/>
              </a:rPr>
              <a:t>SUROVINY </a:t>
            </a:r>
            <a:r>
              <a:rPr lang="cs-CZ" dirty="0">
                <a:solidFill>
                  <a:prstClr val="black"/>
                </a:solidFill>
                <a:latin typeface="Gill Sans MT"/>
              </a:rPr>
              <a:t>NEDOPRAŽENÉ, PŘEPRAŽENÉ</a:t>
            </a:r>
          </a:p>
          <a:p>
            <a:pPr marL="365760" lvl="0" indent="-283464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Char char=""/>
            </a:pPr>
            <a:r>
              <a:rPr lang="cs-CZ" dirty="0">
                <a:solidFill>
                  <a:prstClr val="black"/>
                </a:solidFill>
                <a:latin typeface="Gill Sans MT"/>
              </a:rPr>
              <a:t>ŠPATNĚ ROZEMLETÉ</a:t>
            </a:r>
          </a:p>
          <a:p>
            <a:pPr marL="365760" lvl="0" indent="-283464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Char char=""/>
            </a:pPr>
            <a:r>
              <a:rPr lang="cs-CZ" dirty="0">
                <a:solidFill>
                  <a:prstClr val="black"/>
                </a:solidFill>
                <a:latin typeface="Gill Sans MT"/>
              </a:rPr>
              <a:t>HRUDKY</a:t>
            </a:r>
          </a:p>
          <a:p>
            <a:pPr marL="365760" lvl="0" indent="-283464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Char char=""/>
            </a:pPr>
            <a:r>
              <a:rPr lang="cs-CZ" dirty="0" smtClean="0">
                <a:solidFill>
                  <a:prstClr val="black"/>
                </a:solidFill>
                <a:latin typeface="Gill Sans MT"/>
              </a:rPr>
              <a:t>PLÍSEŇ</a:t>
            </a:r>
            <a:endParaRPr lang="cs-CZ" dirty="0">
              <a:solidFill>
                <a:prstClr val="black"/>
              </a:solidFill>
              <a:latin typeface="Gill Sans MT"/>
            </a:endParaRPr>
          </a:p>
          <a:p>
            <a:pPr marL="365760" lvl="0" indent="-283464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Char char=""/>
            </a:pPr>
            <a:r>
              <a:rPr lang="cs-CZ" dirty="0">
                <a:solidFill>
                  <a:prstClr val="black"/>
                </a:solidFill>
                <a:latin typeface="Gill Sans MT"/>
              </a:rPr>
              <a:t>PONIČENÝ OBAL</a:t>
            </a:r>
          </a:p>
          <a:p>
            <a:pPr marL="365760" lvl="0" indent="-283464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Char char=""/>
            </a:pPr>
            <a:r>
              <a:rPr lang="cs-CZ" dirty="0">
                <a:solidFill>
                  <a:prstClr val="black"/>
                </a:solidFill>
                <a:latin typeface="Gill Sans MT"/>
              </a:rPr>
              <a:t>ZÁMĚNA DRUHY</a:t>
            </a:r>
          </a:p>
          <a:p>
            <a:pPr marL="365760" lvl="0" indent="-283464">
              <a:spcBef>
                <a:spcPts val="600"/>
              </a:spcBef>
              <a:buClr>
                <a:srgbClr val="3891A7"/>
              </a:buClr>
              <a:buSzPct val="80000"/>
              <a:buFont typeface="Wingdings 2"/>
              <a:buChar char=""/>
            </a:pPr>
            <a:r>
              <a:rPr lang="cs-CZ" dirty="0">
                <a:solidFill>
                  <a:prstClr val="black"/>
                </a:solidFill>
                <a:latin typeface="Gill Sans MT"/>
              </a:rPr>
              <a:t>PROŠLÁ ZÁRUČNÍ LHŮTA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0116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SUCHU, CHLADU, DOBŘE VĚTRATELNÉM SKLADU.</a:t>
            </a:r>
          </a:p>
          <a:p>
            <a:r>
              <a:rPr lang="cs-CZ" b="1" dirty="0" smtClean="0"/>
              <a:t>POZOR </a:t>
            </a:r>
            <a:r>
              <a:rPr lang="cs-CZ" dirty="0" smtClean="0"/>
              <a:t>PŘÍSADÁM KE KÁVĚ ŠKODÍ SUCHO.</a:t>
            </a:r>
          </a:p>
          <a:p>
            <a:r>
              <a:rPr lang="cs-CZ" dirty="0" smtClean="0"/>
              <a:t>CHRÁNÍME PŘED AROMATICKÝM ZBOŽÍ A PŘED HLODAVCI.</a:t>
            </a:r>
          </a:p>
          <a:p>
            <a:r>
              <a:rPr lang="cs-CZ" dirty="0" smtClean="0">
                <a:solidFill>
                  <a:prstClr val="black"/>
                </a:solidFill>
                <a:latin typeface="Franklin Gothic Book" pitchFamily="34" charset="0"/>
              </a:rPr>
              <a:t>V </a:t>
            </a:r>
            <a:r>
              <a:rPr lang="cs-CZ" dirty="0">
                <a:solidFill>
                  <a:prstClr val="black"/>
                </a:solidFill>
                <a:latin typeface="Franklin Gothic Book" pitchFamily="34" charset="0"/>
              </a:rPr>
              <a:t>REGÁLE SKLADU, 10 CM OD </a:t>
            </a:r>
            <a:r>
              <a:rPr lang="cs-CZ" dirty="0" smtClean="0">
                <a:solidFill>
                  <a:prstClr val="black"/>
                </a:solidFill>
                <a:latin typeface="Franklin Gothic Book" pitchFamily="34" charset="0"/>
              </a:rPr>
              <a:t>ZDI.</a:t>
            </a:r>
            <a:endParaRPr lang="cs-CZ" dirty="0">
              <a:solidFill>
                <a:prstClr val="black"/>
              </a:solidFill>
              <a:latin typeface="Franklin Gothic Book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0162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KTERÉMU ZÁKAZNÍKOVI DOPORUČÍME V OBCHODĚ KÁVOVINY?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ROZDĚLUJEME TRŽNÍ DRUHY KÁVOVIN.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 VÝHODA KÁVOVINOVÝCH EXTRAKTŮ.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SKLADUJEME KÁVOVINY.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ZJEVNÉ VADY KÁVOVIN.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661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spcBef>
                <a:spcPts val="600"/>
              </a:spcBef>
              <a:buClr>
                <a:srgbClr val="FE8637"/>
              </a:buClr>
              <a:buFont typeface="Wingdings"/>
              <a:buChar char=""/>
            </a:pPr>
            <a:r>
              <a:rPr lang="cs-CZ" sz="1700" u="sng" dirty="0">
                <a:solidFill>
                  <a:prstClr val="black"/>
                </a:solidFill>
                <a:latin typeface="Century Schoolbook"/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  <a:latin typeface="Century Schoolbook"/>
              </a:rPr>
              <a:t>Josef </a:t>
            </a:r>
            <a:r>
              <a:rPr lang="cs-CZ" sz="1700" dirty="0" err="1">
                <a:solidFill>
                  <a:prstClr val="black"/>
                </a:solidFill>
                <a:latin typeface="Century Schoolbook"/>
              </a:rPr>
              <a:t>Kavina</a:t>
            </a:r>
            <a:r>
              <a:rPr lang="cs-CZ" sz="1700" dirty="0">
                <a:solidFill>
                  <a:prstClr val="black"/>
                </a:solidFill>
                <a:latin typeface="Century Schoolbook"/>
              </a:rPr>
              <a:t>, ZBOŽÍZNALSTVÍ POTRAVINÁŘSKÉHO ZBOŽÍ PRO 3. 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www.kopiluwak.eu/c/30-category/kavoviny.jpg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www.kopiluwak.eu/338-home/karo-cikorkova-kava.jpg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www.kopiluwak.eu/332-home/karo-cikorkova-kava.jpg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www.kopiluwak.eu/339-home/melta.jpg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www.kopiluwak.eu/344-home/vitakava.jpg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www.potravinyvareka.cz/product_images/temp/1_31802_090424.jpg</a:t>
            </a:r>
            <a:endParaRPr lang="cs-CZ" sz="1800" dirty="0" smtClean="0"/>
          </a:p>
          <a:p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65243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81000" y="3789039"/>
            <a:ext cx="8458200" cy="2286747"/>
          </a:xfrm>
        </p:spPr>
        <p:txBody>
          <a:bodyPr>
            <a:noAutofit/>
          </a:bodyPr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1501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</TotalTime>
  <Words>323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Střední průmyslová škola a Střední odborná škola gastronomie a služeb, Most, příspěvková organizace</vt:lpstr>
      <vt:lpstr>KÁVOVINY</vt:lpstr>
      <vt:lpstr>CHARAKTERISTIKA</vt:lpstr>
      <vt:lpstr>VÝROBA</vt:lpstr>
      <vt:lpstr>TRŽNÍ DRUHY</vt:lpstr>
      <vt:lpstr>KÁVOVINOVÉ  EXTRAKTY</vt:lpstr>
      <vt:lpstr>POSUZOVÁNÍ JAKOSTI</vt:lpstr>
      <vt:lpstr>VADY</vt:lpstr>
      <vt:lpstr>skladování</vt:lpstr>
      <vt:lpstr>opakování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4</cp:revision>
  <dcterms:created xsi:type="dcterms:W3CDTF">2013-06-23T19:32:30Z</dcterms:created>
  <dcterms:modified xsi:type="dcterms:W3CDTF">2013-06-24T13:25:44Z</dcterms:modified>
</cp:coreProperties>
</file>