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6" r:id="rId3"/>
    <p:sldId id="258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59" r:id="rId16"/>
    <p:sldId id="27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45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0AC8A8EE-0EA5-4A81-88BC-FB3F1DDC6EB3}" type="datetimeFigureOut">
              <a:rPr lang="cs-CZ" smtClean="0"/>
              <a:t>24.6.2013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39AE3331-7791-4298-ABE9-29857E885EE7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://www.tatramleko.cz/img/produkty/slazene-mleko-bananove.jpg" TargetMode="External"/><Relationship Id="rId2" Type="http://schemas.openxmlformats.org/officeDocument/2006/relationships/hyperlink" Target="http://www.ssss.cz/files/ucebnice_3lete_obory/pv/obrazky/mleko.jpg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://www.ssss.cz/files/kpucebnice/images/pv/_I/099h.jpg" TargetMode="External"/><Relationship Id="rId4" Type="http://schemas.openxmlformats.org/officeDocument/2006/relationships/hyperlink" Target="http://www.ssss.cz/files/kpucebnice/images/pv/_I/099.jpg" TargetMode="Externa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63688" y="274638"/>
            <a:ext cx="6161112" cy="1143000"/>
          </a:xfrm>
        </p:spPr>
        <p:txBody>
          <a:bodyPr/>
          <a:lstStyle/>
          <a:p>
            <a:r>
              <a:rPr lang="cs-CZ" sz="1600" b="1" dirty="0">
                <a:solidFill>
                  <a:srgbClr val="575F6D"/>
                </a:solidFill>
              </a:rPr>
              <a:t>Střední průmyslová škola</a:t>
            </a:r>
            <a:br>
              <a:rPr lang="cs-CZ" sz="1600" b="1" dirty="0">
                <a:solidFill>
                  <a:srgbClr val="575F6D"/>
                </a:solidFill>
              </a:rPr>
            </a:br>
            <a:r>
              <a:rPr lang="cs-CZ" sz="1600" b="1" dirty="0">
                <a:solidFill>
                  <a:srgbClr val="575F6D"/>
                </a:solidFill>
              </a:rPr>
              <a:t>a Střední odborná škola gastronomie a služeb, Most, příspěvková organizace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3845024"/>
          </a:xfrm>
        </p:spPr>
        <p:txBody>
          <a:bodyPr/>
          <a:lstStyle/>
          <a:p>
            <a:pPr marL="0" lvl="0" indent="0" algn="ctr">
              <a:buClr>
                <a:srgbClr val="FE8637"/>
              </a:buClr>
              <a:buNone/>
            </a:pPr>
            <a:r>
              <a:rPr lang="cs-CZ" sz="4400" dirty="0">
                <a:solidFill>
                  <a:prstClr val="black"/>
                </a:solidFill>
                <a:latin typeface="Calibri"/>
              </a:rPr>
              <a:t>DIGITÁLNÍ UČEBNÍ MATERIÁL</a:t>
            </a: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476672"/>
            <a:ext cx="933450" cy="8842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5010" y="6174998"/>
            <a:ext cx="4792663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1" y="2420888"/>
            <a:ext cx="7452940" cy="37541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315686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286000" y="476672"/>
            <a:ext cx="6172200" cy="5832648"/>
          </a:xfrm>
        </p:spPr>
        <p:txBody>
          <a:bodyPr>
            <a:normAutofit/>
          </a:bodyPr>
          <a:lstStyle/>
          <a:p>
            <a:pPr algn="ctr"/>
            <a:r>
              <a:rPr lang="cs-CZ" sz="9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>MLÉKO  </a:t>
            </a:r>
            <a:br>
              <a:rPr lang="cs-CZ" sz="9600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109893525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>
                <a:solidFill>
                  <a:srgbClr val="666666"/>
                </a:solidFill>
                <a:latin typeface="Times New Roman" pitchFamily="18" charset="0"/>
                <a:cs typeface="Times New Roman" pitchFamily="18" charset="0"/>
              </a:rPr>
              <a:t>MLÉKO  SE   ZÍSKÁVÁ 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pPr marL="273050" lvl="0" indent="-273050" fontAlgn="base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kravské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kozí 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fontAlgn="base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ovčí</a:t>
            </a:r>
            <a:endParaRPr lang="cs-CZ" sz="3200" b="1" dirty="0">
              <a:latin typeface="Times New Roman" pitchFamily="18" charset="0"/>
              <a:cs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491713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83568" y="1600200"/>
            <a:ext cx="7241232" cy="4873752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cap="small" dirty="0">
                <a:latin typeface="Times New Roman" pitchFamily="18" charset="0"/>
                <a:ea typeface="+mj-ea"/>
                <a:cs typeface="Times New Roman" pitchFamily="18" charset="0"/>
              </a:rPr>
              <a:t>KOZÍ  MLÉKO  A  VÝROBKY </a:t>
            </a:r>
            <a:r>
              <a:rPr lang="cs-CZ" sz="3200" b="1" u="sng" cap="small" dirty="0" smtClean="0">
                <a:latin typeface="Times New Roman" pitchFamily="18" charset="0"/>
                <a:ea typeface="+mj-ea"/>
                <a:cs typeface="Times New Roman" pitchFamily="18" charset="0"/>
              </a:rPr>
              <a:t>Z NĚJ SE PŘEVÁŽNĚ PRODÁVAJÍ  </a:t>
            </a:r>
            <a:r>
              <a:rPr lang="cs-CZ" sz="3200" b="1" u="sng" cap="small" dirty="0">
                <a:latin typeface="Times New Roman" pitchFamily="18" charset="0"/>
                <a:ea typeface="+mj-ea"/>
                <a:cs typeface="Times New Roman" pitchFamily="18" charset="0"/>
              </a:rPr>
              <a:t>VE  SPECIALIZOVANÝCH </a:t>
            </a:r>
            <a:r>
              <a:rPr lang="cs-CZ" sz="3200" b="1" u="sng" cap="small" dirty="0" smtClean="0">
                <a:latin typeface="Times New Roman" pitchFamily="18" charset="0"/>
                <a:ea typeface="+mj-ea"/>
                <a:cs typeface="Times New Roman" pitchFamily="18" charset="0"/>
              </a:rPr>
              <a:t>OBCHODECH A NA FARMÁŘSKÝCH TRZÍCH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9663396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27584" y="1916832"/>
            <a:ext cx="7097216" cy="4557120"/>
          </a:xfrm>
        </p:spPr>
        <p:txBody>
          <a:bodyPr/>
          <a:lstStyle/>
          <a:p>
            <a:pPr marL="0" indent="0">
              <a:buNone/>
            </a:pPr>
            <a:r>
              <a:rPr lang="cs-CZ" sz="3200" b="1" u="sng" cap="small" dirty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OVČÍ   MLÉKO  SE  </a:t>
            </a:r>
            <a:r>
              <a:rPr lang="cs-CZ" sz="3200" b="1" u="sng" cap="small" dirty="0" smtClean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BĚŽNĚ V  </a:t>
            </a:r>
            <a:r>
              <a:rPr lang="cs-CZ" sz="3200" b="1" u="sng" cap="small" dirty="0">
                <a:solidFill>
                  <a:prstClr val="black"/>
                </a:solidFill>
                <a:latin typeface="Times New Roman" pitchFamily="18" charset="0"/>
                <a:ea typeface="+mj-ea"/>
                <a:cs typeface="Times New Roman" pitchFamily="18" charset="0"/>
              </a:rPr>
              <a:t>OBCHODĚ NEPRODÁVÁ  POUZE  SÝRY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495235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>
                <a:solidFill>
                  <a:srgbClr val="666666"/>
                </a:solidFill>
              </a:rPr>
              <a:t>KRAVSKÉ  MLÉKO</a:t>
            </a:r>
            <a:endParaRPr lang="cs-CZ" sz="36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16832"/>
            <a:ext cx="7467600" cy="455712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200" u="sng" cap="small" dirty="0" smtClean="0">
                <a:latin typeface="Times New Roman" pitchFamily="18" charset="0"/>
                <a:ea typeface="+mj-ea"/>
                <a:cs typeface="Times New Roman" pitchFamily="18" charset="0"/>
              </a:rPr>
              <a:t>CHARAKTERISTIKA:</a:t>
            </a:r>
          </a:p>
          <a:p>
            <a:pPr marL="0" indent="0">
              <a:buNone/>
            </a:pPr>
            <a:endParaRPr lang="cs-CZ" sz="3200" u="sng" cap="small" dirty="0">
              <a:latin typeface="Times New Roman" pitchFamily="18" charset="0"/>
              <a:ea typeface="+mj-ea"/>
              <a:cs typeface="Times New Roman" pitchFamily="18" charset="0"/>
            </a:endParaRPr>
          </a:p>
          <a:p>
            <a:pPr marL="0" indent="0">
              <a:buNone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Mléko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je výměšek mléčných žláz savců, vylučovaný v době laktace.</a:t>
            </a:r>
            <a:endParaRPr lang="cs-CZ" sz="3200" u="sng" dirty="0"/>
          </a:p>
        </p:txBody>
      </p:sp>
    </p:spTree>
    <p:extLst>
      <p:ext uri="{BB962C8B-B14F-4D97-AF65-F5344CB8AC3E}">
        <p14:creationId xmlns:p14="http://schemas.microsoft.com/office/powerpoint/2010/main" val="26213388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KRAVSKÉ  MLÉKO  OBSAHUJE: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88840"/>
            <a:ext cx="7467600" cy="4485112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dirty="0"/>
              <a:t>87,5%   vody</a:t>
            </a:r>
            <a:endParaRPr lang="cs-CZ" sz="900" b="1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sz="800" b="1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dirty="0"/>
              <a:t>  3,8%   tuku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sz="800" b="1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dirty="0"/>
              <a:t>  4,7%   mléčného  cukru      /laktózy/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sz="800" b="1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dirty="0"/>
              <a:t>  0,7%   minerálních látek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sz="800" b="1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dirty="0"/>
              <a:t>  3,3%   bílkovin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dirty="0"/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dirty="0">
              <a:solidFill>
                <a:prstClr val="black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538877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TRŽNÍ  DRUHY  MLÉKA</a:t>
            </a:r>
            <a:br>
              <a:rPr lang="cs-CZ" sz="40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</a:br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/druhy  v  prodeji/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132856"/>
            <a:ext cx="8291264" cy="4341096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 smtClean="0">
                <a:latin typeface="Times New Roman" pitchFamily="18" charset="0"/>
                <a:cs typeface="Times New Roman" pitchFamily="18" charset="0"/>
              </a:rPr>
              <a:t>   Odstředěné </a:t>
            </a: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mléko – obsah tuku 0,5 %.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  Nízkotučné mléko – obsah tuku do 1 %.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  Polotučné mléko –   obsah tuku do 2 %.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  Plnotučné mléko –   obsah tuku do 3,5 %.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   Selské mléko – minimální obsah tuku 4 %.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047036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3600" b="1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DALŠÍ  DRUHY  MLÉKA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2420888"/>
            <a:ext cx="7467600" cy="4053064"/>
          </a:xfrm>
        </p:spPr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Mléko  s  příchutí – ochucené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Mléčné  koktejly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Mléko na kapučíno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3200" b="1" dirty="0">
                <a:latin typeface="Times New Roman" pitchFamily="18" charset="0"/>
                <a:cs typeface="Times New Roman" pitchFamily="18" charset="0"/>
              </a:rPr>
              <a:t>Ledová  káva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dirty="0"/>
          </a:p>
          <a:p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789040"/>
            <a:ext cx="1714500" cy="1771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2615639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274638"/>
            <a:ext cx="8640960" cy="1143000"/>
          </a:xfrm>
        </p:spPr>
        <p:txBody>
          <a:bodyPr>
            <a:noAutofit/>
          </a:bodyPr>
          <a:lstStyle/>
          <a:p>
            <a:r>
              <a:rPr lang="cs-CZ" sz="3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ROZDĚLENÍ  PODLE  TRVANLIVOSTI</a:t>
            </a:r>
            <a:endParaRPr lang="cs-CZ" sz="3600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179512" y="2276872"/>
            <a:ext cx="8424936" cy="4197080"/>
          </a:xfrm>
        </p:spPr>
        <p:txBody>
          <a:bodyPr/>
          <a:lstStyle/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MLÉKO  S  KRÁTKOU TRVANLIVOSTÍ – 48 hod.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1200" b="1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MLÉKO S PRODLOUŽENOU TRVANLIVOSTÍ – </a:t>
            </a:r>
            <a:r>
              <a:rPr lang="cs-CZ" b="1" i="1" dirty="0" smtClean="0">
                <a:latin typeface="Times New Roman" pitchFamily="18" charset="0"/>
                <a:cs typeface="Times New Roman" pitchFamily="18" charset="0"/>
              </a:rPr>
              <a:t> 5-7 </a:t>
            </a: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dní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sz="1200" b="1" i="1" dirty="0">
              <a:latin typeface="Times New Roman" pitchFamily="18" charset="0"/>
              <a:cs typeface="Times New Roman" pitchFamily="18" charset="0"/>
            </a:endParaRP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r>
              <a:rPr lang="cs-CZ" b="1" i="1" dirty="0">
                <a:latin typeface="Times New Roman" pitchFamily="18" charset="0"/>
                <a:cs typeface="Times New Roman" pitchFamily="18" charset="0"/>
              </a:rPr>
              <a:t>MLÉKO  TRVANLIVÉ  – 4 měsíce</a:t>
            </a:r>
          </a:p>
          <a:p>
            <a:pPr marL="457200" lvl="0" indent="-457200" eaLnBrk="0" fontAlgn="base" hangingPunct="0">
              <a:spcAft>
                <a:spcPct val="0"/>
              </a:spcAft>
              <a:buClr>
                <a:srgbClr val="FF388C"/>
              </a:buClr>
              <a:buFont typeface="Century Schoolbook" pitchFamily="18" charset="0"/>
              <a:buAutoNum type="arabicPeriod"/>
            </a:pPr>
            <a:endParaRPr lang="cs-CZ" b="1" i="1" dirty="0">
              <a:latin typeface="Times New Roman" pitchFamily="18" charset="0"/>
              <a:cs typeface="Times New Roman" pitchFamily="18" charset="0"/>
            </a:endParaRPr>
          </a:p>
          <a:p>
            <a:pPr marL="0" indent="0">
              <a:buNone/>
            </a:pPr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365104"/>
            <a:ext cx="4648200" cy="22429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4462393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OBALY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844824"/>
            <a:ext cx="7467600" cy="4629128"/>
          </a:xfrm>
        </p:spPr>
        <p:txBody>
          <a:bodyPr/>
          <a:lstStyle/>
          <a:p>
            <a:r>
              <a:rPr lang="cs-CZ" dirty="0" smtClean="0"/>
              <a:t>POLYETYLENOVÉ SÁČKY</a:t>
            </a:r>
          </a:p>
          <a:p>
            <a:r>
              <a:rPr lang="cs-CZ" dirty="0" smtClean="0"/>
              <a:t>SKLENĚNÉ LAHVE</a:t>
            </a:r>
          </a:p>
          <a:p>
            <a:r>
              <a:rPr lang="cs-CZ" dirty="0" smtClean="0"/>
              <a:t>PET  LAHVE</a:t>
            </a:r>
          </a:p>
          <a:p>
            <a:r>
              <a:rPr lang="cs-CZ" dirty="0" smtClean="0"/>
              <a:t>TETRA PACK</a:t>
            </a:r>
          </a:p>
          <a:p>
            <a:r>
              <a:rPr lang="cs-CZ" dirty="0" smtClean="0"/>
              <a:t>TETRA BLICK</a:t>
            </a:r>
          </a:p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59" y="1988840"/>
            <a:ext cx="2486025" cy="3857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389468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426170"/>
          </a:xfrm>
        </p:spPr>
        <p:txBody>
          <a:bodyPr/>
          <a:lstStyle/>
          <a:p>
            <a:r>
              <a:rPr lang="cs-CZ" sz="3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VADY   MLÉKA</a:t>
            </a:r>
            <a:r>
              <a:rPr lang="cs-CZ" sz="2700" dirty="0">
                <a:solidFill>
                  <a:schemeClr val="tx1"/>
                </a:solidFill>
              </a:rPr>
              <a:t/>
            </a:r>
            <a:br>
              <a:rPr lang="cs-CZ" sz="2700" dirty="0">
                <a:solidFill>
                  <a:schemeClr val="tx1"/>
                </a:solidFill>
              </a:rPr>
            </a:b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Nejčastěji se vyskytují tyto vady: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        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zkysnutí mléka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 způsobené bakteriemi obsaženými v mléce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        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kovová příchuť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 vzniká při použití nevhodných skladovacích nádob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        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příchuť připáleniny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: vzniká při vysokých pasterizačních teplotách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        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zhořknutí:</a:t>
            </a: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 vzniká působením přímého slunečního ozáření po pasteraci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sz="2800" b="1" dirty="0">
                <a:latin typeface="Times New Roman" pitchFamily="18" charset="0"/>
                <a:cs typeface="Times New Roman" pitchFamily="18" charset="0"/>
              </a:rPr>
              <a:t>-         </a:t>
            </a:r>
            <a:r>
              <a:rPr lang="cs-CZ" sz="2800" b="1" u="sng" dirty="0">
                <a:latin typeface="Times New Roman" pitchFamily="18" charset="0"/>
                <a:cs typeface="Times New Roman" pitchFamily="18" charset="0"/>
              </a:rPr>
              <a:t>záměna druhu; prošlá záruční lhůta; poničený, roztržený obal; cizí příměsi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u="sng" dirty="0">
              <a:solidFill>
                <a:prstClr val="white"/>
              </a:solidFill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34203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rPr>
              <a:t>SKLADOVÁNÍ  MLÉKA</a:t>
            </a:r>
            <a:endParaRPr lang="cs-CZ" sz="3600" u="sng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TEPLOTA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-  v chladící lednici  od 1ºC  do   8°C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dirty="0">
                <a:latin typeface="Times New Roman" pitchFamily="18" charset="0"/>
                <a:cs typeface="Times New Roman" pitchFamily="18" charset="0"/>
              </a:rPr>
              <a:t>                        -  trvanlivé  mléko   od 1ºC  do 20°C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PACHY</a:t>
            </a:r>
            <a:r>
              <a:rPr lang="cs-CZ" dirty="0">
                <a:latin typeface="Times New Roman" pitchFamily="18" charset="0"/>
                <a:cs typeface="Times New Roman" pitchFamily="18" charset="0"/>
              </a:rPr>
              <a:t> - odděleně od ostatního zboží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V  ČISTOTĚ 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b="1" dirty="0">
              <a:latin typeface="Times New Roman" pitchFamily="18" charset="0"/>
              <a:cs typeface="Times New Roman" pitchFamily="18" charset="0"/>
            </a:endParaRP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CHRÁNÍME PŘED  PŘÍMÝM 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None/>
            </a:pPr>
            <a:r>
              <a:rPr lang="cs-CZ" b="1" dirty="0">
                <a:latin typeface="Times New Roman" pitchFamily="18" charset="0"/>
                <a:cs typeface="Times New Roman" pitchFamily="18" charset="0"/>
              </a:rPr>
              <a:t>    </a:t>
            </a:r>
            <a:r>
              <a:rPr lang="cs-CZ" b="1" u="sng" dirty="0">
                <a:latin typeface="Times New Roman" pitchFamily="18" charset="0"/>
                <a:cs typeface="Times New Roman" pitchFamily="18" charset="0"/>
              </a:rPr>
              <a:t>SLUNCEM</a:t>
            </a:r>
          </a:p>
          <a:p>
            <a:pPr marL="273050" lvl="0" indent="-273050" eaLnBrk="0" fontAlgn="base" hangingPunct="0">
              <a:spcAft>
                <a:spcPct val="0"/>
              </a:spcAft>
              <a:buClr>
                <a:srgbClr val="FF388C"/>
              </a:buClr>
              <a:buFont typeface="Wingdings" pitchFamily="2" charset="2"/>
              <a:buChar char=""/>
            </a:pPr>
            <a:endParaRPr lang="cs-CZ" dirty="0">
              <a:latin typeface="Times New Roman" pitchFamily="18" charset="0"/>
              <a:cs typeface="Times New Roman" pitchFamily="18" charset="0"/>
            </a:endParaRPr>
          </a:p>
          <a:p>
            <a:endParaRPr lang="cs-CZ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2667000"/>
            <a:ext cx="1428750" cy="4191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955136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u="sng" dirty="0" smtClean="0">
                <a:latin typeface="Times New Roman" pitchFamily="18" charset="0"/>
                <a:cs typeface="Times New Roman" pitchFamily="18" charset="0"/>
              </a:rPr>
              <a:t>OPAKOVÁNÍ:</a:t>
            </a:r>
            <a:endParaRPr lang="cs-CZ" sz="3600" b="1" u="sng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772816"/>
            <a:ext cx="7467600" cy="4701136"/>
          </a:xfrm>
        </p:spPr>
        <p:txBody>
          <a:bodyPr/>
          <a:lstStyle/>
          <a:p>
            <a:pPr marL="457200" indent="-457200">
              <a:buFont typeface="+mj-lt"/>
              <a:buAutoNum type="arabicPeriod"/>
            </a:pPr>
            <a:r>
              <a:rPr lang="cs-CZ" dirty="0" smtClean="0"/>
              <a:t>Mléko se získává od……..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živiny obsahuje mléko.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tržní duhy </a:t>
            </a:r>
            <a:r>
              <a:rPr lang="cs-CZ" dirty="0"/>
              <a:t>k</a:t>
            </a:r>
            <a:r>
              <a:rPr lang="cs-CZ" dirty="0" smtClean="0"/>
              <a:t>ravského mléka v prodeji.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Které mléko je nejprodávanější.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 jakých obalech se prodává mléko.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Vyjmenujte zjevné vady u mléka.</a:t>
            </a:r>
          </a:p>
          <a:p>
            <a:pPr marL="457200" indent="-457200">
              <a:buFont typeface="+mj-lt"/>
              <a:buAutoNum type="arabicPeriod"/>
            </a:pPr>
            <a:r>
              <a:rPr lang="cs-CZ" dirty="0" smtClean="0"/>
              <a:t>Jak správně skladujeme mléko.</a:t>
            </a:r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 smtClean="0"/>
          </a:p>
          <a:p>
            <a:pPr marL="457200" indent="-457200"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9680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>
              <a:buClr>
                <a:srgbClr val="FE8637"/>
              </a:buClr>
            </a:pPr>
            <a:r>
              <a:rPr lang="cs-CZ" sz="1700" u="sng" dirty="0">
                <a:solidFill>
                  <a:prstClr val="black"/>
                </a:solidFill>
              </a:rPr>
              <a:t>Odborná učebnice: </a:t>
            </a:r>
            <a:r>
              <a:rPr lang="cs-CZ" sz="1700" dirty="0">
                <a:solidFill>
                  <a:prstClr val="black"/>
                </a:solidFill>
              </a:rPr>
              <a:t>Josef </a:t>
            </a:r>
            <a:r>
              <a:rPr lang="cs-CZ" sz="1700" dirty="0" err="1">
                <a:solidFill>
                  <a:prstClr val="black"/>
                </a:solidFill>
              </a:rPr>
              <a:t>Kavina</a:t>
            </a:r>
            <a:r>
              <a:rPr lang="cs-CZ" sz="1700" dirty="0">
                <a:solidFill>
                  <a:prstClr val="black"/>
                </a:solidFill>
              </a:rPr>
              <a:t>, ZBOŽÍZNALSTVÍ POTRAVINÁŘSKÉHO ZBOŽÍ PRO </a:t>
            </a:r>
            <a:r>
              <a:rPr lang="cs-CZ" sz="1700" dirty="0" smtClean="0">
                <a:solidFill>
                  <a:prstClr val="black"/>
                </a:solidFill>
              </a:rPr>
              <a:t>2. </a:t>
            </a:r>
            <a:r>
              <a:rPr lang="cs-CZ" sz="1700" dirty="0">
                <a:solidFill>
                  <a:prstClr val="black"/>
                </a:solidFill>
              </a:rPr>
              <a:t>ROČNÍK středních odborných učilišť a integrovaných středních škol učebního oboru prodavač – prodavačka, zaměření pro potravinářské zboží a pro smíšené zboží, vydalo nakladatelství a vydavatelství IQ 147, spol. s.r.o. v Praze roku </a:t>
            </a:r>
            <a:r>
              <a:rPr lang="cs-CZ" sz="1700" dirty="0" smtClean="0">
                <a:solidFill>
                  <a:prstClr val="black"/>
                </a:solidFill>
              </a:rPr>
              <a:t>1997</a:t>
            </a: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2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2"/>
              </a:rPr>
              <a:t>www.ssss.cz/files/ucebnice_3lete_obory/pv/obrazky/mleko.jpg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3"/>
              </a:rPr>
              <a:t>http://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3"/>
              </a:rPr>
              <a:t>www.tatramleko.cz/img/produkty/slazene-mleko-bananove.jpg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4"/>
              </a:rPr>
              <a:t>http://www.ssss.cz/files/kpucebnice/images/pv/_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4"/>
              </a:rPr>
              <a:t>I/099.jpg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r>
              <a:rPr lang="cs-CZ" sz="1900" dirty="0">
                <a:solidFill>
                  <a:prstClr val="black"/>
                </a:solidFill>
                <a:latin typeface="Gill Sans MT"/>
                <a:hlinkClick r:id="rId5"/>
              </a:rPr>
              <a:t>http://www.ssss.cz/files/kpucebnice/images/pv/_</a:t>
            </a:r>
            <a:r>
              <a:rPr lang="cs-CZ" sz="1900" dirty="0" smtClean="0">
                <a:solidFill>
                  <a:prstClr val="black"/>
                </a:solidFill>
                <a:latin typeface="Gill Sans MT"/>
                <a:hlinkClick r:id="rId5"/>
              </a:rPr>
              <a:t>I/099h.jpg</a:t>
            </a:r>
            <a:endParaRPr lang="cs-CZ" sz="1900" dirty="0" smtClean="0">
              <a:solidFill>
                <a:prstClr val="black"/>
              </a:solidFill>
              <a:latin typeface="Gill Sans MT"/>
            </a:endParaRPr>
          </a:p>
          <a:p>
            <a:pPr lvl="0">
              <a:buClr>
                <a:srgbClr val="FE8637"/>
              </a:buClr>
            </a:pPr>
            <a:endParaRPr lang="cs-CZ" sz="1900" dirty="0">
              <a:solidFill>
                <a:prstClr val="black"/>
              </a:solidFill>
              <a:latin typeface="Gill Sans MT"/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92584207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9600" dirty="0" smtClean="0"/>
              <a:t>KONEC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568695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Symphony">
      <a:dk1>
        <a:sysClr val="windowText" lastClr="000000"/>
      </a:dk1>
      <a:lt1>
        <a:sysClr val="window" lastClr="FFFFFF"/>
      </a:lt1>
      <a:dk2>
        <a:srgbClr val="241F00"/>
      </a:dk2>
      <a:lt2>
        <a:srgbClr val="E5E9F7"/>
      </a:lt2>
      <a:accent1>
        <a:srgbClr val="AE0000"/>
      </a:accent1>
      <a:accent2>
        <a:srgbClr val="63457F"/>
      </a:accent2>
      <a:accent3>
        <a:srgbClr val="255775"/>
      </a:accent3>
      <a:accent4>
        <a:srgbClr val="A47C0C"/>
      </a:accent4>
      <a:accent5>
        <a:srgbClr val="39378D"/>
      </a:accent5>
      <a:accent6>
        <a:srgbClr val="680039"/>
      </a:accent6>
      <a:hlink>
        <a:srgbClr val="0000FF"/>
      </a:hlink>
      <a:folHlink>
        <a:srgbClr val="800080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114</TotalTime>
  <Words>296</Words>
  <Application>Microsoft Office PowerPoint</Application>
  <PresentationFormat>Předvádění na obrazovce (4:3)</PresentationFormat>
  <Paragraphs>80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Arkýř</vt:lpstr>
      <vt:lpstr>Střední průmyslová škola a Střední odborná škola gastronomie a služeb, Most, příspěvková organizace</vt:lpstr>
      <vt:lpstr>MLÉKO   </vt:lpstr>
      <vt:lpstr>MLÉKO  SE   ZÍSKÁVÁ :</vt:lpstr>
      <vt:lpstr>Prezentace aplikace PowerPoint</vt:lpstr>
      <vt:lpstr>Prezentace aplikace PowerPoint</vt:lpstr>
      <vt:lpstr>KRAVSKÉ  MLÉKO</vt:lpstr>
      <vt:lpstr>KRAVSKÉ  MLÉKO  OBSAHUJE:</vt:lpstr>
      <vt:lpstr>TRŽNÍ  DRUHY  MLÉKA /druhy  v  prodeji/</vt:lpstr>
      <vt:lpstr>DALŠÍ  DRUHY  MLÉKA</vt:lpstr>
      <vt:lpstr>ROZDĚLENÍ  PODLE  TRVANLIVOSTI</vt:lpstr>
      <vt:lpstr>OBALY</vt:lpstr>
      <vt:lpstr>VADY   MLÉKA </vt:lpstr>
      <vt:lpstr>SKLADOVÁNÍ  MLÉKA</vt:lpstr>
      <vt:lpstr>OPAKOVÁNÍ:</vt:lpstr>
      <vt:lpstr>ZDROJE</vt:lpstr>
      <vt:lpstr>KONEC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MLÉKO   A   MLÉČNÉ VÝROBKY</dc:title>
  <dc:creator>Pepe</dc:creator>
  <cp:lastModifiedBy>Pepe</cp:lastModifiedBy>
  <cp:revision>9</cp:revision>
  <dcterms:created xsi:type="dcterms:W3CDTF">2013-06-24T13:36:02Z</dcterms:created>
  <dcterms:modified xsi:type="dcterms:W3CDTF">2013-06-24T15:30:44Z</dcterms:modified>
</cp:coreProperties>
</file>