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5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FD53FF4-EEB3-4E89-A28A-F7FDE887C1C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867299F-6530-4E6C-81EC-A52C870560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D53FF4-EEB3-4E89-A28A-F7FDE887C1C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867299F-6530-4E6C-81EC-A52C870560C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FD53FF4-EEB3-4E89-A28A-F7FDE887C1C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867299F-6530-4E6C-81EC-A52C870560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53FF4-EEB3-4E89-A28A-F7FDE887C1C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7299F-6530-4E6C-81EC-A52C870560C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53FF4-EEB3-4E89-A28A-F7FDE887C1C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7299F-6530-4E6C-81EC-A52C870560C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D53FF4-EEB3-4E89-A28A-F7FDE887C1C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867299F-6530-4E6C-81EC-A52C870560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53FF4-EEB3-4E89-A28A-F7FDE887C1C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7299F-6530-4E6C-81EC-A52C870560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D53FF4-EEB3-4E89-A28A-F7FDE887C1C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867299F-6530-4E6C-81EC-A52C870560C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D53FF4-EEB3-4E89-A28A-F7FDE887C1C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867299F-6530-4E6C-81EC-A52C870560C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53FF4-EEB3-4E89-A28A-F7FDE887C1C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7299F-6530-4E6C-81EC-A52C870560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53FF4-EEB3-4E89-A28A-F7FDE887C1C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7299F-6530-4E6C-81EC-A52C870560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FD53FF4-EEB3-4E89-A28A-F7FDE887C1C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867299F-6530-4E6C-81EC-A52C870560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lekarna-kunin.cz/media/products/beskydsky-jogurt-jahoda125-g_thumb2_1.png" TargetMode="External"/><Relationship Id="rId7" Type="http://schemas.openxmlformats.org/officeDocument/2006/relationships/hyperlink" Target="http://biospotrebitel.cz/wp-content/uploads/2012/01/Bio_drink_jahoda.jpg" TargetMode="External"/><Relationship Id="rId2" Type="http://schemas.openxmlformats.org/officeDocument/2006/relationships/hyperlink" Target="http://www.mlekarna-kunin.cz/media/products/jogurt-lehky-bily150-g_thumb2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lekarna-kunin.cz/media/product_categories/produkty_jogurty_beskydske.png" TargetMode="External"/><Relationship Id="rId5" Type="http://schemas.openxmlformats.org/officeDocument/2006/relationships/hyperlink" Target="http://www.mlekarna-kunin.cz/media/products/smetanovy-jogurt-vanilka150-g_thumb2_1_1.png" TargetMode="External"/><Relationship Id="rId4" Type="http://schemas.openxmlformats.org/officeDocument/2006/relationships/hyperlink" Target="http://www.mlekarna-kunin.cz/media/products/dueto_merunka_thumb2.pn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74638"/>
            <a:ext cx="6017096" cy="1143000"/>
          </a:xfrm>
        </p:spPr>
        <p:txBody>
          <a:bodyPr/>
          <a:lstStyle/>
          <a:p>
            <a:r>
              <a:rPr lang="cs-CZ" sz="1600" b="1" dirty="0">
                <a:solidFill>
                  <a:srgbClr val="575F6D"/>
                </a:solidFill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</a:rPr>
            </a:br>
            <a:r>
              <a:rPr lang="cs-CZ" sz="1600" b="1" dirty="0">
                <a:solidFill>
                  <a:srgbClr val="575F6D"/>
                </a:solidFill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31224" cy="4277072"/>
          </a:xfrm>
        </p:spPr>
        <p:txBody>
          <a:bodyPr/>
          <a:lstStyle/>
          <a:p>
            <a:pPr marL="0" lvl="0" indent="0" algn="ctr">
              <a:buClr>
                <a:srgbClr val="FE8637"/>
              </a:buClr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MATERIÁL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55" y="409235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6211887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55" y="2348879"/>
            <a:ext cx="7384945" cy="3863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5576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476672"/>
            <a:ext cx="6172200" cy="3024336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KYSANÉ MLÉČNÉ </a:t>
            </a:r>
            <a:r>
              <a:rPr lang="cs-CZ" sz="5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VÝROBKY</a:t>
            </a:r>
            <a:endParaRPr lang="cs-CZ" sz="54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979712" y="4293096"/>
            <a:ext cx="6912768" cy="2081826"/>
          </a:xfrm>
        </p:spPr>
        <p:txBody>
          <a:bodyPr>
            <a:noAutofit/>
          </a:bodyPr>
          <a:lstStyle/>
          <a:p>
            <a:pPr algn="ctr"/>
            <a:r>
              <a:rPr lang="cs-CZ" sz="8000" dirty="0" smtClean="0"/>
              <a:t>JOGURTY</a:t>
            </a:r>
            <a:endParaRPr lang="cs-CZ" sz="8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24744"/>
            <a:ext cx="190500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5163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výroba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413104"/>
          </a:xfrm>
        </p:spPr>
        <p:txBody>
          <a:bodyPr>
            <a:normAutofit/>
          </a:bodyPr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3200" b="1" i="1" dirty="0">
                <a:latin typeface="Times New Roman" pitchFamily="18" charset="0"/>
                <a:cs typeface="Times New Roman" pitchFamily="18" charset="0"/>
              </a:rPr>
              <a:t>Úprava  mléka 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3200" b="1" i="1" dirty="0">
                <a:latin typeface="Times New Roman" pitchFamily="18" charset="0"/>
                <a:cs typeface="Times New Roman" pitchFamily="18" charset="0"/>
              </a:rPr>
              <a:t>Přidání  smetanového zákysu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3200" b="1" i="1" dirty="0">
                <a:latin typeface="Times New Roman" pitchFamily="18" charset="0"/>
                <a:cs typeface="Times New Roman" pitchFamily="18" charset="0"/>
              </a:rPr>
              <a:t>Zrání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3200" b="1" i="1" dirty="0">
                <a:latin typeface="Times New Roman" pitchFamily="18" charset="0"/>
                <a:cs typeface="Times New Roman" pitchFamily="18" charset="0"/>
              </a:rPr>
              <a:t>Přidání  přísad podle druhu jogurty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3200" b="1" i="1" dirty="0">
                <a:latin typeface="Times New Roman" pitchFamily="18" charset="0"/>
                <a:cs typeface="Times New Roman" pitchFamily="18" charset="0"/>
              </a:rPr>
              <a:t>Plnění do obalů</a:t>
            </a:r>
          </a:p>
          <a:p>
            <a:pPr marL="0" indent="0">
              <a:buNone/>
            </a:pP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2656"/>
            <a:ext cx="1181100" cy="333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5706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68952" cy="1426170"/>
          </a:xfrm>
        </p:spPr>
        <p:txBody>
          <a:bodyPr>
            <a:noAutofit/>
          </a:bodyPr>
          <a:lstStyle/>
          <a:p>
            <a:pPr marL="457200" lvl="0" indent="-457200" eaLnBrk="0" fontAlgn="base" hangingPunct="0">
              <a:spcBef>
                <a:spcPts val="600"/>
              </a:spcBef>
              <a:spcAft>
                <a:spcPct val="0"/>
              </a:spcAft>
            </a:pPr>
            <a:r>
              <a:rPr lang="cs-CZ" sz="4000" b="1" u="sng" cap="none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ROZDĚLENÍ PODLE TUČNOSTI:</a:t>
            </a:r>
            <a:br>
              <a:rPr lang="cs-CZ" sz="4000" b="1" u="sng" cap="none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/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q"/>
            </a:pPr>
            <a:r>
              <a:rPr lang="cs-CZ" sz="3200" b="1" i="1" dirty="0">
                <a:latin typeface="Times New Roman" pitchFamily="18" charset="0"/>
                <a:cs typeface="Times New Roman" pitchFamily="18" charset="0"/>
              </a:rPr>
              <a:t>Bez tuku  0%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q"/>
            </a:pPr>
            <a:r>
              <a:rPr lang="cs-CZ" sz="3200" b="1" i="1" dirty="0">
                <a:latin typeface="Times New Roman" pitchFamily="18" charset="0"/>
                <a:cs typeface="Times New Roman" pitchFamily="18" charset="0"/>
              </a:rPr>
              <a:t>Nízkotučný 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q"/>
            </a:pPr>
            <a:r>
              <a:rPr lang="cs-CZ" sz="3200" b="1" i="1" dirty="0">
                <a:latin typeface="Times New Roman" pitchFamily="18" charset="0"/>
                <a:cs typeface="Times New Roman" pitchFamily="18" charset="0"/>
              </a:rPr>
              <a:t>Středně tučný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q"/>
            </a:pPr>
            <a:r>
              <a:rPr lang="cs-CZ" sz="3200" b="1" i="1" dirty="0">
                <a:latin typeface="Times New Roman" pitchFamily="18" charset="0"/>
                <a:cs typeface="Times New Roman" pitchFamily="18" charset="0"/>
              </a:rPr>
              <a:t>Tučný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q"/>
            </a:pPr>
            <a:r>
              <a:rPr lang="cs-CZ" sz="3200" b="1" i="1" dirty="0">
                <a:latin typeface="Times New Roman" pitchFamily="18" charset="0"/>
                <a:cs typeface="Times New Roman" pitchFamily="18" charset="0"/>
              </a:rPr>
              <a:t>Smetanový 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1308" y="3717032"/>
            <a:ext cx="1219200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303" y="1412776"/>
            <a:ext cx="1257300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3349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642194"/>
          </a:xfrm>
        </p:spPr>
        <p:txBody>
          <a:bodyPr>
            <a:noAutofit/>
          </a:bodyPr>
          <a:lstStyle/>
          <a:p>
            <a:r>
              <a:rPr lang="cs-CZ" sz="44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DRUHY  V  PRODEJI:</a:t>
            </a:r>
            <a:r>
              <a:rPr lang="cs-CZ" sz="4400" b="1" u="sng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400" b="1" u="sng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u="sng" dirty="0">
                <a:latin typeface="Times New Roman" pitchFamily="18" charset="0"/>
                <a:cs typeface="Times New Roman" pitchFamily="18" charset="0"/>
              </a:rPr>
              <a:t>JOGURT  BÍLÝ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endParaRPr lang="cs-CZ" sz="1000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2"/>
            </a:pPr>
            <a:r>
              <a:rPr lang="cs-CZ" u="sng" dirty="0">
                <a:latin typeface="Times New Roman" pitchFamily="18" charset="0"/>
                <a:cs typeface="Times New Roman" pitchFamily="18" charset="0"/>
              </a:rPr>
              <a:t>JOGURTY  S  PŘÍSADAMI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lphaUcPeriod"/>
            </a:pPr>
            <a:r>
              <a:rPr lang="cs-CZ" i="1" dirty="0">
                <a:latin typeface="Times New Roman" pitchFamily="18" charset="0"/>
                <a:cs typeface="Times New Roman" pitchFamily="18" charset="0"/>
              </a:rPr>
              <a:t>Ovocem – kousky, džem, rosol, sirup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lphaUcPeriod"/>
            </a:pPr>
            <a:r>
              <a:rPr lang="cs-CZ" i="1" dirty="0">
                <a:latin typeface="Times New Roman" pitchFamily="18" charset="0"/>
                <a:cs typeface="Times New Roman" pitchFamily="18" charset="0"/>
              </a:rPr>
              <a:t>Vlákninou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lphaUcPeriod"/>
            </a:pPr>
            <a:r>
              <a:rPr lang="cs-CZ" i="1" dirty="0">
                <a:latin typeface="Times New Roman" pitchFamily="18" charset="0"/>
                <a:cs typeface="Times New Roman" pitchFamily="18" charset="0"/>
              </a:rPr>
              <a:t>Čokoládou, nugátem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lphaUcPeriod"/>
            </a:pPr>
            <a:r>
              <a:rPr lang="cs-CZ" i="1" dirty="0">
                <a:latin typeface="Times New Roman" pitchFamily="18" charset="0"/>
                <a:cs typeface="Times New Roman" pitchFamily="18" charset="0"/>
              </a:rPr>
              <a:t>Vanilkou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lphaUcPeriod"/>
            </a:pPr>
            <a:r>
              <a:rPr lang="cs-CZ" i="1" dirty="0">
                <a:latin typeface="Times New Roman" pitchFamily="18" charset="0"/>
                <a:cs typeface="Times New Roman" pitchFamily="18" charset="0"/>
              </a:rPr>
              <a:t>Speciální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lphaUcPeriod"/>
            </a:pPr>
            <a:endParaRPr lang="cs-CZ" sz="1000" i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3"/>
            </a:pPr>
            <a:r>
              <a:rPr lang="cs-CZ" i="1" u="sng" dirty="0">
                <a:latin typeface="Times New Roman" pitchFamily="18" charset="0"/>
                <a:cs typeface="Times New Roman" pitchFamily="18" charset="0"/>
              </a:rPr>
              <a:t>BIO  JOGURTY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3"/>
            </a:pPr>
            <a:endParaRPr lang="cs-CZ" sz="1000" i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3"/>
            </a:pPr>
            <a:r>
              <a:rPr lang="cs-CZ" i="1" u="sng" dirty="0">
                <a:latin typeface="Times New Roman" pitchFamily="18" charset="0"/>
                <a:cs typeface="Times New Roman" pitchFamily="18" charset="0"/>
              </a:rPr>
              <a:t>JOGURTOVÉ  NÁPOJE, MLÉKA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840" y="260648"/>
            <a:ext cx="1565539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129" y="3429000"/>
            <a:ext cx="161925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4717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latin typeface="Times New Roman" pitchFamily="18" charset="0"/>
                <a:cs typeface="Times New Roman" pitchFamily="18" charset="0"/>
              </a:rPr>
              <a:t>VADY</a:t>
            </a:r>
            <a:endParaRPr lang="cs-CZ" sz="4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/>
          <a:lstStyle/>
          <a:p>
            <a:pPr lvl="0">
              <a:buClr>
                <a:srgbClr val="4E67C8"/>
              </a:buClr>
            </a:pPr>
            <a:r>
              <a:rPr lang="cs-CZ" dirty="0"/>
              <a:t>PROŠLÁ  ZÁRUČNÍ  LHŮTA</a:t>
            </a:r>
          </a:p>
          <a:p>
            <a:pPr lvl="0">
              <a:buClr>
                <a:srgbClr val="4E67C8"/>
              </a:buClr>
            </a:pPr>
            <a:r>
              <a:rPr lang="cs-CZ" dirty="0"/>
              <a:t>POMAČKANÝ  TVAR (DEFORMACE)</a:t>
            </a:r>
          </a:p>
          <a:p>
            <a:pPr lvl="0">
              <a:buClr>
                <a:srgbClr val="4E67C8"/>
              </a:buClr>
            </a:pPr>
            <a:r>
              <a:rPr lang="cs-CZ" dirty="0"/>
              <a:t>PROTRŽENÝ  OBAL</a:t>
            </a:r>
          </a:p>
          <a:p>
            <a:pPr lvl="0">
              <a:buClr>
                <a:srgbClr val="4E67C8"/>
              </a:buClr>
            </a:pPr>
            <a:r>
              <a:rPr lang="cs-CZ" dirty="0"/>
              <a:t>PLÍSEŇ</a:t>
            </a:r>
          </a:p>
          <a:p>
            <a:pPr lvl="0">
              <a:buClr>
                <a:srgbClr val="4E67C8"/>
              </a:buClr>
            </a:pPr>
            <a:r>
              <a:rPr lang="cs-CZ" dirty="0"/>
              <a:t>KYSELOST</a:t>
            </a:r>
          </a:p>
          <a:p>
            <a:pPr lvl="0">
              <a:buClr>
                <a:srgbClr val="4E67C8"/>
              </a:buClr>
            </a:pPr>
            <a:r>
              <a:rPr lang="cs-CZ" dirty="0"/>
              <a:t>ZÁMĚNA DRUHU </a:t>
            </a:r>
            <a:r>
              <a:rPr lang="cs-CZ" dirty="0" smtClean="0"/>
              <a:t>(jiná tučnost nebo náplň než je uveden na obalu)</a:t>
            </a:r>
          </a:p>
          <a:p>
            <a:pPr lvl="0">
              <a:buClr>
                <a:srgbClr val="4E67C8"/>
              </a:buClr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0680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latin typeface="Times New Roman" pitchFamily="18" charset="0"/>
                <a:cs typeface="Times New Roman" pitchFamily="18" charset="0"/>
              </a:rPr>
              <a:t>SKLADOVÁNÍ</a:t>
            </a:r>
            <a:endParaRPr lang="cs-CZ" sz="4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132856"/>
            <a:ext cx="7467600" cy="4341096"/>
          </a:xfrm>
        </p:spPr>
        <p:txBody>
          <a:bodyPr/>
          <a:lstStyle/>
          <a:p>
            <a:pPr lvl="0">
              <a:buClr>
                <a:srgbClr val="4E67C8"/>
              </a:buClr>
            </a:pPr>
            <a:r>
              <a:rPr lang="cs-CZ" dirty="0"/>
              <a:t>V CHLADÍCÍ  LEDNICI</a:t>
            </a:r>
          </a:p>
          <a:p>
            <a:pPr lvl="0">
              <a:buClr>
                <a:srgbClr val="4E67C8"/>
              </a:buClr>
            </a:pPr>
            <a:r>
              <a:rPr lang="cs-CZ" dirty="0"/>
              <a:t>NA  REGÁLU, NEDOTÝKÁ  SE  ZADNÍ  STĚNY</a:t>
            </a:r>
          </a:p>
          <a:p>
            <a:pPr lvl="0">
              <a:buClr>
                <a:srgbClr val="4E67C8"/>
              </a:buClr>
            </a:pPr>
            <a:r>
              <a:rPr lang="cs-CZ" dirty="0"/>
              <a:t>NESMÍ  BÝT  ULOŽEN NA PODLAHU CHLADÍCÍ LEDNICE  (SOKL, PODLOŽKA)</a:t>
            </a:r>
          </a:p>
          <a:p>
            <a:pPr lvl="0">
              <a:buClr>
                <a:srgbClr val="4E67C8"/>
              </a:buClr>
            </a:pPr>
            <a:r>
              <a:rPr lang="cs-CZ" dirty="0"/>
              <a:t>POZOR NA OBMĚNU ZÁSOB  PODLE TRVANLIVOSTI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80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OPAKOVÁNÍ: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467600" cy="462912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se přidává do mléka, aby vznikl jogurt?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rozdělujeme jogurty podle tučnosti?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Proč musí být uvedena tučnost jogurtu na obale?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znáte přísady, které se přidávají do bílého jogurtu?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Na co dáváme pozor při vybalování jogurtů do chladící lednice?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720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196752"/>
            <a:ext cx="8640960" cy="5277200"/>
          </a:xfrm>
        </p:spPr>
        <p:txBody>
          <a:bodyPr>
            <a:normAutofit lnSpcReduction="10000"/>
          </a:bodyPr>
          <a:lstStyle/>
          <a:p>
            <a:pPr lvl="0">
              <a:buClr>
                <a:srgbClr val="FE8637"/>
              </a:buClr>
            </a:pPr>
            <a:r>
              <a:rPr lang="cs-CZ" sz="1700" u="sng" dirty="0">
                <a:solidFill>
                  <a:prstClr val="black"/>
                </a:solidFill>
              </a:rPr>
              <a:t>Odborná učebnice: </a:t>
            </a:r>
            <a:r>
              <a:rPr lang="cs-CZ" sz="1700" dirty="0">
                <a:solidFill>
                  <a:prstClr val="black"/>
                </a:solidFill>
              </a:rPr>
              <a:t>Josef </a:t>
            </a:r>
            <a:r>
              <a:rPr lang="cs-CZ" sz="1700" dirty="0" err="1">
                <a:solidFill>
                  <a:prstClr val="black"/>
                </a:solidFill>
              </a:rPr>
              <a:t>Kavina</a:t>
            </a:r>
            <a:r>
              <a:rPr lang="cs-CZ" sz="1700" dirty="0">
                <a:solidFill>
                  <a:prstClr val="black"/>
                </a:solidFill>
              </a:rPr>
              <a:t>, ZBOŽÍZNALSTVÍ POTRAVINÁŘSKÉHO ZBOŽÍ PRO 2. ROČNÍK středních odborných učilišť a integrovaných středních škol učebního oboru prodavač – prodavačka, zaměření pro potravinářské zboží a pro smíšené zboží, vydalo nakladatelství a vydavatelství IQ 147, spol. s.r.o. v Praze roku 1997</a:t>
            </a:r>
            <a:endParaRPr lang="cs-CZ" sz="1900" dirty="0">
              <a:solidFill>
                <a:prstClr val="black"/>
              </a:solidFill>
              <a:latin typeface="Gill Sans MT"/>
            </a:endParaRP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www.mlekarna-kunin.cz/media/products/jogurt-lehky-bily150-g_thumb2.png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www.mlekarna-kunin.cz/media/products/beskydsky-jogurt-jahoda125-g_thumb2_1.png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www.mlekarna-kunin.cz/media/products/dueto_merunka_thumb2.png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www.mlekarna-kunin.cz/media/products/smetanovy-jogurt-vanilka150-g_thumb2_1_1.png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www.mlekarna-kunin.cz/media/product_categories/produkty_jogurty_beskydske.png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biospotrebitel.cz/wp-content/uploads/2012/01/Bio_drink_jahoda.jpg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15744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2420888"/>
            <a:ext cx="6172200" cy="2232248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08862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290</TotalTime>
  <Words>243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Střední průmyslová škola a Střední odborná škola gastronomie a služeb, Most, příspěvková organizace</vt:lpstr>
      <vt:lpstr>KYSANÉ MLÉČNÉ VÝROBKY</vt:lpstr>
      <vt:lpstr>výroba</vt:lpstr>
      <vt:lpstr>ROZDĚLENÍ PODLE TUČNOSTI: </vt:lpstr>
      <vt:lpstr>DRUHY  V  PRODEJI: </vt:lpstr>
      <vt:lpstr>VADY</vt:lpstr>
      <vt:lpstr>SKLADOVÁNÍ</vt:lpstr>
      <vt:lpstr>OPAKOVÁNÍ:</vt:lpstr>
      <vt:lpstr>ZDROJE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11</cp:revision>
  <dcterms:created xsi:type="dcterms:W3CDTF">2013-06-24T13:44:46Z</dcterms:created>
  <dcterms:modified xsi:type="dcterms:W3CDTF">2013-06-24T18:59:06Z</dcterms:modified>
</cp:coreProperties>
</file>