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1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DA657C-13D6-4217-8E13-F3AE6577675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77A5EB-2EC9-4956-B1A2-B4242EA7C92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2671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77A5EB-2EC9-4956-B1A2-B4242EA7C92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15575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6E97C48-E5C8-48EA-8213-3AF933FC7CE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73CF0462-E88D-440D-A9F2-8FB7CCDB0D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6E97C48-E5C8-48EA-8213-3AF933FC7CE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3CF0462-E88D-440D-A9F2-8FB7CCDB0D9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6E97C48-E5C8-48EA-8213-3AF933FC7CE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73CF0462-E88D-440D-A9F2-8FB7CCDB0D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7C48-E5C8-48EA-8213-3AF933FC7CE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0462-E88D-440D-A9F2-8FB7CCDB0D9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7C48-E5C8-48EA-8213-3AF933FC7CE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0462-E88D-440D-A9F2-8FB7CCDB0D9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6E97C48-E5C8-48EA-8213-3AF933FC7CE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3CF0462-E88D-440D-A9F2-8FB7CCDB0D9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7C48-E5C8-48EA-8213-3AF933FC7CE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0462-E88D-440D-A9F2-8FB7CCDB0D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6E97C48-E5C8-48EA-8213-3AF933FC7CE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73CF0462-E88D-440D-A9F2-8FB7CCDB0D9C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6E97C48-E5C8-48EA-8213-3AF933FC7CE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73CF0462-E88D-440D-A9F2-8FB7CCDB0D9C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7C48-E5C8-48EA-8213-3AF933FC7CE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0462-E88D-440D-A9F2-8FB7CCDB0D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7C48-E5C8-48EA-8213-3AF933FC7CE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CF0462-E88D-440D-A9F2-8FB7CCDB0D9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6E97C48-E5C8-48EA-8213-3AF933FC7CE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73CF0462-E88D-440D-A9F2-8FB7CCDB0D9C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static.akcniceny.cz/foto/vyrobky/1310500/1310416.jpg" TargetMode="External"/><Relationship Id="rId3" Type="http://schemas.openxmlformats.org/officeDocument/2006/relationships/hyperlink" Target="http://www.mlekarna-kunin.cz/media/products/smetanovy-pohar-jahoda_thumb2_1.png" TargetMode="External"/><Relationship Id="rId7" Type="http://schemas.openxmlformats.org/officeDocument/2006/relationships/hyperlink" Target="http://static.akcniceny.cz/foto/vyrobky/1311250/1311187.jpg" TargetMode="External"/><Relationship Id="rId2" Type="http://schemas.openxmlformats.org/officeDocument/2006/relationships/hyperlink" Target="http://www.mlekarna-kunin.cz/media/products/termix-pistacie_thumb2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static.akcniceny.cz/foto/vyrobky/542750/542531.jpg" TargetMode="External"/><Relationship Id="rId5" Type="http://schemas.openxmlformats.org/officeDocument/2006/relationships/hyperlink" Target="http://www.mlekarna-kunin.cz/media/products/mlecna-ryze-visen_thumb2.png" TargetMode="External"/><Relationship Id="rId10" Type="http://schemas.openxmlformats.org/officeDocument/2006/relationships/hyperlink" Target="http://static.akcniceny.cz/foto/vyrobky/323750/323655.jpg" TargetMode="External"/><Relationship Id="rId4" Type="http://schemas.openxmlformats.org/officeDocument/2006/relationships/hyperlink" Target="http://www.mlekarna-kunin.cz/media/products/mlecna-krupice-cokoladova_thumb2.png" TargetMode="External"/><Relationship Id="rId9" Type="http://schemas.openxmlformats.org/officeDocument/2006/relationships/hyperlink" Target="http://www.potravinydomu.cz/data/X/0/h/phpX0hvyQ_240x180.jp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274638"/>
            <a:ext cx="6017096" cy="1498178"/>
          </a:xfrm>
        </p:spPr>
        <p:txBody>
          <a:bodyPr>
            <a:normAutofit/>
          </a:bodyPr>
          <a:lstStyle/>
          <a:p>
            <a:pPr lvl="0">
              <a:spcBef>
                <a:spcPct val="20000"/>
              </a:spcBef>
            </a:pPr>
            <a:r>
              <a:rPr lang="cs-CZ" sz="1600" b="1" dirty="0" smtClean="0">
                <a:solidFill>
                  <a:prstClr val="white"/>
                </a:solidFill>
                <a:ea typeface="+mn-ea"/>
                <a:cs typeface="+mn-cs"/>
              </a:rPr>
              <a:t>Střední průmyslová škola</a:t>
            </a:r>
            <a:br>
              <a:rPr lang="cs-CZ" sz="1600" b="1" dirty="0" smtClean="0">
                <a:solidFill>
                  <a:prstClr val="white"/>
                </a:solidFill>
                <a:ea typeface="+mn-ea"/>
                <a:cs typeface="+mn-cs"/>
              </a:rPr>
            </a:br>
            <a:r>
              <a:rPr lang="cs-CZ" sz="1600" b="1" dirty="0" smtClean="0">
                <a:solidFill>
                  <a:prstClr val="white"/>
                </a:solidFill>
                <a:ea typeface="+mn-ea"/>
                <a:cs typeface="+mn-cs"/>
              </a:rPr>
              <a:t>a Střední odborná škola gastronomie a služeb, Most, příspěvková organizace</a:t>
            </a:r>
            <a:r>
              <a:rPr lang="cs-CZ" sz="3200" cap="none" dirty="0" smtClean="0">
                <a:solidFill>
                  <a:prstClr val="white"/>
                </a:solidFill>
                <a:latin typeface="Calibri"/>
                <a:ea typeface="+mn-ea"/>
                <a:cs typeface="+mn-cs"/>
              </a:rPr>
              <a:t/>
            </a:r>
            <a:br>
              <a:rPr lang="cs-CZ" sz="3200" cap="none" dirty="0" smtClean="0">
                <a:solidFill>
                  <a:prstClr val="white"/>
                </a:solidFill>
                <a:latin typeface="Calibri"/>
                <a:ea typeface="+mn-ea"/>
                <a:cs typeface="+mn-cs"/>
              </a:rPr>
            </a:b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689" y="2132856"/>
            <a:ext cx="6986622" cy="39312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76672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339752" y="1556792"/>
            <a:ext cx="416963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6211887"/>
            <a:ext cx="4792663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61313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2492896"/>
            <a:ext cx="6172200" cy="1944216"/>
          </a:xfrm>
        </p:spPr>
        <p:txBody>
          <a:bodyPr/>
          <a:lstStyle/>
          <a:p>
            <a:r>
              <a:rPr lang="cs-CZ" sz="9600" dirty="0">
                <a:solidFill>
                  <a:srgbClr val="D2D2D2"/>
                </a:solidFill>
                <a:latin typeface="Times New Roman" pitchFamily="18" charset="0"/>
                <a:cs typeface="Times New Roman" pitchFamily="18" charset="0"/>
              </a:rPr>
              <a:t>TVAROH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7853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u="sng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VÝROBA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844824"/>
            <a:ext cx="7467600" cy="4629128"/>
          </a:xfrm>
        </p:spPr>
        <p:txBody>
          <a:bodyPr/>
          <a:lstStyle/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r>
              <a:rPr lang="cs-CZ" sz="3200" b="1" i="1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Úprava tučnosti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r>
              <a:rPr lang="cs-CZ" sz="3200" b="1" i="1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Přidaní smetanového zákysu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r>
              <a:rPr lang="cs-CZ" sz="3200" b="1" i="1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Vznik tvarohoviny – hotový měkký tvaroh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r>
              <a:rPr lang="cs-CZ" sz="3200" b="1" i="1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Přidání syřidla – vznik tvrdého tvarohu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0352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u="sng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ROZDĚLENÍ  TVAROHU: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132856"/>
            <a:ext cx="7467600" cy="4341096"/>
          </a:xfrm>
        </p:spPr>
        <p:txBody>
          <a:bodyPr/>
          <a:lstStyle/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lphaUcPeriod"/>
            </a:pPr>
            <a:r>
              <a:rPr lang="cs-CZ" b="1" u="sng" dirty="0">
                <a:solidFill>
                  <a:prstClr val="white"/>
                </a:solidFill>
              </a:rPr>
              <a:t>PODLE ZPŮSOBU  VÝROBY: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None/>
            </a:pPr>
            <a:endParaRPr lang="cs-CZ" b="1" u="sng" dirty="0">
              <a:solidFill>
                <a:prstClr val="white"/>
              </a:solidFill>
            </a:endParaRP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r>
              <a:rPr lang="cs-CZ" b="1" i="1" dirty="0">
                <a:solidFill>
                  <a:prstClr val="white"/>
                </a:solidFill>
              </a:rPr>
              <a:t>Měkký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r>
              <a:rPr lang="cs-CZ" b="1" i="1" dirty="0">
                <a:solidFill>
                  <a:prstClr val="white"/>
                </a:solidFill>
              </a:rPr>
              <a:t>Tvrdý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r>
              <a:rPr lang="cs-CZ" b="1" i="1" dirty="0">
                <a:solidFill>
                  <a:prstClr val="white"/>
                </a:solidFill>
              </a:rPr>
              <a:t>Speciality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6511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u="sng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ROZDĚLENÍ  TVAROHU: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204864"/>
            <a:ext cx="7467600" cy="4269088"/>
          </a:xfrm>
        </p:spPr>
        <p:txBody>
          <a:bodyPr/>
          <a:lstStyle/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lphaUcPeriod" startAt="2"/>
            </a:pPr>
            <a:r>
              <a:rPr lang="cs-CZ" b="1" u="sng" dirty="0">
                <a:solidFill>
                  <a:prstClr val="white"/>
                </a:solidFill>
              </a:rPr>
              <a:t>PODLE TRVANLIVOSTI: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lphaUcPeriod" startAt="2"/>
            </a:pPr>
            <a:endParaRPr lang="cs-CZ" b="1" u="sng" dirty="0">
              <a:solidFill>
                <a:prstClr val="white"/>
              </a:solidFill>
            </a:endParaRP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r>
              <a:rPr lang="cs-CZ" b="1" i="1" dirty="0">
                <a:solidFill>
                  <a:prstClr val="white"/>
                </a:solidFill>
              </a:rPr>
              <a:t>S krátkou trvanlivostí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r>
              <a:rPr lang="cs-CZ" b="1" i="1" dirty="0">
                <a:solidFill>
                  <a:prstClr val="white"/>
                </a:solidFill>
              </a:rPr>
              <a:t>S prodlouženou trvanlivostí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7942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1.  MĚKKÝ  TVAROH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 eaLnBrk="0" fontAlgn="base" hangingPunct="0">
              <a:spcAft>
                <a:spcPct val="0"/>
              </a:spcAft>
              <a:buClr>
                <a:srgbClr val="FF388C"/>
              </a:buClr>
              <a:buNone/>
            </a:pPr>
            <a:r>
              <a:rPr lang="cs-CZ" b="1" u="sng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DRUHY  V  PRODEJI: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endParaRPr lang="cs-CZ" b="1" u="sng" dirty="0">
              <a:solidFill>
                <a:prstClr val="white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Ø"/>
            </a:pPr>
            <a:r>
              <a:rPr lang="cs-CZ" b="1" i="1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Tučný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Ø"/>
            </a:pPr>
            <a:endParaRPr lang="cs-CZ" sz="1000" b="1" i="1" dirty="0">
              <a:solidFill>
                <a:prstClr val="white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Ø"/>
            </a:pPr>
            <a:r>
              <a:rPr lang="cs-CZ" b="1" i="1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Polotučný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None/>
            </a:pPr>
            <a:endParaRPr lang="cs-CZ" sz="1000" b="1" i="1" dirty="0">
              <a:solidFill>
                <a:prstClr val="white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Ø"/>
            </a:pPr>
            <a:r>
              <a:rPr lang="cs-CZ" b="1" i="1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Nízkotučný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Ø"/>
            </a:pPr>
            <a:endParaRPr lang="cs-CZ" sz="1000" b="1" i="1" dirty="0">
              <a:solidFill>
                <a:prstClr val="white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Ø"/>
            </a:pPr>
            <a:r>
              <a:rPr lang="cs-CZ" b="1" i="1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Odtučněný 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764704"/>
            <a:ext cx="2857500" cy="2209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429000"/>
            <a:ext cx="2857500" cy="2238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45169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2.  TVRDÝ  TVAROH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132856"/>
            <a:ext cx="7467600" cy="4341096"/>
          </a:xfrm>
        </p:spPr>
        <p:txBody>
          <a:bodyPr/>
          <a:lstStyle/>
          <a:p>
            <a:r>
              <a:rPr lang="cs-CZ" sz="3000" b="1" u="sng" cap="small" dirty="0">
                <a:solidFill>
                  <a:prstClr val="white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S  PRODLOUŽENOU  TRVANLIVOSTÍ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373395"/>
            <a:ext cx="228600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373395"/>
            <a:ext cx="3333750" cy="305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56668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1800" cap="none" dirty="0">
                <a:solidFill>
                  <a:schemeClr val="tx1"/>
                </a:solidFill>
                <a:latin typeface="Century Schoolbook" pitchFamily="18" charset="0"/>
                <a:ea typeface="+mn-ea"/>
                <a:cs typeface="+mn-cs"/>
              </a:rPr>
              <a:t>     </a:t>
            </a:r>
            <a:r>
              <a:rPr lang="cs-CZ" sz="1800" cap="none" dirty="0">
                <a:solidFill>
                  <a:prstClr val="black"/>
                </a:solidFill>
                <a:latin typeface="Century Schoolbook" pitchFamily="18" charset="0"/>
                <a:ea typeface="+mn-ea"/>
                <a:cs typeface="+mn-cs"/>
              </a:rPr>
              <a:t>              </a:t>
            </a:r>
            <a:r>
              <a:rPr lang="cs-CZ" sz="6000" cap="none" dirty="0">
                <a:solidFill>
                  <a:prstClr val="black"/>
                </a:solidFill>
                <a:latin typeface="Century Schoolbook" pitchFamily="18" charset="0"/>
                <a:ea typeface="+mn-ea"/>
                <a:cs typeface="+mn-cs"/>
              </a:rPr>
              <a:t> </a:t>
            </a:r>
            <a:r>
              <a:rPr lang="cs-CZ" sz="1800" cap="none" dirty="0">
                <a:solidFill>
                  <a:prstClr val="black"/>
                </a:solidFill>
                <a:latin typeface="Century Schoolbook" pitchFamily="18" charset="0"/>
                <a:ea typeface="+mn-ea"/>
                <a:cs typeface="+mn-cs"/>
              </a:rPr>
              <a:t>               </a:t>
            </a:r>
            <a:r>
              <a:rPr lang="cs-CZ" sz="6000" cap="none" dirty="0">
                <a:solidFill>
                  <a:prstClr val="black"/>
                </a:solidFill>
                <a:latin typeface="Century Schoolbook" pitchFamily="18" charset="0"/>
                <a:ea typeface="+mn-ea"/>
                <a:cs typeface="+mn-cs"/>
              </a:rPr>
              <a:t> </a:t>
            </a:r>
            <a:r>
              <a:rPr lang="cs-CZ" sz="1800" cap="none" dirty="0">
                <a:solidFill>
                  <a:prstClr val="black"/>
                </a:solidFill>
                <a:latin typeface="Century Schoolbook" pitchFamily="18" charset="0"/>
                <a:ea typeface="+mn-ea"/>
                <a:cs typeface="+mn-cs"/>
              </a:rPr>
              <a:t>               </a:t>
            </a:r>
            <a:r>
              <a:rPr lang="cs-CZ" sz="6000" cap="none" dirty="0">
                <a:solidFill>
                  <a:prstClr val="black"/>
                </a:solidFill>
                <a:latin typeface="Century Schoolbook" pitchFamily="18" charset="0"/>
                <a:ea typeface="+mn-ea"/>
                <a:cs typeface="+mn-cs"/>
              </a:rPr>
              <a:t> </a:t>
            </a:r>
            <a:r>
              <a:rPr lang="cs-CZ" sz="1800" cap="none" dirty="0">
                <a:solidFill>
                  <a:prstClr val="black"/>
                </a:solidFill>
                <a:latin typeface="Century Schoolbook" pitchFamily="18" charset="0"/>
                <a:ea typeface="+mn-ea"/>
                <a:cs typeface="+mn-cs"/>
              </a:rPr>
              <a:t>               </a:t>
            </a:r>
            <a:r>
              <a:rPr lang="cs-CZ" sz="6000" cap="none" dirty="0">
                <a:solidFill>
                  <a:prstClr val="black"/>
                </a:solidFill>
                <a:latin typeface="Century Schoolbook" pitchFamily="18" charset="0"/>
                <a:ea typeface="+mn-ea"/>
                <a:cs typeface="+mn-cs"/>
              </a:rPr>
              <a:t> </a:t>
            </a:r>
            <a:r>
              <a:rPr lang="cs-CZ" sz="1800" cap="none" dirty="0">
                <a:solidFill>
                  <a:prstClr val="black"/>
                </a:solidFill>
                <a:latin typeface="Century Schoolbook" pitchFamily="18" charset="0"/>
                <a:ea typeface="+mn-ea"/>
                <a:cs typeface="+mn-cs"/>
              </a:rPr>
              <a:t>               </a:t>
            </a:r>
            <a:r>
              <a:rPr lang="cs-CZ" sz="6000" cap="none" dirty="0">
                <a:solidFill>
                  <a:prstClr val="black"/>
                </a:solidFill>
                <a:latin typeface="Century Schoolbook" pitchFamily="18" charset="0"/>
                <a:ea typeface="+mn-ea"/>
                <a:cs typeface="+mn-cs"/>
              </a:rPr>
              <a:t> </a:t>
            </a:r>
            <a:r>
              <a:rPr lang="cs-CZ" sz="1800" cap="none" dirty="0">
                <a:solidFill>
                  <a:prstClr val="black"/>
                </a:solidFill>
                <a:latin typeface="Century Schoolbook" pitchFamily="18" charset="0"/>
                <a:ea typeface="+mn-ea"/>
                <a:cs typeface="+mn-cs"/>
              </a:rPr>
              <a:t>  </a:t>
            </a:r>
            <a:r>
              <a:rPr lang="cs-CZ" sz="1800" cap="none" dirty="0">
                <a:solidFill>
                  <a:schemeClr val="tx1"/>
                </a:solidFill>
                <a:latin typeface="Century Schoolbook" pitchFamily="18" charset="0"/>
                <a:ea typeface="+mn-ea"/>
                <a:cs typeface="+mn-cs"/>
              </a:rPr>
              <a:t>          </a:t>
            </a:r>
            <a:r>
              <a:rPr lang="cs-CZ" sz="6000" cap="none" dirty="0">
                <a:solidFill>
                  <a:schemeClr val="tx1"/>
                </a:solidFill>
                <a:latin typeface="Century Schoolbook" pitchFamily="18" charset="0"/>
                <a:ea typeface="+mn-ea"/>
                <a:cs typeface="+mn-cs"/>
              </a:rPr>
              <a:t> </a:t>
            </a:r>
            <a:r>
              <a:rPr lang="cs-CZ" sz="1800" cap="none" dirty="0">
                <a:solidFill>
                  <a:schemeClr val="tx1"/>
                </a:solidFill>
                <a:latin typeface="Century Schoolbook" pitchFamily="18" charset="0"/>
                <a:ea typeface="+mn-ea"/>
                <a:cs typeface="+mn-cs"/>
              </a:rPr>
              <a:t>              </a:t>
            </a:r>
            <a:r>
              <a:rPr lang="cs-CZ" sz="1800" cap="none" dirty="0" smtClean="0">
                <a:solidFill>
                  <a:schemeClr val="tx1"/>
                </a:solidFill>
                <a:latin typeface="Century Schoolbook" pitchFamily="18" charset="0"/>
                <a:ea typeface="+mn-ea"/>
                <a:cs typeface="+mn-cs"/>
              </a:rPr>
              <a:t> </a:t>
            </a:r>
            <a:r>
              <a:rPr lang="cs-CZ" sz="6000" cap="none" dirty="0" smtClean="0">
                <a:solidFill>
                  <a:schemeClr val="tx1"/>
                </a:solidFill>
                <a:latin typeface="Century Schoolbook" pitchFamily="18" charset="0"/>
                <a:ea typeface="+mn-ea"/>
                <a:cs typeface="+mn-cs"/>
              </a:rPr>
              <a:t> </a:t>
            </a:r>
            <a:r>
              <a:rPr lang="cs-CZ" sz="3600" u="sng" cap="none" dirty="0" smtClean="0">
                <a:solidFill>
                  <a:schemeClr val="tx1"/>
                </a:solidFill>
                <a:latin typeface="Times New Roman" pitchFamily="18" charset="0"/>
                <a:ea typeface="+mn-ea"/>
                <a:cs typeface="Times New Roman" pitchFamily="18" charset="0"/>
              </a:rPr>
              <a:t>3.   TVAROHOVÉ SPECIALITY</a:t>
            </a:r>
            <a:endParaRPr lang="cs-CZ" sz="3600" u="sng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844824"/>
            <a:ext cx="7467600" cy="4629128"/>
          </a:xfrm>
        </p:spPr>
        <p:txBody>
          <a:bodyPr/>
          <a:lstStyle/>
          <a:p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i="1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TVAROHY  OCHUCENÉ  </a:t>
            </a:r>
            <a:r>
              <a:rPr lang="cs-CZ" i="1" dirty="0" smtClean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OVOCEM</a:t>
            </a:r>
          </a:p>
          <a:p>
            <a:r>
              <a:rPr lang="cs-CZ" i="1" cap="small" dirty="0" smtClean="0">
                <a:solidFill>
                  <a:prstClr val="white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 TVAROHO </a:t>
            </a:r>
            <a:r>
              <a:rPr lang="cs-CZ" i="1" cap="small" dirty="0">
                <a:solidFill>
                  <a:prstClr val="white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- JOGURTOVÉ </a:t>
            </a:r>
            <a:r>
              <a:rPr lang="cs-CZ" i="1" cap="small" dirty="0" smtClean="0">
                <a:solidFill>
                  <a:prstClr val="white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SPECIALITY</a:t>
            </a:r>
          </a:p>
          <a:p>
            <a:r>
              <a:rPr lang="cs-CZ" i="1" cap="small" dirty="0" smtClean="0">
                <a:solidFill>
                  <a:prstClr val="white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TVAROHOVÉ  TYČINKY</a:t>
            </a:r>
          </a:p>
          <a:p>
            <a:r>
              <a:rPr lang="cs-CZ" i="1" cap="small" dirty="0">
                <a:solidFill>
                  <a:prstClr val="white"/>
                </a:solidFill>
                <a:ea typeface="+mj-ea"/>
                <a:cs typeface="+mj-cs"/>
              </a:rPr>
              <a:t>TVAROHOVÉ   </a:t>
            </a:r>
            <a:r>
              <a:rPr lang="cs-CZ" i="1" cap="small" dirty="0" smtClean="0">
                <a:solidFill>
                  <a:prstClr val="white"/>
                </a:solidFill>
                <a:ea typeface="+mj-ea"/>
                <a:cs typeface="+mj-cs"/>
              </a:rPr>
              <a:t>KRÉMY</a:t>
            </a:r>
          </a:p>
          <a:p>
            <a:endParaRPr lang="cs-CZ" i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281874"/>
            <a:ext cx="1619250" cy="1619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281874"/>
            <a:ext cx="1619250" cy="1619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2711" y="4281874"/>
            <a:ext cx="1619250" cy="1619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281874"/>
            <a:ext cx="1619250" cy="1619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80040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VADY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PROŠLÁ  ZÁRUČNÍ  LHŮTA</a:t>
            </a:r>
          </a:p>
          <a:p>
            <a:r>
              <a:rPr lang="cs-CZ" dirty="0" smtClean="0"/>
              <a:t>POMAČKANÝ  TVAR (DEFORMACE)</a:t>
            </a:r>
          </a:p>
          <a:p>
            <a:r>
              <a:rPr lang="cs-CZ" dirty="0" smtClean="0"/>
              <a:t>PROTRŽENÝ  OBAL</a:t>
            </a:r>
          </a:p>
          <a:p>
            <a:r>
              <a:rPr lang="cs-CZ" dirty="0" smtClean="0"/>
              <a:t>PLÍSEŇ</a:t>
            </a:r>
          </a:p>
          <a:p>
            <a:r>
              <a:rPr lang="cs-CZ" dirty="0" smtClean="0"/>
              <a:t>KYSELOST</a:t>
            </a:r>
          </a:p>
          <a:p>
            <a:r>
              <a:rPr lang="cs-CZ" dirty="0" smtClean="0"/>
              <a:t>ZÁMĚNA DRUHU (JINÁ TUČNOST, NEŽ JE UVEDEN NA OBALU)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4845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SKLADOVÁNÍ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075240" cy="4873752"/>
          </a:xfrm>
        </p:spPr>
        <p:txBody>
          <a:bodyPr/>
          <a:lstStyle/>
          <a:p>
            <a:r>
              <a:rPr lang="cs-CZ" dirty="0" smtClean="0"/>
              <a:t>V CHLADÍCÍ  LEDNICI</a:t>
            </a:r>
          </a:p>
          <a:p>
            <a:r>
              <a:rPr lang="cs-CZ" dirty="0" smtClean="0"/>
              <a:t>NA  REGÁLU, NEDOTÝKÁ  SE  ZADNÍ  STĚNY</a:t>
            </a:r>
          </a:p>
          <a:p>
            <a:r>
              <a:rPr lang="cs-CZ" dirty="0" smtClean="0"/>
              <a:t>NESMÍ  BÝT  ULOŽEN NA PODLAHU CHLADÍCÍ LEDNICE  (SOKL, PODLOŽKA)</a:t>
            </a:r>
          </a:p>
          <a:p>
            <a:r>
              <a:rPr lang="cs-CZ" dirty="0" smtClean="0"/>
              <a:t>POZOR NA OBMĚNU ZÁSOB  PODLE TRVANLIVOSTI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000500"/>
            <a:ext cx="2771775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05903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844824"/>
            <a:ext cx="7467600" cy="4629128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 rozdělujeme tvaroh?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Jaké druhy měkkého tvarohu znáte?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 skladujeme tvaroh a tvarohové speciality?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Jaké vady zjistíme při přejímce zboží?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Jaký tvaroh doporučíte zákaznici k ovocným knedlíkům?</a:t>
            </a:r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0251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ZDROJE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147248" cy="4873752"/>
          </a:xfrm>
        </p:spPr>
        <p:txBody>
          <a:bodyPr/>
          <a:lstStyle/>
          <a:p>
            <a:pPr lvl="0">
              <a:buClr>
                <a:srgbClr val="FE8637"/>
              </a:buClr>
            </a:pPr>
            <a:r>
              <a:rPr lang="cs-CZ" sz="1700" u="sng" dirty="0"/>
              <a:t>Odborná učebnice: </a:t>
            </a:r>
            <a:r>
              <a:rPr lang="cs-CZ" sz="1700" dirty="0"/>
              <a:t>Josef </a:t>
            </a:r>
            <a:r>
              <a:rPr lang="cs-CZ" sz="1700" dirty="0" err="1"/>
              <a:t>Kavina</a:t>
            </a:r>
            <a:r>
              <a:rPr lang="cs-CZ" sz="1700" dirty="0"/>
              <a:t>, ZBOŽÍZNALSTVÍ POTRAVINÁŘSKÉHO ZBOŽÍ PRO 2. ROČNÍK středních odborných učilišť a integrovaných středních škol učebního oboru prodavač – prodavačka, zaměření pro potravinářské zboží a pro smíšené zboží, vydalo nakladatelství a vydavatelství IQ 147, spol. s.r.o. v Praze roku 1997</a:t>
            </a:r>
            <a:endParaRPr lang="cs-CZ" sz="1900" dirty="0">
              <a:latin typeface="Gill Sans MT"/>
            </a:endParaRPr>
          </a:p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www.mlekarna-kunin.cz/media/products/termix-pistacie_thumb2.png</a:t>
            </a:r>
            <a:endParaRPr lang="cs-CZ" sz="1600" dirty="0" smtClean="0"/>
          </a:p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www.mlekarna-kunin.cz/media/products/smetanovy-pohar-jahoda_thumb2_1.png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www.mlekarna-kunin.cz/media/products/mlecna-krupice-cokoladova_thumb2.png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www.mlekarna-kunin.cz/media/products/mlecna-ryze-visen_thumb2.png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static.akcniceny.cz/foto/vyrobky/542750/542531.jpg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static.akcniceny.cz/foto/vyrobky/1311250/1311187.jpg</a:t>
            </a:r>
            <a:endParaRPr lang="cs-CZ" sz="1600" dirty="0" smtClean="0"/>
          </a:p>
          <a:p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static.akcniceny.cz/foto/vyrobky/1310500/1310416.jpg</a:t>
            </a:r>
            <a:endParaRPr lang="cs-CZ" sz="1600" dirty="0" smtClean="0"/>
          </a:p>
          <a:p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www.potravinydomu.cz/data/X/0/h/phpX0hvyQ_240x180.jpg</a:t>
            </a:r>
            <a:endParaRPr lang="cs-CZ" sz="1600" dirty="0" smtClean="0"/>
          </a:p>
          <a:p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static.akcniceny.cz/foto/vyrobky/323750/323655.jpg</a:t>
            </a:r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886818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286000" y="2348880"/>
            <a:ext cx="6172200" cy="2232248"/>
          </a:xfrm>
        </p:spPr>
        <p:txBody>
          <a:bodyPr>
            <a:normAutofit/>
          </a:bodyPr>
          <a:lstStyle/>
          <a:p>
            <a:pPr algn="ctr"/>
            <a:r>
              <a:rPr lang="cs-CZ" sz="9600" dirty="0" smtClean="0"/>
              <a:t>KONEC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797060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112</TotalTime>
  <Words>246</Words>
  <Application>Microsoft Office PowerPoint</Application>
  <PresentationFormat>Předvádění na obrazovce (4:3)</PresentationFormat>
  <Paragraphs>68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Střední průmyslová škola a Střední odborná škola gastronomie a služeb, Most, příspěvková organizace </vt:lpstr>
      <vt:lpstr>TVAROH</vt:lpstr>
      <vt:lpstr>VÝROBA</vt:lpstr>
      <vt:lpstr>ROZDĚLENÍ  TVAROHU:</vt:lpstr>
      <vt:lpstr>ROZDĚLENÍ  TVAROHU:</vt:lpstr>
      <vt:lpstr>1.  MĚKKÝ  TVAROH</vt:lpstr>
      <vt:lpstr>2.  TVRDÝ  TVAROH</vt:lpstr>
      <vt:lpstr>                                                                                                                 3.   TVAROHOVÉ SPECIALITY</vt:lpstr>
      <vt:lpstr>VADY</vt:lpstr>
      <vt:lpstr>SKLADOVÁNÍ</vt:lpstr>
      <vt:lpstr>OPAKOVÁNÍ</vt:lpstr>
      <vt:lpstr>ZDROJE</vt:lpstr>
      <vt:lpstr>KONEC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7</cp:revision>
  <dcterms:created xsi:type="dcterms:W3CDTF">2013-06-24T16:50:55Z</dcterms:created>
  <dcterms:modified xsi:type="dcterms:W3CDTF">2013-06-24T18:43:20Z</dcterms:modified>
</cp:coreProperties>
</file>