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66" r:id="rId3"/>
    <p:sldId id="257" r:id="rId4"/>
    <p:sldId id="259" r:id="rId5"/>
    <p:sldId id="258" r:id="rId6"/>
    <p:sldId id="260" r:id="rId7"/>
    <p:sldId id="261" r:id="rId8"/>
    <p:sldId id="263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VY_32_INOVACE_23_01_20  ČR – poloha v rámci Evropy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200" dirty="0" smtClean="0"/>
            <a:t>Česká republika jako součást Evropy </a:t>
          </a:r>
          <a:endParaRPr lang="cs-CZ" sz="12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35E87B81-234D-4B06-93F6-C56F4351156A}" type="presOf" srcId="{1D895EAB-76A7-41C6-9C6C-7D303AD4C23C}" destId="{94413E88-B296-45A5-9057-6B5765B63A8F}" srcOrd="1" destOrd="0" presId="urn:microsoft.com/office/officeart/2005/8/layout/target3"/>
    <dgm:cxn modelId="{CE1AE592-6115-4356-A45F-833A9BBCFB2F}" type="presOf" srcId="{DAAD5A11-3EBC-47AE-AB1C-4F1B938732A7}" destId="{2D933DCE-BBEA-46A5-98BC-CA41A7DBB761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EA2B9AA-5C6C-48A8-AF8F-03684C65E685}" type="presOf" srcId="{1D895EAB-76A7-41C6-9C6C-7D303AD4C23C}" destId="{347D85BD-7382-4413-9298-D06CC996458A}" srcOrd="0" destOrd="0" presId="urn:microsoft.com/office/officeart/2005/8/layout/target3"/>
    <dgm:cxn modelId="{76F5F19E-5EA2-4FEA-AEBE-56F0BB6E17E0}" type="presOf" srcId="{FFA013E9-5C5D-404D-8688-08171EA7A387}" destId="{E1DA18CB-4B0A-4D0C-9459-15C4B327891F}" srcOrd="0" destOrd="0" presId="urn:microsoft.com/office/officeart/2005/8/layout/target3"/>
    <dgm:cxn modelId="{BB3715A5-09C8-4BF0-8BCD-007BF4AEF20D}" type="presOf" srcId="{A4836DAF-3E6B-4198-A089-B3C0D0384F2B}" destId="{36B74B1E-3C18-4C06-BA03-CB2EB266F8FF}" srcOrd="1" destOrd="0" presId="urn:microsoft.com/office/officeart/2005/8/layout/target3"/>
    <dgm:cxn modelId="{4F25FDF1-54FE-4C89-A767-DA2C3F62FF02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38486851-4960-4A6C-A832-20B0F54578CE}" type="presOf" srcId="{FFA013E9-5C5D-404D-8688-08171EA7A387}" destId="{359A210A-E8C9-4FD6-9BC7-434F4455A6B5}" srcOrd="1" destOrd="0" presId="urn:microsoft.com/office/officeart/2005/8/layout/target3"/>
    <dgm:cxn modelId="{2961DB5B-85EA-4930-B847-06AF2E70C311}" type="presOf" srcId="{A4836DAF-3E6B-4198-A089-B3C0D0384F2B}" destId="{4F0AD45D-7E6A-4C4A-90DF-90E27C4B175D}" srcOrd="0" destOrd="0" presId="urn:microsoft.com/office/officeart/2005/8/layout/target3"/>
    <dgm:cxn modelId="{ED9962BC-6333-464A-856E-12E4A3E9802B}" type="presOf" srcId="{D9242A4C-F33A-42E2-BFA4-EC80805DCD32}" destId="{5A434D34-FA65-40B0-A4CE-3A1E2B14A215}" srcOrd="1" destOrd="0" presId="urn:microsoft.com/office/officeart/2005/8/layout/target3"/>
    <dgm:cxn modelId="{356E9FC9-97FC-4850-8DCB-A867FB6439F7}" type="presOf" srcId="{ABD4D77B-BA54-4DFB-A762-4C734220F9AA}" destId="{A6703DA5-6D74-4C8B-9C82-31DC93531BC2}" srcOrd="1" destOrd="0" presId="urn:microsoft.com/office/officeart/2005/8/layout/target3"/>
    <dgm:cxn modelId="{2217CF8B-7E7C-4722-8AD0-F95557157E6D}" type="presOf" srcId="{D9242A4C-F33A-42E2-BFA4-EC80805DCD32}" destId="{7DDB6D97-C311-42E1-B77C-B194BAE75773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581C2FDF-6015-4C3E-9510-2C0F75B0528C}" type="presParOf" srcId="{2D933DCE-BBEA-46A5-98BC-CA41A7DBB761}" destId="{D3A73299-62A4-4767-8E25-C16133A0B902}" srcOrd="0" destOrd="0" presId="urn:microsoft.com/office/officeart/2005/8/layout/target3"/>
    <dgm:cxn modelId="{64042501-CA1D-4B61-BCAD-69035130C736}" type="presParOf" srcId="{2D933DCE-BBEA-46A5-98BC-CA41A7DBB761}" destId="{EE30B2AF-DDC9-42DB-9092-5595C6257A57}" srcOrd="1" destOrd="0" presId="urn:microsoft.com/office/officeart/2005/8/layout/target3"/>
    <dgm:cxn modelId="{383E8B9E-050D-496C-B7FD-72D4DF030F89}" type="presParOf" srcId="{2D933DCE-BBEA-46A5-98BC-CA41A7DBB761}" destId="{E1DA18CB-4B0A-4D0C-9459-15C4B327891F}" srcOrd="2" destOrd="0" presId="urn:microsoft.com/office/officeart/2005/8/layout/target3"/>
    <dgm:cxn modelId="{6C5B4CBF-DC17-47BB-8DB9-5E4A5EF2C3B1}" type="presParOf" srcId="{2D933DCE-BBEA-46A5-98BC-CA41A7DBB761}" destId="{29996EEB-8589-4AED-9C98-E2204A026234}" srcOrd="3" destOrd="0" presId="urn:microsoft.com/office/officeart/2005/8/layout/target3"/>
    <dgm:cxn modelId="{CCB35980-9A36-423B-A107-68E3EEEE1060}" type="presParOf" srcId="{2D933DCE-BBEA-46A5-98BC-CA41A7DBB761}" destId="{056AE7B2-579D-40D1-A57C-4E33BFED76BE}" srcOrd="4" destOrd="0" presId="urn:microsoft.com/office/officeart/2005/8/layout/target3"/>
    <dgm:cxn modelId="{DE5AEE62-7530-4BA1-858D-AB61F8C1F90C}" type="presParOf" srcId="{2D933DCE-BBEA-46A5-98BC-CA41A7DBB761}" destId="{4F0AD45D-7E6A-4C4A-90DF-90E27C4B175D}" srcOrd="5" destOrd="0" presId="urn:microsoft.com/office/officeart/2005/8/layout/target3"/>
    <dgm:cxn modelId="{B56E9B2F-DB25-4F54-B945-DD653F0EEC2C}" type="presParOf" srcId="{2D933DCE-BBEA-46A5-98BC-CA41A7DBB761}" destId="{1804A346-BBD3-438B-AE0F-7BEBB1E2AF96}" srcOrd="6" destOrd="0" presId="urn:microsoft.com/office/officeart/2005/8/layout/target3"/>
    <dgm:cxn modelId="{385457BA-DA5E-4E86-8F3B-70CFB33A4C78}" type="presParOf" srcId="{2D933DCE-BBEA-46A5-98BC-CA41A7DBB761}" destId="{60CB9877-708D-4C64-AA73-CFD3F3076BC2}" srcOrd="7" destOrd="0" presId="urn:microsoft.com/office/officeart/2005/8/layout/target3"/>
    <dgm:cxn modelId="{735949CF-B496-4DF4-BF33-48DA36CBA33B}" type="presParOf" srcId="{2D933DCE-BBEA-46A5-98BC-CA41A7DBB761}" destId="{347D85BD-7382-4413-9298-D06CC996458A}" srcOrd="8" destOrd="0" presId="urn:microsoft.com/office/officeart/2005/8/layout/target3"/>
    <dgm:cxn modelId="{7FB0F5F4-E430-4BFC-A443-D54C050CAD60}" type="presParOf" srcId="{2D933DCE-BBEA-46A5-98BC-CA41A7DBB761}" destId="{C4DD5B9C-4D9E-449D-A063-107A759DF3D1}" srcOrd="9" destOrd="0" presId="urn:microsoft.com/office/officeart/2005/8/layout/target3"/>
    <dgm:cxn modelId="{ACFCFE6D-BE78-44ED-9AD8-D04BA05AC56D}" type="presParOf" srcId="{2D933DCE-BBEA-46A5-98BC-CA41A7DBB761}" destId="{CD515E15-5457-47F2-8109-A2A59D66C930}" srcOrd="10" destOrd="0" presId="urn:microsoft.com/office/officeart/2005/8/layout/target3"/>
    <dgm:cxn modelId="{10BBE16F-7FE2-40D2-A7C1-A080FB26D1DD}" type="presParOf" srcId="{2D933DCE-BBEA-46A5-98BC-CA41A7DBB761}" destId="{7DDB6D97-C311-42E1-B77C-B194BAE75773}" srcOrd="11" destOrd="0" presId="urn:microsoft.com/office/officeart/2005/8/layout/target3"/>
    <dgm:cxn modelId="{6DA67D88-640D-4170-8348-1D12A7841D95}" type="presParOf" srcId="{2D933DCE-BBEA-46A5-98BC-CA41A7DBB761}" destId="{DE2B4424-17B1-4404-A13F-04051C43B79D}" srcOrd="12" destOrd="0" presId="urn:microsoft.com/office/officeart/2005/8/layout/target3"/>
    <dgm:cxn modelId="{D561EC21-C3D9-4232-B8B7-9297267330B7}" type="presParOf" srcId="{2D933DCE-BBEA-46A5-98BC-CA41A7DBB761}" destId="{555607BD-8A1D-4EBB-825A-8C74A1FB0FFC}" srcOrd="13" destOrd="0" presId="urn:microsoft.com/office/officeart/2005/8/layout/target3"/>
    <dgm:cxn modelId="{97978ED0-5615-4519-8278-518527489082}" type="presParOf" srcId="{2D933DCE-BBEA-46A5-98BC-CA41A7DBB761}" destId="{AAB7E4A6-9D01-402C-9D7A-6D30767F0B58}" srcOrd="14" destOrd="0" presId="urn:microsoft.com/office/officeart/2005/8/layout/target3"/>
    <dgm:cxn modelId="{AE504523-F6E1-403D-95C9-4C1E4F7CC968}" type="presParOf" srcId="{2D933DCE-BBEA-46A5-98BC-CA41A7DBB761}" destId="{359A210A-E8C9-4FD6-9BC7-434F4455A6B5}" srcOrd="15" destOrd="0" presId="urn:microsoft.com/office/officeart/2005/8/layout/target3"/>
    <dgm:cxn modelId="{3DE57025-7884-4D5D-A1C2-8366093ABEE9}" type="presParOf" srcId="{2D933DCE-BBEA-46A5-98BC-CA41A7DBB761}" destId="{36B74B1E-3C18-4C06-BA03-CB2EB266F8FF}" srcOrd="16" destOrd="0" presId="urn:microsoft.com/office/officeart/2005/8/layout/target3"/>
    <dgm:cxn modelId="{F28EBA9C-1125-407C-807A-F523C42F67A0}" type="presParOf" srcId="{2D933DCE-BBEA-46A5-98BC-CA41A7DBB761}" destId="{94413E88-B296-45A5-9057-6B5765B63A8F}" srcOrd="17" destOrd="0" presId="urn:microsoft.com/office/officeart/2005/8/layout/target3"/>
    <dgm:cxn modelId="{14BA26D6-3859-40A1-B380-7D4ED3249A28}" type="presParOf" srcId="{2D933DCE-BBEA-46A5-98BC-CA41A7DBB761}" destId="{5A434D34-FA65-40B0-A4CE-3A1E2B14A215}" srcOrd="18" destOrd="0" presId="urn:microsoft.com/office/officeart/2005/8/layout/target3"/>
    <dgm:cxn modelId="{ACDEFC64-EE3D-4508-8B16-C2201EB87AE7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VY_32_INOVACE_23_01_20  ČR – poloha v rámci Evropy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200" kern="1200" dirty="0" smtClean="0"/>
            <a:t>Česká republika jako součást Evropy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28CFD0-C208-41F4-B881-4076333D171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43EC86-E41D-4079-AF0A-BA68C39B56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66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E0E7E38-E2E8-4A57-8D25-957BF4DF560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E0E7E38-E2E8-4A57-8D25-957BF4DF560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E0E7E38-E2E8-4A57-8D25-957BF4DF560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hyperlink" Target="//upload.wikimedia.org/wikipedia/commons/6/6d/CZ_Cechy_Morava_kraje.gif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4/Milo%C5%A1_Zeman_2012-12-03_cropped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Z_Cechy_Morava_kraje.gif" TargetMode="External"/><Relationship Id="rId2" Type="http://schemas.openxmlformats.org/officeDocument/2006/relationships/hyperlink" Target="http://maps.google.cz/maps?hl=cs&amp;tab=w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78404681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7663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slouží k učivu na téma: </a:t>
            </a:r>
            <a:r>
              <a:rPr lang="cs-CZ" b="1" dirty="0" smtClean="0"/>
              <a:t>ČR – poloha v rámci Evropy </a:t>
            </a:r>
          </a:p>
          <a:p>
            <a:r>
              <a:rPr lang="cs-CZ" dirty="0" smtClean="0"/>
              <a:t>Slide 3 – 5 – výukový rozhovor s žáky zaměřený na polohu ČR (žáci pracují s atlasem a nástěnnou mapou) </a:t>
            </a:r>
          </a:p>
          <a:p>
            <a:r>
              <a:rPr lang="cs-CZ" dirty="0" smtClean="0"/>
              <a:t>Slide 6 – pomocí nástěnného obrazu ve třídě se zopakují státní znaky ČR</a:t>
            </a:r>
          </a:p>
          <a:p>
            <a:r>
              <a:rPr lang="cs-CZ" dirty="0" smtClean="0"/>
              <a:t>Slide 7 – skupinová práce – žáci se pokusí srovnat současného a minulého pana prezidenta</a:t>
            </a:r>
          </a:p>
          <a:p>
            <a:r>
              <a:rPr lang="cs-CZ" dirty="0" smtClean="0"/>
              <a:t>Slide 8 – samostatná práce do sešitu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9653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republika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042982"/>
          </a:xfrm>
        </p:spPr>
        <p:txBody>
          <a:bodyPr/>
          <a:lstStyle/>
          <a:p>
            <a:r>
              <a:rPr lang="cs-CZ" dirty="0" smtClean="0"/>
              <a:t>Mírný podnebný pás</a:t>
            </a:r>
          </a:p>
          <a:p>
            <a:r>
              <a:rPr lang="cs-CZ" dirty="0" smtClean="0"/>
              <a:t>Vnitrozemský stát 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06" y="2071678"/>
            <a:ext cx="5177674" cy="4495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643306" y="6567321"/>
            <a:ext cx="366499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www.google.cz/mapy</a:t>
            </a:r>
            <a:endParaRPr lang="cs-CZ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republika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114420"/>
          </a:xfrm>
        </p:spPr>
        <p:txBody>
          <a:bodyPr>
            <a:normAutofit fontScale="62500" lnSpcReduction="20000"/>
          </a:bodyPr>
          <a:lstStyle/>
          <a:p>
            <a:r>
              <a:rPr lang="cs-CZ" b="1" dirty="0" smtClean="0"/>
              <a:t>Rozloha</a:t>
            </a:r>
            <a:r>
              <a:rPr lang="cs-CZ" dirty="0" smtClean="0"/>
              <a:t>: 78 866 km</a:t>
            </a:r>
          </a:p>
          <a:p>
            <a:r>
              <a:rPr lang="cs-CZ" b="1" dirty="0" smtClean="0"/>
              <a:t>3 historické celky: </a:t>
            </a:r>
            <a:r>
              <a:rPr lang="cs-CZ" dirty="0" smtClean="0"/>
              <a:t>Čechy, Morava, Slezsko</a:t>
            </a:r>
          </a:p>
          <a:p>
            <a:r>
              <a:rPr lang="cs-CZ" b="1" dirty="0" smtClean="0"/>
              <a:t>Obyvatel: </a:t>
            </a:r>
            <a:r>
              <a:rPr lang="cs-CZ" dirty="0" smtClean="0"/>
              <a:t>10 513 209 (k 30. září 2012)</a:t>
            </a:r>
          </a:p>
          <a:p>
            <a:r>
              <a:rPr lang="cs-CZ" dirty="0" smtClean="0"/>
              <a:t>Od 1. 1. 2000  14 krajů</a:t>
            </a:r>
            <a:endParaRPr lang="cs-CZ" dirty="0"/>
          </a:p>
        </p:txBody>
      </p:sp>
      <p:pic>
        <p:nvPicPr>
          <p:cNvPr id="4" name="Picture 2" descr="Soubor:CZ Cechy Morava kraje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00" y="2928934"/>
            <a:ext cx="6459355" cy="375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republika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114420"/>
          </a:xfrm>
        </p:spPr>
        <p:txBody>
          <a:bodyPr/>
          <a:lstStyle/>
          <a:p>
            <a:r>
              <a:rPr lang="cs-CZ" dirty="0" smtClean="0"/>
              <a:t>Sousedé České republiky jsou </a:t>
            </a:r>
          </a:p>
          <a:p>
            <a:r>
              <a:rPr lang="cs-CZ" dirty="0" smtClean="0"/>
              <a:t>_____________________________________________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2573269"/>
            <a:ext cx="6643734" cy="4037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928662" y="6611012"/>
            <a:ext cx="29952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www.google.cz/mapy</a:t>
            </a:r>
            <a:endParaRPr lang="cs-CZ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i="1" u="sng" dirty="0" smtClean="0"/>
              <a:t>Státní znaky</a:t>
            </a:r>
          </a:p>
          <a:p>
            <a:pPr lvl="1"/>
            <a:r>
              <a:rPr lang="cs-CZ" b="1" dirty="0" smtClean="0"/>
              <a:t>Malý státní znak</a:t>
            </a:r>
          </a:p>
          <a:p>
            <a:pPr lvl="1"/>
            <a:r>
              <a:rPr lang="cs-CZ" b="1" dirty="0" smtClean="0"/>
              <a:t>Velký státní znak</a:t>
            </a:r>
          </a:p>
          <a:p>
            <a:pPr lvl="1"/>
            <a:r>
              <a:rPr lang="cs-CZ" b="1" dirty="0" smtClean="0"/>
              <a:t>Státní barvy – modrá, červená, bílá</a:t>
            </a:r>
          </a:p>
          <a:p>
            <a:pPr lvl="1"/>
            <a:r>
              <a:rPr lang="cs-CZ" b="1" dirty="0" smtClean="0"/>
              <a:t>Státní vlajka</a:t>
            </a:r>
          </a:p>
          <a:p>
            <a:pPr lvl="1"/>
            <a:r>
              <a:rPr lang="cs-CZ" b="1" dirty="0" smtClean="0"/>
              <a:t>Vlajka prezidenta republiky</a:t>
            </a:r>
          </a:p>
          <a:p>
            <a:pPr lvl="1"/>
            <a:r>
              <a:rPr lang="cs-CZ" b="1" dirty="0" smtClean="0"/>
              <a:t>Státní hymna</a:t>
            </a:r>
          </a:p>
          <a:p>
            <a:pPr lvl="1"/>
            <a:r>
              <a:rPr lang="cs-CZ" b="1" dirty="0" smtClean="0"/>
              <a:t>Státní pečeť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Prezident ČR </a:t>
            </a:r>
          </a:p>
          <a:p>
            <a:pPr lvl="1"/>
            <a:r>
              <a:rPr lang="cs-CZ" dirty="0" smtClean="0"/>
              <a:t>Václav Klaus </a:t>
            </a:r>
          </a:p>
          <a:p>
            <a:pPr lvl="1"/>
            <a:r>
              <a:rPr lang="cs-CZ" dirty="0" smtClean="0"/>
              <a:t>Miloš Zeman – od 8. 3. 2013</a:t>
            </a:r>
            <a:endParaRPr lang="cs-CZ" dirty="0"/>
          </a:p>
        </p:txBody>
      </p:sp>
      <p:pic>
        <p:nvPicPr>
          <p:cNvPr id="1026" name="Picture 2" descr="http://upload.wikimedia.org/wikipedia/commons/thumb/a/a7/Vaclav_Klaus_headshot.jpg/169px-Vaclav_Klaus_headsho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43416"/>
            <a:ext cx="2280997" cy="337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Miloš Zeman 2012-12-03 cropped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969875"/>
            <a:ext cx="259228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58204" cy="4873752"/>
          </a:xfrm>
        </p:spPr>
        <p:txBody>
          <a:bodyPr/>
          <a:lstStyle/>
          <a:p>
            <a:r>
              <a:rPr lang="cs-CZ" dirty="0" smtClean="0"/>
              <a:t>Při jakých příležitostech bývá vlajka ČR vyvěšována?</a:t>
            </a:r>
          </a:p>
          <a:p>
            <a:r>
              <a:rPr lang="cs-CZ" dirty="0" smtClean="0"/>
              <a:t>_________________________________________________</a:t>
            </a:r>
          </a:p>
          <a:p>
            <a:r>
              <a:rPr lang="cs-CZ" dirty="0" smtClean="0"/>
              <a:t>Kdo je autory naší hymny?</a:t>
            </a:r>
          </a:p>
          <a:p>
            <a:r>
              <a:rPr lang="cs-CZ" dirty="0" smtClean="0"/>
              <a:t>__________________________________________________</a:t>
            </a:r>
          </a:p>
          <a:p>
            <a:r>
              <a:rPr lang="cs-CZ" dirty="0" smtClean="0"/>
              <a:t>Při jakých příležitostech se hraje státní hymna? </a:t>
            </a:r>
          </a:p>
          <a:p>
            <a:r>
              <a:rPr lang="cs-CZ" dirty="0" smtClean="0"/>
              <a:t>___________________________________________________</a:t>
            </a:r>
          </a:p>
          <a:p>
            <a:r>
              <a:rPr lang="cs-CZ" dirty="0" smtClean="0"/>
              <a:t>Kdy byla vyhlášena Česká republika?</a:t>
            </a:r>
          </a:p>
          <a:p>
            <a:r>
              <a:rPr lang="cs-CZ" dirty="0" smtClean="0"/>
              <a:t>__________________________________________________</a:t>
            </a:r>
          </a:p>
          <a:p>
            <a:r>
              <a:rPr lang="cs-CZ" dirty="0" smtClean="0"/>
              <a:t>Vypiš sousedy České republiky. </a:t>
            </a:r>
          </a:p>
          <a:p>
            <a:r>
              <a:rPr lang="cs-CZ" dirty="0" smtClean="0"/>
              <a:t>___________________________________________________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Chalupa P., Štiková V., Vlastivěda 5 Česká republika součást Evropy, Nová škola, 2004 </a:t>
            </a:r>
          </a:p>
          <a:p>
            <a:endParaRPr lang="cs-CZ" dirty="0" smtClean="0"/>
          </a:p>
          <a:p>
            <a:r>
              <a:rPr lang="cs-CZ" sz="1200" dirty="0" smtClean="0"/>
              <a:t>Google mapy, [</a:t>
            </a:r>
            <a:r>
              <a:rPr lang="cs-CZ" sz="1200" dirty="0"/>
              <a:t>online]. [cit. </a:t>
            </a:r>
            <a:r>
              <a:rPr lang="cs-CZ" sz="1200" dirty="0" smtClean="0"/>
              <a:t>25. 1. </a:t>
            </a:r>
            <a:r>
              <a:rPr lang="cs-CZ" sz="1200" dirty="0"/>
              <a:t> </a:t>
            </a:r>
            <a:r>
              <a:rPr lang="cs-CZ" sz="1200" dirty="0" smtClean="0"/>
              <a:t>2013]. </a:t>
            </a:r>
            <a:r>
              <a:rPr lang="cs-CZ" sz="1200" dirty="0"/>
              <a:t>Dostupný na WWW</a:t>
            </a:r>
            <a:r>
              <a:rPr lang="cs-CZ" sz="1200" dirty="0" smtClean="0"/>
              <a:t>: </a:t>
            </a:r>
          </a:p>
          <a:p>
            <a:r>
              <a:rPr lang="cs-CZ" sz="1200" dirty="0">
                <a:hlinkClick r:id="rId2"/>
              </a:rPr>
              <a:t>http://maps.google.cz/maps?hl=cs&amp;tab=wl</a:t>
            </a:r>
            <a:endParaRPr lang="cs-CZ" sz="1200" dirty="0"/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maps.google.cz/maps?hl=cs&amp;tab=wl</a:t>
            </a:r>
            <a:endParaRPr lang="cs-CZ" sz="1200" dirty="0" smtClean="0"/>
          </a:p>
          <a:p>
            <a:r>
              <a:rPr lang="cs-CZ" sz="1200" dirty="0" err="1" smtClean="0"/>
              <a:t>Ulamm</a:t>
            </a:r>
            <a:r>
              <a:rPr lang="cs-CZ" sz="1200" dirty="0" smtClean="0"/>
              <a:t>, </a:t>
            </a:r>
            <a:r>
              <a:rPr lang="cs-CZ" sz="1200" i="1" dirty="0" smtClean="0"/>
              <a:t>Wikipedia.cz, </a:t>
            </a:r>
            <a:r>
              <a:rPr lang="cs-CZ" sz="1200" dirty="0" smtClean="0"/>
              <a:t>[ online</a:t>
            </a:r>
            <a:r>
              <a:rPr lang="cs-CZ" sz="1200" dirty="0"/>
              <a:t>]. [cit. 25. 1.  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cs.wikipedia.org/wiki/Soubor:CZ_Cechy_Morava_kraje.gif</a:t>
            </a:r>
            <a:endParaRPr lang="cs-CZ" sz="1200" dirty="0" smtClean="0"/>
          </a:p>
          <a:p>
            <a:endParaRPr lang="cs-CZ" sz="1200" dirty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609502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170</TotalTime>
  <Words>339</Words>
  <Application>Microsoft Office PowerPoint</Application>
  <PresentationFormat>Předvádění na obrazovce (4:3)</PresentationFormat>
  <Paragraphs>58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Anotace: </vt:lpstr>
      <vt:lpstr>Česká republika </vt:lpstr>
      <vt:lpstr>Česká republika </vt:lpstr>
      <vt:lpstr>Česká republika </vt:lpstr>
      <vt:lpstr>Česká republika</vt:lpstr>
      <vt:lpstr>Česká republika</vt:lpstr>
      <vt:lpstr>Opakování 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 – úvod</dc:title>
  <dc:creator>Ladka</dc:creator>
  <cp:lastModifiedBy>user</cp:lastModifiedBy>
  <cp:revision>20</cp:revision>
  <dcterms:created xsi:type="dcterms:W3CDTF">2013-02-03T17:07:52Z</dcterms:created>
  <dcterms:modified xsi:type="dcterms:W3CDTF">2013-06-19T10:47:35Z</dcterms:modified>
</cp:coreProperties>
</file>