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1" r:id="rId2"/>
    <p:sldId id="260" r:id="rId3"/>
    <p:sldId id="257" r:id="rId4"/>
    <p:sldId id="258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VY_32_INOVACE_23_02_20  Povrch České republiky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200" dirty="0" smtClean="0"/>
            <a:t>Česká republika jako součást Evropy </a:t>
          </a:r>
          <a:endParaRPr lang="cs-CZ" sz="12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A9A1C3CA-91D8-4A8D-BDA1-DBED17596297}" type="presOf" srcId="{D9242A4C-F33A-42E2-BFA4-EC80805DCD32}" destId="{7DDB6D97-C311-42E1-B77C-B194BAE75773}" srcOrd="0" destOrd="0" presId="urn:microsoft.com/office/officeart/2005/8/layout/target3"/>
    <dgm:cxn modelId="{3EC9154E-0A14-4005-9C75-5F6C9A18D11A}" type="presOf" srcId="{DAAD5A11-3EBC-47AE-AB1C-4F1B938732A7}" destId="{2D933DCE-BBEA-46A5-98BC-CA41A7DBB761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ACA47689-8374-4483-855F-34EEA207931D}" type="presOf" srcId="{ABD4D77B-BA54-4DFB-A762-4C734220F9AA}" destId="{AAB7E4A6-9D01-402C-9D7A-6D30767F0B58}" srcOrd="0" destOrd="0" presId="urn:microsoft.com/office/officeart/2005/8/layout/target3"/>
    <dgm:cxn modelId="{A5124B0E-9F39-4546-BC54-D6246A834223}" type="presOf" srcId="{FFA013E9-5C5D-404D-8688-08171EA7A387}" destId="{E1DA18CB-4B0A-4D0C-9459-15C4B327891F}" srcOrd="0" destOrd="0" presId="urn:microsoft.com/office/officeart/2005/8/layout/target3"/>
    <dgm:cxn modelId="{C1DF2D6B-14C0-4676-9D92-B3E9BFCB8F72}" type="presOf" srcId="{FFA013E9-5C5D-404D-8688-08171EA7A387}" destId="{359A210A-E8C9-4FD6-9BC7-434F4455A6B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1D6154F5-00FB-4C12-9736-7601B6AD6EEB}" type="presOf" srcId="{D9242A4C-F33A-42E2-BFA4-EC80805DCD32}" destId="{5A434D34-FA65-40B0-A4CE-3A1E2B14A215}" srcOrd="1" destOrd="0" presId="urn:microsoft.com/office/officeart/2005/8/layout/target3"/>
    <dgm:cxn modelId="{1D1D707B-0721-4FE7-9A1A-CC0973AF145C}" type="presOf" srcId="{ABD4D77B-BA54-4DFB-A762-4C734220F9AA}" destId="{A6703DA5-6D74-4C8B-9C82-31DC93531BC2}" srcOrd="1" destOrd="0" presId="urn:microsoft.com/office/officeart/2005/8/layout/target3"/>
    <dgm:cxn modelId="{6E50F74D-28F4-4698-BB0A-D0EF4C4137EF}" type="presOf" srcId="{1D895EAB-76A7-41C6-9C6C-7D303AD4C23C}" destId="{347D85BD-7382-4413-9298-D06CC996458A}" srcOrd="0" destOrd="0" presId="urn:microsoft.com/office/officeart/2005/8/layout/target3"/>
    <dgm:cxn modelId="{608E03FE-B9B3-4FFC-BB2F-CDA2EE3FEAD4}" type="presOf" srcId="{A4836DAF-3E6B-4198-A089-B3C0D0384F2B}" destId="{4F0AD45D-7E6A-4C4A-90DF-90E27C4B175D}" srcOrd="0" destOrd="0" presId="urn:microsoft.com/office/officeart/2005/8/layout/target3"/>
    <dgm:cxn modelId="{4223B8B9-F426-4F0B-8886-4971DEDA2396}" type="presOf" srcId="{A4836DAF-3E6B-4198-A089-B3C0D0384F2B}" destId="{36B74B1E-3C18-4C06-BA03-CB2EB266F8F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6074FE0-27CD-4CBD-B356-178341F4C701}" type="presOf" srcId="{1D895EAB-76A7-41C6-9C6C-7D303AD4C23C}" destId="{94413E88-B296-45A5-9057-6B5765B63A8F}" srcOrd="1" destOrd="0" presId="urn:microsoft.com/office/officeart/2005/8/layout/target3"/>
    <dgm:cxn modelId="{8252319A-6B26-48B0-B968-5561BAB5BEC4}" type="presParOf" srcId="{2D933DCE-BBEA-46A5-98BC-CA41A7DBB761}" destId="{D3A73299-62A4-4767-8E25-C16133A0B902}" srcOrd="0" destOrd="0" presId="urn:microsoft.com/office/officeart/2005/8/layout/target3"/>
    <dgm:cxn modelId="{D68FD999-1054-4556-9EE9-F5FB8FBDA169}" type="presParOf" srcId="{2D933DCE-BBEA-46A5-98BC-CA41A7DBB761}" destId="{EE30B2AF-DDC9-42DB-9092-5595C6257A57}" srcOrd="1" destOrd="0" presId="urn:microsoft.com/office/officeart/2005/8/layout/target3"/>
    <dgm:cxn modelId="{C05BAE25-9767-438F-B6E5-EA8ED695DEF8}" type="presParOf" srcId="{2D933DCE-BBEA-46A5-98BC-CA41A7DBB761}" destId="{E1DA18CB-4B0A-4D0C-9459-15C4B327891F}" srcOrd="2" destOrd="0" presId="urn:microsoft.com/office/officeart/2005/8/layout/target3"/>
    <dgm:cxn modelId="{ED135878-CAA8-4822-AE59-E2714E4E556A}" type="presParOf" srcId="{2D933DCE-BBEA-46A5-98BC-CA41A7DBB761}" destId="{29996EEB-8589-4AED-9C98-E2204A026234}" srcOrd="3" destOrd="0" presId="urn:microsoft.com/office/officeart/2005/8/layout/target3"/>
    <dgm:cxn modelId="{5C83E7AF-1AC1-430A-9AAA-7F92A9502905}" type="presParOf" srcId="{2D933DCE-BBEA-46A5-98BC-CA41A7DBB761}" destId="{056AE7B2-579D-40D1-A57C-4E33BFED76BE}" srcOrd="4" destOrd="0" presId="urn:microsoft.com/office/officeart/2005/8/layout/target3"/>
    <dgm:cxn modelId="{DAF0B964-4D40-4757-8206-D2FD5A0715E2}" type="presParOf" srcId="{2D933DCE-BBEA-46A5-98BC-CA41A7DBB761}" destId="{4F0AD45D-7E6A-4C4A-90DF-90E27C4B175D}" srcOrd="5" destOrd="0" presId="urn:microsoft.com/office/officeart/2005/8/layout/target3"/>
    <dgm:cxn modelId="{58F5526C-3500-47F2-B21A-76CE1A2D6D8E}" type="presParOf" srcId="{2D933DCE-BBEA-46A5-98BC-CA41A7DBB761}" destId="{1804A346-BBD3-438B-AE0F-7BEBB1E2AF96}" srcOrd="6" destOrd="0" presId="urn:microsoft.com/office/officeart/2005/8/layout/target3"/>
    <dgm:cxn modelId="{47DE11E4-44F4-462A-A35D-6F0C48C6B736}" type="presParOf" srcId="{2D933DCE-BBEA-46A5-98BC-CA41A7DBB761}" destId="{60CB9877-708D-4C64-AA73-CFD3F3076BC2}" srcOrd="7" destOrd="0" presId="urn:microsoft.com/office/officeart/2005/8/layout/target3"/>
    <dgm:cxn modelId="{F35DF19B-47C1-411A-8BAD-1A3C34B52A7B}" type="presParOf" srcId="{2D933DCE-BBEA-46A5-98BC-CA41A7DBB761}" destId="{347D85BD-7382-4413-9298-D06CC996458A}" srcOrd="8" destOrd="0" presId="urn:microsoft.com/office/officeart/2005/8/layout/target3"/>
    <dgm:cxn modelId="{CCBC2E43-4C26-4B4B-8892-F21D33633859}" type="presParOf" srcId="{2D933DCE-BBEA-46A5-98BC-CA41A7DBB761}" destId="{C4DD5B9C-4D9E-449D-A063-107A759DF3D1}" srcOrd="9" destOrd="0" presId="urn:microsoft.com/office/officeart/2005/8/layout/target3"/>
    <dgm:cxn modelId="{3B74780A-071A-476D-9A93-93664B846845}" type="presParOf" srcId="{2D933DCE-BBEA-46A5-98BC-CA41A7DBB761}" destId="{CD515E15-5457-47F2-8109-A2A59D66C930}" srcOrd="10" destOrd="0" presId="urn:microsoft.com/office/officeart/2005/8/layout/target3"/>
    <dgm:cxn modelId="{3E58902C-285A-412C-9C0E-3568552A7262}" type="presParOf" srcId="{2D933DCE-BBEA-46A5-98BC-CA41A7DBB761}" destId="{7DDB6D97-C311-42E1-B77C-B194BAE75773}" srcOrd="11" destOrd="0" presId="urn:microsoft.com/office/officeart/2005/8/layout/target3"/>
    <dgm:cxn modelId="{BB78C958-A031-4373-AF7B-00AA45198A58}" type="presParOf" srcId="{2D933DCE-BBEA-46A5-98BC-CA41A7DBB761}" destId="{DE2B4424-17B1-4404-A13F-04051C43B79D}" srcOrd="12" destOrd="0" presId="urn:microsoft.com/office/officeart/2005/8/layout/target3"/>
    <dgm:cxn modelId="{2C849630-756A-40B3-8B09-B1472DF58B2A}" type="presParOf" srcId="{2D933DCE-BBEA-46A5-98BC-CA41A7DBB761}" destId="{555607BD-8A1D-4EBB-825A-8C74A1FB0FFC}" srcOrd="13" destOrd="0" presId="urn:microsoft.com/office/officeart/2005/8/layout/target3"/>
    <dgm:cxn modelId="{7EF24351-7CAE-4A54-95A1-19943DBCBC0C}" type="presParOf" srcId="{2D933DCE-BBEA-46A5-98BC-CA41A7DBB761}" destId="{AAB7E4A6-9D01-402C-9D7A-6D30767F0B58}" srcOrd="14" destOrd="0" presId="urn:microsoft.com/office/officeart/2005/8/layout/target3"/>
    <dgm:cxn modelId="{978C5BC5-5B27-45D8-B40F-0AC5042B1AB4}" type="presParOf" srcId="{2D933DCE-BBEA-46A5-98BC-CA41A7DBB761}" destId="{359A210A-E8C9-4FD6-9BC7-434F4455A6B5}" srcOrd="15" destOrd="0" presId="urn:microsoft.com/office/officeart/2005/8/layout/target3"/>
    <dgm:cxn modelId="{AAAE98C1-462A-468E-AABB-C932814BBE67}" type="presParOf" srcId="{2D933DCE-BBEA-46A5-98BC-CA41A7DBB761}" destId="{36B74B1E-3C18-4C06-BA03-CB2EB266F8FF}" srcOrd="16" destOrd="0" presId="urn:microsoft.com/office/officeart/2005/8/layout/target3"/>
    <dgm:cxn modelId="{C028047E-9428-4072-9230-70324A79DF72}" type="presParOf" srcId="{2D933DCE-BBEA-46A5-98BC-CA41A7DBB761}" destId="{94413E88-B296-45A5-9057-6B5765B63A8F}" srcOrd="17" destOrd="0" presId="urn:microsoft.com/office/officeart/2005/8/layout/target3"/>
    <dgm:cxn modelId="{DDA4547B-0719-4A71-AC8C-2B9DCF75B0C9}" type="presParOf" srcId="{2D933DCE-BBEA-46A5-98BC-CA41A7DBB761}" destId="{5A434D34-FA65-40B0-A4CE-3A1E2B14A215}" srcOrd="18" destOrd="0" presId="urn:microsoft.com/office/officeart/2005/8/layout/target3"/>
    <dgm:cxn modelId="{4B8C0EB2-234D-440D-A67D-9245A2B16D94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VY_32_INOVACE_23_02_20  Povrch České republiky 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200" kern="1200" dirty="0" smtClean="0"/>
            <a:t>Česká republika jako součást Evropy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691E1F-4E56-4BCC-AAD0-71C1047CB15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6D04C4-B0B7-48F1-ACAB-FE554014F9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829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39575BB-43D6-4907-921D-48404143D9F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37871A2-949C-4A2B-9EE8-98B5AD45E8D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39575BB-43D6-4907-921D-48404143D9F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37871A2-949C-4A2B-9EE8-98B5AD45E8D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39575BB-43D6-4907-921D-48404143D9F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37871A2-949C-4A2B-9EE8-98B5AD45E8D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575BB-43D6-4907-921D-48404143D9F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871A2-949C-4A2B-9EE8-98B5AD45E8D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575BB-43D6-4907-921D-48404143D9F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871A2-949C-4A2B-9EE8-98B5AD45E8D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39575BB-43D6-4907-921D-48404143D9F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37871A2-949C-4A2B-9EE8-98B5AD45E8D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575BB-43D6-4907-921D-48404143D9F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871A2-949C-4A2B-9EE8-98B5AD45E8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39575BB-43D6-4907-921D-48404143D9F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37871A2-949C-4A2B-9EE8-98B5AD45E8D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39575BB-43D6-4907-921D-48404143D9F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37871A2-949C-4A2B-9EE8-98B5AD45E8D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575BB-43D6-4907-921D-48404143D9F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871A2-949C-4A2B-9EE8-98B5AD45E8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575BB-43D6-4907-921D-48404143D9F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871A2-949C-4A2B-9EE8-98B5AD45E8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39575BB-43D6-4907-921D-48404143D9F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37871A2-949C-4A2B-9EE8-98B5AD45E8D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86757547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51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</a:t>
            </a:r>
            <a:r>
              <a:rPr lang="cs-CZ" b="1" dirty="0" smtClean="0"/>
              <a:t>Povrch České republiky </a:t>
            </a:r>
          </a:p>
          <a:p>
            <a:r>
              <a:rPr lang="cs-CZ" dirty="0" smtClean="0"/>
              <a:t>Slide 3 – teorie spojená s prací s atlasem</a:t>
            </a:r>
          </a:p>
          <a:p>
            <a:r>
              <a:rPr lang="cs-CZ" dirty="0" smtClean="0"/>
              <a:t>Slide 4 – práce s atlasem a nástěnnou mapou</a:t>
            </a:r>
          </a:p>
          <a:p>
            <a:r>
              <a:rPr lang="cs-CZ" dirty="0" smtClean="0"/>
              <a:t>Slide 5 – samostatná práce, poté společná kontrola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22448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Podle nadmořské výšky rozlišujeme</a:t>
            </a:r>
          </a:p>
          <a:p>
            <a:r>
              <a:rPr lang="cs-CZ" b="1" dirty="0" smtClean="0"/>
              <a:t>A) nížiny </a:t>
            </a:r>
            <a:r>
              <a:rPr lang="cs-CZ" dirty="0" smtClean="0"/>
              <a:t>– do 200 m n m. </a:t>
            </a:r>
          </a:p>
          <a:p>
            <a:r>
              <a:rPr lang="cs-CZ" b="1" dirty="0" smtClean="0"/>
              <a:t>B) vysočiny </a:t>
            </a:r>
            <a:r>
              <a:rPr lang="cs-CZ" dirty="0" smtClean="0"/>
              <a:t>– nad 200 m n m. </a:t>
            </a:r>
          </a:p>
          <a:p>
            <a:endParaRPr lang="cs-CZ" dirty="0" smtClean="0"/>
          </a:p>
          <a:p>
            <a:r>
              <a:rPr lang="cs-CZ" dirty="0" smtClean="0"/>
              <a:t>Povrch ČR je převážně tvořen vysočinami, okolo hranic jsou významná pohoří. </a:t>
            </a:r>
          </a:p>
          <a:p>
            <a:endParaRPr lang="cs-CZ" dirty="0" smtClean="0"/>
          </a:p>
          <a:p>
            <a:r>
              <a:rPr lang="cs-CZ" b="1" dirty="0" smtClean="0"/>
              <a:t>Nejvyšší bod </a:t>
            </a:r>
            <a:r>
              <a:rPr lang="cs-CZ" dirty="0" smtClean="0"/>
              <a:t>– Sněžka (Krkonoše) ____________</a:t>
            </a:r>
          </a:p>
          <a:p>
            <a:r>
              <a:rPr lang="cs-CZ" b="1" dirty="0" smtClean="0"/>
              <a:t>Nejnižší bod </a:t>
            </a:r>
            <a:r>
              <a:rPr lang="cs-CZ" dirty="0" smtClean="0"/>
              <a:t>– Hřensko  (hladina Labe) _______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Pohoří České republiky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22025874"/>
              </p:ext>
            </p:extLst>
          </p:nvPr>
        </p:nvGraphicFramePr>
        <p:xfrm>
          <a:off x="395536" y="1412776"/>
          <a:ext cx="7848872" cy="51125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4436"/>
                <a:gridCol w="3924436"/>
              </a:tblGrid>
              <a:tr h="393274">
                <a:tc>
                  <a:txBody>
                    <a:bodyPr/>
                    <a:lstStyle/>
                    <a:p>
                      <a:r>
                        <a:rPr lang="cs-CZ" dirty="0" smtClean="0"/>
                        <a:t>Pohoří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Vrchol </a:t>
                      </a:r>
                      <a:endParaRPr lang="cs-CZ" b="1" dirty="0"/>
                    </a:p>
                  </a:txBody>
                  <a:tcPr/>
                </a:tc>
              </a:tr>
              <a:tr h="393274">
                <a:tc>
                  <a:txBody>
                    <a:bodyPr/>
                    <a:lstStyle/>
                    <a:p>
                      <a:r>
                        <a:rPr lang="cs-CZ" dirty="0" smtClean="0"/>
                        <a:t>Krušné hory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3274">
                <a:tc>
                  <a:txBody>
                    <a:bodyPr/>
                    <a:lstStyle/>
                    <a:p>
                      <a:r>
                        <a:rPr lang="cs-CZ" dirty="0" smtClean="0"/>
                        <a:t>Krkonoše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3274">
                <a:tc>
                  <a:txBody>
                    <a:bodyPr/>
                    <a:lstStyle/>
                    <a:p>
                      <a:r>
                        <a:rPr lang="cs-CZ" dirty="0" smtClean="0"/>
                        <a:t>Šumava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3274">
                <a:tc>
                  <a:txBody>
                    <a:bodyPr/>
                    <a:lstStyle/>
                    <a:p>
                      <a:r>
                        <a:rPr lang="cs-CZ" dirty="0" smtClean="0"/>
                        <a:t>Orlické hory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3274">
                <a:tc>
                  <a:txBody>
                    <a:bodyPr/>
                    <a:lstStyle/>
                    <a:p>
                      <a:r>
                        <a:rPr lang="cs-CZ" dirty="0" smtClean="0"/>
                        <a:t>Moravskoslezské Beskydy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3274">
                <a:tc>
                  <a:txBody>
                    <a:bodyPr/>
                    <a:lstStyle/>
                    <a:p>
                      <a:r>
                        <a:rPr lang="cs-CZ" dirty="0" smtClean="0"/>
                        <a:t>Český les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3274">
                <a:tc>
                  <a:txBody>
                    <a:bodyPr/>
                    <a:lstStyle/>
                    <a:p>
                      <a:r>
                        <a:rPr lang="cs-CZ" dirty="0" smtClean="0"/>
                        <a:t>Hrubý Jeseník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3274">
                <a:tc>
                  <a:txBody>
                    <a:bodyPr/>
                    <a:lstStyle/>
                    <a:p>
                      <a:r>
                        <a:rPr lang="cs-CZ" dirty="0" smtClean="0"/>
                        <a:t>Nízký Jeseník</a:t>
                      </a:r>
                      <a:r>
                        <a:rPr lang="cs-CZ" baseline="0" dirty="0" smtClean="0"/>
                        <a:t> 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3274">
                <a:tc>
                  <a:txBody>
                    <a:bodyPr/>
                    <a:lstStyle/>
                    <a:p>
                      <a:r>
                        <a:rPr lang="cs-CZ" dirty="0" smtClean="0"/>
                        <a:t>Bílé</a:t>
                      </a:r>
                      <a:r>
                        <a:rPr lang="cs-CZ" baseline="0" dirty="0" smtClean="0"/>
                        <a:t> Karpaty 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3274">
                <a:tc>
                  <a:txBody>
                    <a:bodyPr/>
                    <a:lstStyle/>
                    <a:p>
                      <a:r>
                        <a:rPr lang="cs-CZ" dirty="0" smtClean="0"/>
                        <a:t>Jizerské hory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3274">
                <a:tc>
                  <a:txBody>
                    <a:bodyPr/>
                    <a:lstStyle/>
                    <a:p>
                      <a:r>
                        <a:rPr lang="cs-CZ" dirty="0" smtClean="0"/>
                        <a:t>Českomoravská vrchovina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3274">
                <a:tc>
                  <a:txBody>
                    <a:bodyPr/>
                    <a:lstStyle/>
                    <a:p>
                      <a:r>
                        <a:rPr lang="cs-CZ" dirty="0" smtClean="0"/>
                        <a:t>Lužické</a:t>
                      </a:r>
                      <a:r>
                        <a:rPr lang="cs-CZ" baseline="0" dirty="0" smtClean="0"/>
                        <a:t> hory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Přiraď správné dvojice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2348880"/>
            <a:ext cx="2304256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99020" y="4005064"/>
            <a:ext cx="2304256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85372" y="5517232"/>
            <a:ext cx="2304256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79512" y="4725144"/>
            <a:ext cx="2304256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85372" y="6237312"/>
            <a:ext cx="2304256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79512" y="1634296"/>
            <a:ext cx="2304256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9512" y="3212976"/>
            <a:ext cx="2304256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570102" y="1634296"/>
            <a:ext cx="316835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5544623" y="2348880"/>
            <a:ext cx="316835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5586936" y="3212976"/>
            <a:ext cx="316835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5556907" y="3987302"/>
            <a:ext cx="316835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5564642" y="4725144"/>
            <a:ext cx="316835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5570102" y="5485757"/>
            <a:ext cx="316835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5586936" y="6237312"/>
            <a:ext cx="316835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23528" y="163429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Krkonoše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868144" y="472514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SNĚŽKA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5536" y="234888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Hrubý Jeseník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868144" y="163429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PRADĚD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5536" y="321297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Šumava 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868144" y="623731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PLECHÝ 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5536" y="400506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Krušné hory 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84168" y="234888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KLÍNOVEC 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95536" y="472514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Český les 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084168" y="5517232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ČERCHOV 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79512" y="551723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Moravskos. Beskydy 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084168" y="321297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LYSÁ HORA 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23528" y="623731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České středohoří 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868144" y="400506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MILEŠOVKA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08331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Chalupa P., Štiková V., Vlastivěda 5 Česká republika součást Evropy, Nová škola, 2004 </a:t>
            </a:r>
          </a:p>
          <a:p>
            <a:endParaRPr lang="cs-CZ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40950829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106</TotalTime>
  <Words>226</Words>
  <Application>Microsoft Office PowerPoint</Application>
  <PresentationFormat>Předvádění na obrazovce (4:3)</PresentationFormat>
  <Paragraphs>54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Anotace: </vt:lpstr>
      <vt:lpstr>Povrch </vt:lpstr>
      <vt:lpstr>Pohoří České republiky </vt:lpstr>
      <vt:lpstr>Přiraď správné dvojice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Přírodní poměry české republiky</dc:title>
  <dc:creator>Ladka</dc:creator>
  <cp:lastModifiedBy>user</cp:lastModifiedBy>
  <cp:revision>13</cp:revision>
  <dcterms:created xsi:type="dcterms:W3CDTF">2013-02-15T09:58:57Z</dcterms:created>
  <dcterms:modified xsi:type="dcterms:W3CDTF">2013-06-25T06:07:40Z</dcterms:modified>
</cp:coreProperties>
</file>