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3" r:id="rId4"/>
    <p:sldId id="264" r:id="rId5"/>
    <p:sldId id="257" r:id="rId6"/>
    <p:sldId id="258" r:id="rId7"/>
    <p:sldId id="259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VY_32_INOVACE_23_07_20  </a:t>
          </a:r>
          <a:r>
            <a:rPr lang="cs-CZ" sz="1200" baseline="0" dirty="0" smtClean="0"/>
            <a:t>ČR </a:t>
          </a:r>
          <a:r>
            <a:rPr lang="cs-CZ" sz="1200" baseline="0" dirty="0" smtClean="0"/>
            <a:t>jako součást hospodářsky vyspělých států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79A84B2-1544-4C73-BA5C-83CA88057C4D}" type="presOf" srcId="{A4836DAF-3E6B-4198-A089-B3C0D0384F2B}" destId="{4F0AD45D-7E6A-4C4A-90DF-90E27C4B175D}" srcOrd="0" destOrd="0" presId="urn:microsoft.com/office/officeart/2005/8/layout/target3"/>
    <dgm:cxn modelId="{724482B6-EC52-4FCC-92D5-4AB7FAA543A0}" type="presOf" srcId="{D9242A4C-F33A-42E2-BFA4-EC80805DCD32}" destId="{5A434D34-FA65-40B0-A4CE-3A1E2B14A215}" srcOrd="1" destOrd="0" presId="urn:microsoft.com/office/officeart/2005/8/layout/target3"/>
    <dgm:cxn modelId="{285F4128-EA97-4174-8CC5-74F0A7544310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99AEDEC-EF8C-4496-8E77-2903BDEC44F9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EE7EAE2-FB73-492E-9DB9-363D722E5355}" type="presOf" srcId="{DAAD5A11-3EBC-47AE-AB1C-4F1B938732A7}" destId="{2D933DCE-BBEA-46A5-98BC-CA41A7DBB761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7CAE218-8826-47CD-ADFA-490289200039}" type="presOf" srcId="{FFA013E9-5C5D-404D-8688-08171EA7A387}" destId="{E1DA18CB-4B0A-4D0C-9459-15C4B327891F}" srcOrd="0" destOrd="0" presId="urn:microsoft.com/office/officeart/2005/8/layout/target3"/>
    <dgm:cxn modelId="{2ACA8527-DE5B-4B0D-8477-AF292122AA6D}" type="presOf" srcId="{1D895EAB-76A7-41C6-9C6C-7D303AD4C23C}" destId="{347D85BD-7382-4413-9298-D06CC996458A}" srcOrd="0" destOrd="0" presId="urn:microsoft.com/office/officeart/2005/8/layout/target3"/>
    <dgm:cxn modelId="{E458A69F-996A-4C0E-9745-C56C536232B4}" type="presOf" srcId="{FFA013E9-5C5D-404D-8688-08171EA7A387}" destId="{359A210A-E8C9-4FD6-9BC7-434F4455A6B5}" srcOrd="1" destOrd="0" presId="urn:microsoft.com/office/officeart/2005/8/layout/target3"/>
    <dgm:cxn modelId="{391778CE-0C59-40CB-95A1-8760DA830E7A}" type="presOf" srcId="{A4836DAF-3E6B-4198-A089-B3C0D0384F2B}" destId="{36B74B1E-3C18-4C06-BA03-CB2EB266F8FF}" srcOrd="1" destOrd="0" presId="urn:microsoft.com/office/officeart/2005/8/layout/target3"/>
    <dgm:cxn modelId="{0CB7733B-41AF-4C9A-BB35-91D7BCFCABD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A84963E-0820-4EDD-ACE9-E31C440DB9F1}" type="presOf" srcId="{1D895EAB-76A7-41C6-9C6C-7D303AD4C23C}" destId="{94413E88-B296-45A5-9057-6B5765B63A8F}" srcOrd="1" destOrd="0" presId="urn:microsoft.com/office/officeart/2005/8/layout/target3"/>
    <dgm:cxn modelId="{3157D6C7-A142-476F-BAB5-830644D2ECAA}" type="presParOf" srcId="{2D933DCE-BBEA-46A5-98BC-CA41A7DBB761}" destId="{D3A73299-62A4-4767-8E25-C16133A0B902}" srcOrd="0" destOrd="0" presId="urn:microsoft.com/office/officeart/2005/8/layout/target3"/>
    <dgm:cxn modelId="{C5BDD788-1208-4823-8872-9F4462C53E13}" type="presParOf" srcId="{2D933DCE-BBEA-46A5-98BC-CA41A7DBB761}" destId="{EE30B2AF-DDC9-42DB-9092-5595C6257A57}" srcOrd="1" destOrd="0" presId="urn:microsoft.com/office/officeart/2005/8/layout/target3"/>
    <dgm:cxn modelId="{E248847E-76C4-4F90-981C-51B857C74BE6}" type="presParOf" srcId="{2D933DCE-BBEA-46A5-98BC-CA41A7DBB761}" destId="{E1DA18CB-4B0A-4D0C-9459-15C4B327891F}" srcOrd="2" destOrd="0" presId="urn:microsoft.com/office/officeart/2005/8/layout/target3"/>
    <dgm:cxn modelId="{4E028D35-0D27-4CDF-9A81-03D495EF3E47}" type="presParOf" srcId="{2D933DCE-BBEA-46A5-98BC-CA41A7DBB761}" destId="{29996EEB-8589-4AED-9C98-E2204A026234}" srcOrd="3" destOrd="0" presId="urn:microsoft.com/office/officeart/2005/8/layout/target3"/>
    <dgm:cxn modelId="{84446A5E-CAB4-4628-9DBF-03158B985B15}" type="presParOf" srcId="{2D933DCE-BBEA-46A5-98BC-CA41A7DBB761}" destId="{056AE7B2-579D-40D1-A57C-4E33BFED76BE}" srcOrd="4" destOrd="0" presId="urn:microsoft.com/office/officeart/2005/8/layout/target3"/>
    <dgm:cxn modelId="{652AE95C-B07C-4AF9-A75A-DB009612484B}" type="presParOf" srcId="{2D933DCE-BBEA-46A5-98BC-CA41A7DBB761}" destId="{4F0AD45D-7E6A-4C4A-90DF-90E27C4B175D}" srcOrd="5" destOrd="0" presId="urn:microsoft.com/office/officeart/2005/8/layout/target3"/>
    <dgm:cxn modelId="{547870D0-56DD-4C9D-AE44-F1B0179AA10F}" type="presParOf" srcId="{2D933DCE-BBEA-46A5-98BC-CA41A7DBB761}" destId="{1804A346-BBD3-438B-AE0F-7BEBB1E2AF96}" srcOrd="6" destOrd="0" presId="urn:microsoft.com/office/officeart/2005/8/layout/target3"/>
    <dgm:cxn modelId="{0C53988D-286D-4EA0-9875-A82DA9089BDA}" type="presParOf" srcId="{2D933DCE-BBEA-46A5-98BC-CA41A7DBB761}" destId="{60CB9877-708D-4C64-AA73-CFD3F3076BC2}" srcOrd="7" destOrd="0" presId="urn:microsoft.com/office/officeart/2005/8/layout/target3"/>
    <dgm:cxn modelId="{405DE990-2C14-4FAF-B6F9-DB6624C7E95F}" type="presParOf" srcId="{2D933DCE-BBEA-46A5-98BC-CA41A7DBB761}" destId="{347D85BD-7382-4413-9298-D06CC996458A}" srcOrd="8" destOrd="0" presId="urn:microsoft.com/office/officeart/2005/8/layout/target3"/>
    <dgm:cxn modelId="{FE8E2E04-F3FE-4148-BBB8-1B16B2F6125F}" type="presParOf" srcId="{2D933DCE-BBEA-46A5-98BC-CA41A7DBB761}" destId="{C4DD5B9C-4D9E-449D-A063-107A759DF3D1}" srcOrd="9" destOrd="0" presId="urn:microsoft.com/office/officeart/2005/8/layout/target3"/>
    <dgm:cxn modelId="{531FFCFE-137E-4B34-A85C-3767EA8D34A9}" type="presParOf" srcId="{2D933DCE-BBEA-46A5-98BC-CA41A7DBB761}" destId="{CD515E15-5457-47F2-8109-A2A59D66C930}" srcOrd="10" destOrd="0" presId="urn:microsoft.com/office/officeart/2005/8/layout/target3"/>
    <dgm:cxn modelId="{45122EC6-8D31-4E11-AD2F-E1E49CA95197}" type="presParOf" srcId="{2D933DCE-BBEA-46A5-98BC-CA41A7DBB761}" destId="{7DDB6D97-C311-42E1-B77C-B194BAE75773}" srcOrd="11" destOrd="0" presId="urn:microsoft.com/office/officeart/2005/8/layout/target3"/>
    <dgm:cxn modelId="{733F435B-D9A8-4292-9687-96A73F548472}" type="presParOf" srcId="{2D933DCE-BBEA-46A5-98BC-CA41A7DBB761}" destId="{DE2B4424-17B1-4404-A13F-04051C43B79D}" srcOrd="12" destOrd="0" presId="urn:microsoft.com/office/officeart/2005/8/layout/target3"/>
    <dgm:cxn modelId="{8F01DB07-FFA3-43BE-A348-98AC5EE0C7F8}" type="presParOf" srcId="{2D933DCE-BBEA-46A5-98BC-CA41A7DBB761}" destId="{555607BD-8A1D-4EBB-825A-8C74A1FB0FFC}" srcOrd="13" destOrd="0" presId="urn:microsoft.com/office/officeart/2005/8/layout/target3"/>
    <dgm:cxn modelId="{8EDA56C0-4630-418C-9719-8FBA9240254F}" type="presParOf" srcId="{2D933DCE-BBEA-46A5-98BC-CA41A7DBB761}" destId="{AAB7E4A6-9D01-402C-9D7A-6D30767F0B58}" srcOrd="14" destOrd="0" presId="urn:microsoft.com/office/officeart/2005/8/layout/target3"/>
    <dgm:cxn modelId="{149CCAB3-BA40-43E8-9133-3C9746E3DEC2}" type="presParOf" srcId="{2D933DCE-BBEA-46A5-98BC-CA41A7DBB761}" destId="{359A210A-E8C9-4FD6-9BC7-434F4455A6B5}" srcOrd="15" destOrd="0" presId="urn:microsoft.com/office/officeart/2005/8/layout/target3"/>
    <dgm:cxn modelId="{350769B7-79D9-4626-99E6-BC647D724B08}" type="presParOf" srcId="{2D933DCE-BBEA-46A5-98BC-CA41A7DBB761}" destId="{36B74B1E-3C18-4C06-BA03-CB2EB266F8FF}" srcOrd="16" destOrd="0" presId="urn:microsoft.com/office/officeart/2005/8/layout/target3"/>
    <dgm:cxn modelId="{C4D3E299-A5F0-42B6-ABE5-6C64E99632A3}" type="presParOf" srcId="{2D933DCE-BBEA-46A5-98BC-CA41A7DBB761}" destId="{94413E88-B296-45A5-9057-6B5765B63A8F}" srcOrd="17" destOrd="0" presId="urn:microsoft.com/office/officeart/2005/8/layout/target3"/>
    <dgm:cxn modelId="{B296AC96-CC46-432D-A25C-4E977E42CD12}" type="presParOf" srcId="{2D933DCE-BBEA-46A5-98BC-CA41A7DBB761}" destId="{5A434D34-FA65-40B0-A4CE-3A1E2B14A215}" srcOrd="18" destOrd="0" presId="urn:microsoft.com/office/officeart/2005/8/layout/target3"/>
    <dgm:cxn modelId="{085DA817-3E22-454D-AE95-00716423F59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VY_32_INOVACE_23_07_20  </a:t>
          </a:r>
          <a:r>
            <a:rPr lang="cs-CZ" sz="1200" kern="1200" baseline="0" dirty="0" smtClean="0"/>
            <a:t>ČR </a:t>
          </a:r>
          <a:r>
            <a:rPr lang="cs-CZ" sz="1200" kern="1200" baseline="0" dirty="0" smtClean="0"/>
            <a:t>jako součást hospodářsky vyspělých států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F8A47-2710-4B1A-BE6F-B13B3C5F3EF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53830E-F2DC-4768-9171-3F7B1E7F9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188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53830E-F2DC-4768-9171-3F7B1E7F98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748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552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8274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FFF39D"/>
                </a:solidFill>
              </a:rPr>
              <a:pPr/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22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394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4937046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3364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2741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7142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3666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3182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3590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7893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4147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FFF39D"/>
                </a:solidFill>
              </a:rPr>
              <a:pPr/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8957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910654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580167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7212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4259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2508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2072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17097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916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EB38A88-B57D-4CCD-B6FE-86F191C7DD08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6AA78A1-E667-4076-99CD-31E2189883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05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049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2/2f/Flag_of_the_United_Nations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d/d0/Flag_of_UNESCO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3/37/Flag_of_NATO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f/f6/Location_NATO_2009_blue.sv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7/Flag_of_Europe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//upload.wikimedia.org/wikipedia/commons/8/8f/Euro_symbol.svg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the_United_Nations.svg" TargetMode="External"/><Relationship Id="rId3" Type="http://schemas.openxmlformats.org/officeDocument/2006/relationships/hyperlink" Target="http://cs.wikipedia.org/wiki/Soubor:Flag_of_UNESCO.svg" TargetMode="External"/><Relationship Id="rId7" Type="http://schemas.openxmlformats.org/officeDocument/2006/relationships/hyperlink" Target="http://cs.wikipedia.org/wiki/Soubor:Flag_of_Europe.svg" TargetMode="External"/><Relationship Id="rId2" Type="http://schemas.openxmlformats.org/officeDocument/2006/relationships/hyperlink" Target="//commons.wikimedia.org/wiki/User:Mouagip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s.wikipedia.org/wiki/Soubor:Location_NATO_2009_blue.svg" TargetMode="External"/><Relationship Id="rId5" Type="http://schemas.openxmlformats.org/officeDocument/2006/relationships/hyperlink" Target="//commons.wikimedia.org/wiki/File:Location_NATO.svg" TargetMode="External"/><Relationship Id="rId4" Type="http://schemas.openxmlformats.org/officeDocument/2006/relationships/hyperlink" Target="http://cs.wikipedia.org/wiki/Soubor:Flag_of_NATO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8207705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56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ČR jako součást hospodářsky vyspělých států</a:t>
            </a:r>
          </a:p>
          <a:p>
            <a:r>
              <a:rPr lang="cs-CZ" dirty="0" smtClean="0"/>
              <a:t>Slide 3 – 6 – teorie spojená s výukovým rozhovorem</a:t>
            </a:r>
          </a:p>
          <a:p>
            <a:r>
              <a:rPr lang="cs-CZ" dirty="0" smtClean="0"/>
              <a:t>Slide 7 – debata s možným řešením nad otázkami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159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Mezinárodní organizace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32886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OSN</a:t>
            </a:r>
            <a:r>
              <a:rPr lang="cs-CZ" dirty="0" smtClean="0"/>
              <a:t> – Organizace spojených národů – dbá na zajištění míru a bezpečnosti ve světě, zlepšení hospodářské, kulturní, zdravotní a sociální úroveň obyvatelstva, 193 států je členem.</a:t>
            </a:r>
          </a:p>
          <a:p>
            <a:r>
              <a:rPr lang="cs-CZ" dirty="0" smtClean="0"/>
              <a:t>ČR je členem od roku </a:t>
            </a:r>
            <a:r>
              <a:rPr lang="cs-CZ" b="1" dirty="0" smtClean="0"/>
              <a:t>1948</a:t>
            </a:r>
            <a:endParaRPr lang="cs-CZ" b="1" dirty="0"/>
          </a:p>
        </p:txBody>
      </p:sp>
      <p:pic>
        <p:nvPicPr>
          <p:cNvPr id="4098" name="Picture 2" descr="Soubor:Flag of the United Nation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928" y="4195533"/>
            <a:ext cx="2893168" cy="192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42928" y="6123106"/>
            <a:ext cx="2461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www.wikpedia.org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419553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VLAJKA OSN 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Mezinárodní organizace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54304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UNESCO</a:t>
            </a:r>
            <a:r>
              <a:rPr lang="cs-CZ" dirty="0" smtClean="0"/>
              <a:t> – podporuje vzdělávání obyvatelstva a chrání kulturní a přírodní památky.</a:t>
            </a:r>
          </a:p>
          <a:p>
            <a:r>
              <a:rPr lang="cs-CZ" dirty="0" smtClean="0"/>
              <a:t>ČR je členem od roku 1993 </a:t>
            </a:r>
            <a:endParaRPr lang="cs-CZ" dirty="0"/>
          </a:p>
        </p:txBody>
      </p:sp>
      <p:pic>
        <p:nvPicPr>
          <p:cNvPr id="4" name="Picture 2" descr="Soubor:Flag of UNESCO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73016"/>
            <a:ext cx="3874773" cy="258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6154584"/>
            <a:ext cx="3600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WWW.WIKIPEDIA.ORG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54485" y="3573016"/>
            <a:ext cx="2389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VLAJKA UNESCA 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Mezinárodní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47161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NATO </a:t>
            </a:r>
            <a:r>
              <a:rPr lang="cs-CZ" dirty="0" smtClean="0"/>
              <a:t>– Severoatlantická aliance – udržení míru a bezpečnosti v Evropě a ve světě. </a:t>
            </a:r>
          </a:p>
          <a:p>
            <a:r>
              <a:rPr lang="cs-CZ" dirty="0" smtClean="0"/>
              <a:t>ČR je členem od roku 1999 </a:t>
            </a:r>
            <a:endParaRPr lang="cs-CZ" dirty="0"/>
          </a:p>
        </p:txBody>
      </p:sp>
      <p:pic>
        <p:nvPicPr>
          <p:cNvPr id="1028" name="Picture 4" descr="Soubor:Flag of NAT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67361"/>
            <a:ext cx="2051381" cy="153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Location NATO 2009 blue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76240"/>
            <a:ext cx="5867400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6525344"/>
            <a:ext cx="35283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obrázků: www.wikipedia.org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905897"/>
            <a:ext cx="2051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VLAJKA NATO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5728915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ČLENSKÉ ZEMĚ NATO 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Mezinárodní organizace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18599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EU</a:t>
            </a:r>
            <a:r>
              <a:rPr lang="cs-CZ" dirty="0" smtClean="0"/>
              <a:t> – Evropská unie – 27 členů, hospodářská spolupráce a společný trh Evropy. </a:t>
            </a:r>
          </a:p>
          <a:p>
            <a:r>
              <a:rPr lang="cs-CZ" dirty="0" smtClean="0"/>
              <a:t>ČR je členem od 1. května 2004</a:t>
            </a:r>
          </a:p>
          <a:p>
            <a:r>
              <a:rPr lang="cs-CZ" dirty="0" smtClean="0"/>
              <a:t>Základním orgánem – </a:t>
            </a:r>
            <a:r>
              <a:rPr lang="cs-CZ" b="1" dirty="0" smtClean="0"/>
              <a:t>EVROPSKÝ PARLAMENT – Brusel (Belgie)</a:t>
            </a:r>
            <a:endParaRPr lang="cs-CZ" b="1" dirty="0"/>
          </a:p>
        </p:txBody>
      </p:sp>
      <p:pic>
        <p:nvPicPr>
          <p:cNvPr id="3074" name="Picture 2" descr="Soubor:Flag of Europe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3528392" cy="235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Euro symbol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49508"/>
            <a:ext cx="2326804" cy="232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669360"/>
            <a:ext cx="30598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obrázků: www.wikipedia.org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21184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VLAJKA EU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6211840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SYMBOL SPOLEČNÉ EVROPSKÉ MĚNY 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k procvičení učiva?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2428868"/>
            <a:ext cx="7467600" cy="335758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Jaká je měna Evropské unie? Platíme touto mění i u nás v ČR?</a:t>
            </a:r>
          </a:p>
          <a:p>
            <a:r>
              <a:rPr lang="cs-CZ" b="1" dirty="0" smtClean="0"/>
              <a:t>Co pro nás znamená členství v EU?</a:t>
            </a:r>
          </a:p>
          <a:p>
            <a:r>
              <a:rPr lang="cs-CZ" b="1" dirty="0" smtClean="0"/>
              <a:t>Které mezinárodní organizace usilují o udržení míru a bezpečnosti ve světě? </a:t>
            </a:r>
            <a:endParaRPr lang="cs-CZ" b="1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r>
              <a:rPr lang="cs-CZ" sz="1200" dirty="0" err="1">
                <a:hlinkClick r:id="rId2" action="ppaction://hlinkfile" tooltip="User:Mouagip"/>
              </a:rPr>
              <a:t>Mouagip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Wikipedia.cz, </a:t>
            </a:r>
            <a:r>
              <a:rPr lang="cs-CZ" sz="1200" dirty="0" smtClean="0"/>
              <a:t>[ online</a:t>
            </a:r>
            <a:r>
              <a:rPr lang="cs-CZ" sz="1200" dirty="0"/>
              <a:t>]. [cit. </a:t>
            </a:r>
            <a:r>
              <a:rPr lang="cs-CZ" sz="1200" dirty="0" smtClean="0"/>
              <a:t>4. 3. </a:t>
            </a:r>
            <a:r>
              <a:rPr lang="cs-CZ" sz="1200" dirty="0" smtClean="0"/>
              <a:t> </a:t>
            </a:r>
            <a:r>
              <a:rPr lang="cs-CZ" sz="1200" dirty="0"/>
              <a:t>2013]. Dostupný na WWW: </a:t>
            </a:r>
            <a:r>
              <a:rPr lang="cs-CZ" sz="1200" dirty="0">
                <a:hlinkClick r:id="rId3"/>
              </a:rPr>
              <a:t>http://cs.wikipedia.org/wiki/Soubor:Flag_of_UNESCO.svg</a:t>
            </a:r>
            <a:endParaRPr lang="cs-CZ" sz="1200" dirty="0"/>
          </a:p>
          <a:p>
            <a:r>
              <a:rPr lang="cs-CZ" sz="1200" dirty="0" smtClean="0"/>
              <a:t>NATO, </a:t>
            </a:r>
            <a:r>
              <a:rPr lang="cs-CZ" sz="1200" i="1" dirty="0" smtClean="0"/>
              <a:t>Wikipedia.cz</a:t>
            </a:r>
            <a:r>
              <a:rPr lang="cs-CZ" sz="1200" i="1" dirty="0"/>
              <a:t>, </a:t>
            </a:r>
            <a:r>
              <a:rPr lang="cs-CZ" sz="1200" dirty="0"/>
              <a:t>[ online]. [cit. 4. 3.  2013]. Dostupný na WWW: </a:t>
            </a:r>
            <a:r>
              <a:rPr lang="cs-CZ" sz="1200" dirty="0">
                <a:hlinkClick r:id="rId4"/>
              </a:rPr>
              <a:t>http://cs.wikipedia.org/wiki/Soubor:Flag_of_NATO.svg</a:t>
            </a:r>
            <a:endParaRPr lang="cs-CZ" sz="1200" dirty="0"/>
          </a:p>
          <a:p>
            <a:r>
              <a:rPr lang="cs-CZ" sz="1200" dirty="0" err="1">
                <a:hlinkClick r:id="rId5" action="ppaction://hlinkfile" tooltip="File:Location NATO.svg"/>
              </a:rPr>
              <a:t>Location_NATO.svg</a:t>
            </a:r>
            <a:r>
              <a:rPr lang="cs-CZ" sz="1200" dirty="0" smtClean="0"/>
              <a:t>, </a:t>
            </a:r>
            <a:r>
              <a:rPr lang="cs-CZ" sz="1200" i="1" dirty="0"/>
              <a:t>Wikipedia.cz, </a:t>
            </a:r>
            <a:r>
              <a:rPr lang="cs-CZ" sz="1200" dirty="0"/>
              <a:t>[ online]. [cit. 4. 3.  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cs.wikipedia.org/wiki/Soubor:Location_NATO_2009_blue.svg</a:t>
            </a:r>
            <a:endParaRPr lang="cs-CZ" sz="1200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/>
              <a:t>Wikipedia.cz, </a:t>
            </a:r>
            <a:r>
              <a:rPr lang="cs-CZ" sz="1200" dirty="0"/>
              <a:t>[ online]. [cit. 4. 3.  2013]. Dostupný na WWW: </a:t>
            </a:r>
            <a:r>
              <a:rPr lang="cs-CZ" sz="1200" dirty="0">
                <a:hlinkClick r:id="rId7"/>
              </a:rPr>
              <a:t>http://cs.wikipedia.org/wiki/Soubor:Flag_of_Europe.svg</a:t>
            </a:r>
            <a:endParaRPr lang="cs-CZ" sz="1200" dirty="0"/>
          </a:p>
          <a:p>
            <a:r>
              <a:rPr lang="cs-CZ" sz="1200" dirty="0"/>
              <a:t>AUTOR NEUVEDEN, </a:t>
            </a:r>
            <a:r>
              <a:rPr lang="cs-CZ" sz="1200" i="1" dirty="0"/>
              <a:t>Wikipedia.cz, </a:t>
            </a:r>
            <a:r>
              <a:rPr lang="cs-CZ" sz="1200" dirty="0"/>
              <a:t>[ online]. [cit. 4. 3.  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cs.wikipedia.org/wiki/Soubor:Flag_of_the_United_Nations.svg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857995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</TotalTime>
  <Words>420</Words>
  <Application>Microsoft Office PowerPoint</Application>
  <PresentationFormat>Předvádění na obrazovce (4:3)</PresentationFormat>
  <Paragraphs>52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Arkýř</vt:lpstr>
      <vt:lpstr>1_Arkýř</vt:lpstr>
      <vt:lpstr>2_Arkýř</vt:lpstr>
      <vt:lpstr>Prezentace aplikace PowerPoint</vt:lpstr>
      <vt:lpstr>Anotace: </vt:lpstr>
      <vt:lpstr>Mezinárodní organizace </vt:lpstr>
      <vt:lpstr>Mezinárodní organizace </vt:lpstr>
      <vt:lpstr>Mezinárodní organizace</vt:lpstr>
      <vt:lpstr>Mezinárodní organizace </vt:lpstr>
      <vt:lpstr>Otázky k procvičení učiva?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ČR jako součást </dc:title>
  <dc:creator>user</dc:creator>
  <cp:lastModifiedBy>user</cp:lastModifiedBy>
  <cp:revision>6</cp:revision>
  <dcterms:created xsi:type="dcterms:W3CDTF">2013-04-04T11:24:48Z</dcterms:created>
  <dcterms:modified xsi:type="dcterms:W3CDTF">2013-06-19T11:45:54Z</dcterms:modified>
</cp:coreProperties>
</file>