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3">
                <a:lumMod val="60000"/>
                <a:lumOff val="40000"/>
                <a:alpha val="87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C240A37-5014-42B6-8055-95C97F0E1FF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4D4FBC-AB2C-4F6D-AFE6-8C1140F416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%C5%99e%C5%A1%C5%A5an_rezav%C3%BD&amp;docid=zgpW6MIE-I2ja" TargetMode="External"/><Relationship Id="rId13" Type="http://schemas.openxmlformats.org/officeDocument/2006/relationships/hyperlink" Target="http://upload.wikimedia.org/wikipedia/commons/thumb/5/57/Chimpanse.jpg/258px-Chimpanse.jpg" TargetMode="External"/><Relationship Id="rId18" Type="http://schemas.openxmlformats.org/officeDocument/2006/relationships/hyperlink" Target="http://t1.gstatic.com/images?q=tbn:ANd9GcQ5IwJXwG0SrQdv36cZETWynimouWSLuFAh__lBKkydbv4KA82Q1Q" TargetMode="External"/><Relationship Id="rId3" Type="http://schemas.openxmlformats.org/officeDocument/2006/relationships/hyperlink" Target="http://upload.wikimedia.org/wikipedia/commons/thumb/1/10/Photo_singe_vert_grand.jpg/250px-Photo_singe_vert_grand.jpg" TargetMode="External"/><Relationship Id="rId21" Type="http://schemas.openxmlformats.org/officeDocument/2006/relationships/hyperlink" Target="http://i.lidovky.cz/09/063/lngal/GLU1b6874_orangutan.jpg" TargetMode="External"/><Relationship Id="rId7" Type="http://schemas.openxmlformats.org/officeDocument/2006/relationships/hyperlink" Target="http://www.gymvr.cz/archivy/webarchiv/2008/pivonkova/hrebrina/opice01.jpg" TargetMode="External"/><Relationship Id="rId12" Type="http://schemas.openxmlformats.org/officeDocument/2006/relationships/hyperlink" Target="http://www.osel.cz/_popisky/116_/s_1163959632.jpg" TargetMode="External"/><Relationship Id="rId17" Type="http://schemas.openxmlformats.org/officeDocument/2006/relationships/hyperlink" Target="http://www.tiskatka.cz/70-70-large/opice-s-textem-razitkova-sada.jpg" TargetMode="External"/><Relationship Id="rId2" Type="http://schemas.openxmlformats.org/officeDocument/2006/relationships/hyperlink" Target="http://cs.wikipedia.org/wiki/Prim%C3%A1ti" TargetMode="External"/><Relationship Id="rId16" Type="http://schemas.openxmlformats.org/officeDocument/2006/relationships/hyperlink" Target="http://t3.gstatic.com/images?q=tbn:ANd9GcSsm0DxoldyhxrdHKfetIGUSZWLCdz4L1OdJwHyvtC31GGnBZPQ" TargetMode="External"/><Relationship Id="rId20" Type="http://schemas.openxmlformats.org/officeDocument/2006/relationships/hyperlink" Target="http://t1.gstatic.com/images?q=tbn:ANd9GcT5AMvgI9-VNAk9NE3gubAAclpjF-488kBZ1mVJd7y-U-Sj1sX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ymvr.cz/archivy/webarchiv/2008/pivonkova/hrebrina/orangutan-pictures.jpg" TargetMode="External"/><Relationship Id="rId11" Type="http://schemas.openxmlformats.org/officeDocument/2006/relationships/hyperlink" Target="http://www.naturfoto.cz/fotografie/sevcik/kockodan-obecny--xxxkockodan_dsg3970.jpg" TargetMode="External"/><Relationship Id="rId5" Type="http://schemas.openxmlformats.org/officeDocument/2006/relationships/hyperlink" Target="http://upload.wikimedia.org/wikipedia/commons/thumb/5/50/Golden-headed-Lion-Tamarins.jpg/310px-Golden-headed-Lion-Tamarins.jpg" TargetMode="External"/><Relationship Id="rId15" Type="http://schemas.openxmlformats.org/officeDocument/2006/relationships/hyperlink" Target="http://upload.wikimedia.org/wikipedia/commons/thumb/0/09/Orangut%C3%A1n_male.jpg/258px-Orangut%C3%A1n_male.jpg" TargetMode="External"/><Relationship Id="rId10" Type="http://schemas.openxmlformats.org/officeDocument/2006/relationships/hyperlink" Target="http://t3.gstatic.com/images?q=tbn:ANd9GcSEz07ap5mppMqFPh3YT7HWaO4yqks8Yv9JKziFJBF4kBNMVBpf" TargetMode="External"/><Relationship Id="rId19" Type="http://schemas.openxmlformats.org/officeDocument/2006/relationships/hyperlink" Target="http://t3.gstatic.com/images?q=tbn:ANd9GcRJgJG-t1gss265xcvBt1SjTTna5X6ozO7BanvlieFGMlLnq9ujHA" TargetMode="External"/><Relationship Id="rId4" Type="http://schemas.openxmlformats.org/officeDocument/2006/relationships/hyperlink" Target="http://upload.wikimedia.org/wikipedia/commons/thumb/c/ca/Gibbon_Amiens_26873.jpg/265px-Gibbon_Amiens_26873.jpg" TargetMode="External"/><Relationship Id="rId9" Type="http://schemas.openxmlformats.org/officeDocument/2006/relationships/hyperlink" Target="http://files.bajecna-kostarika.com/system_preview_detail" TargetMode="External"/><Relationship Id="rId14" Type="http://schemas.openxmlformats.org/officeDocument/2006/relationships/hyperlink" Target="http://upload.wikimedia.org/wikipedia/commons/thumb/b/bc/Male_silverback_Gorilla.JPG/258px-Male_silverback_Gorill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55976" y="4869160"/>
            <a:ext cx="4536504" cy="180020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Říše: </a:t>
            </a:r>
            <a:r>
              <a:rPr lang="cs-CZ" sz="3200" b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živočichové</a:t>
            </a:r>
          </a:p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Třída: </a:t>
            </a:r>
            <a:r>
              <a:rPr lang="cs-CZ" sz="3200" b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savci </a:t>
            </a:r>
            <a:br>
              <a:rPr lang="cs-CZ" sz="3200" b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Řád: </a:t>
            </a:r>
            <a:r>
              <a:rPr lang="cs-CZ" sz="3200" b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nehetnatci (primáti)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851648" cy="115212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6600" dirty="0" smtClean="0"/>
              <a:t>Nehetnatci</a:t>
            </a:r>
            <a:endParaRPr lang="cs-CZ" sz="6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157192"/>
            <a:ext cx="2381250" cy="1495425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772816"/>
            <a:ext cx="2952750" cy="3105150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132856"/>
            <a:ext cx="2524125" cy="2381250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611560" y="0"/>
            <a:ext cx="76328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DUM / VYDMUCHOV / POLIAČÍKOVÁ / ČLOVĚK A PŘÍRODA/ 004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652534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ING. JANA POLIAČÍKOVÁ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224136"/>
          </a:xfrm>
          <a:solidFill>
            <a:schemeClr val="bg1"/>
          </a:solidFill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Charakteristické znaky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5626968" cy="4623792"/>
          </a:xfrm>
        </p:spPr>
        <p:txBody>
          <a:bodyPr/>
          <a:lstStyle/>
          <a:p>
            <a:r>
              <a:rPr lang="cs-CZ" dirty="0" smtClean="0"/>
              <a:t>Žijí většinou na stromech.</a:t>
            </a:r>
          </a:p>
          <a:p>
            <a:r>
              <a:rPr lang="cs-CZ" dirty="0" smtClean="0"/>
              <a:t>Na končetinách mají 5 prstů.</a:t>
            </a:r>
          </a:p>
          <a:p>
            <a:r>
              <a:rPr lang="cs-CZ" dirty="0" smtClean="0"/>
              <a:t>Na prstech mají ploché nehty.</a:t>
            </a:r>
          </a:p>
          <a:p>
            <a:r>
              <a:rPr lang="cs-CZ" dirty="0" smtClean="0"/>
              <a:t>Došlapují na celou plochu chodidla jako lidé.</a:t>
            </a:r>
          </a:p>
          <a:p>
            <a:r>
              <a:rPr lang="cs-CZ" dirty="0" smtClean="0"/>
              <a:t>Mají větší mozek než ostatní savci.</a:t>
            </a:r>
          </a:p>
          <a:p>
            <a:r>
              <a:rPr lang="cs-CZ" dirty="0" smtClean="0"/>
              <a:t>Nejvýznamnějšími nehetnatci jsou </a:t>
            </a:r>
            <a:r>
              <a:rPr lang="cs-CZ" b="1" u="sng" dirty="0" smtClean="0"/>
              <a:t>opice</a:t>
            </a:r>
            <a:r>
              <a:rPr lang="cs-CZ" u="sng" dirty="0" smtClean="0"/>
              <a:t>.</a:t>
            </a:r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060848"/>
            <a:ext cx="2880320" cy="4032448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3610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Dělení nehetnatců: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/>
          <a:lstStyle/>
          <a:p>
            <a:r>
              <a:rPr lang="cs-CZ" b="1" u="sng" dirty="0" smtClean="0"/>
              <a:t>Ploskonosé opice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Mají široké nosní přepážky.</a:t>
            </a:r>
          </a:p>
          <a:p>
            <a:pPr>
              <a:buFontTx/>
              <a:buChar char="-"/>
            </a:pPr>
            <a:r>
              <a:rPr lang="cs-CZ" dirty="0" smtClean="0"/>
              <a:t>Mají chápavý ocas.</a:t>
            </a:r>
          </a:p>
          <a:p>
            <a:pPr>
              <a:buFontTx/>
              <a:buChar char="-"/>
            </a:pPr>
            <a:r>
              <a:rPr lang="cs-CZ" dirty="0" smtClean="0"/>
              <a:t>Patří </a:t>
            </a:r>
            <a:r>
              <a:rPr lang="cs-CZ" dirty="0" smtClean="0"/>
              <a:t>sem</a:t>
            </a:r>
            <a:r>
              <a:rPr lang="cs-CZ" dirty="0" smtClean="0"/>
              <a:t> </a:t>
            </a:r>
            <a:r>
              <a:rPr lang="cs-CZ" dirty="0" smtClean="0"/>
              <a:t>vřešťani.</a:t>
            </a:r>
          </a:p>
          <a:p>
            <a:r>
              <a:rPr lang="cs-CZ" b="1" u="sng" dirty="0" smtClean="0"/>
              <a:t>Úzkonosé opice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Patří </a:t>
            </a:r>
            <a:r>
              <a:rPr lang="cs-CZ" dirty="0" smtClean="0"/>
              <a:t>sem</a:t>
            </a:r>
            <a:r>
              <a:rPr lang="cs-CZ" dirty="0" smtClean="0"/>
              <a:t> </a:t>
            </a:r>
            <a:r>
              <a:rPr lang="cs-CZ" dirty="0" smtClean="0"/>
              <a:t>kočkodani.</a:t>
            </a:r>
          </a:p>
          <a:p>
            <a:r>
              <a:rPr lang="cs-CZ" b="1" u="sng" dirty="0" smtClean="0"/>
              <a:t>Lidoopi</a:t>
            </a:r>
          </a:p>
          <a:p>
            <a:pPr>
              <a:buFontTx/>
              <a:buChar char="-"/>
            </a:pPr>
            <a:r>
              <a:rPr lang="cs-CZ" dirty="0" smtClean="0"/>
              <a:t>Patří </a:t>
            </a:r>
            <a:r>
              <a:rPr lang="cs-CZ" dirty="0" smtClean="0"/>
              <a:t>sem</a:t>
            </a:r>
            <a:r>
              <a:rPr lang="cs-CZ" dirty="0" smtClean="0"/>
              <a:t> </a:t>
            </a:r>
            <a:r>
              <a:rPr lang="cs-CZ" dirty="0" smtClean="0"/>
              <a:t>šimpanz, orangutan, gorila.</a:t>
            </a:r>
          </a:p>
          <a:p>
            <a:pPr>
              <a:buFontTx/>
              <a:buChar char="-"/>
            </a:pPr>
            <a:r>
              <a:rPr lang="cs-CZ" dirty="0" smtClean="0"/>
              <a:t>Na zemi se pohybují po čtyřech, ale došlapují jako člověk jen na vnější stranu chodidla.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772816"/>
            <a:ext cx="3622785" cy="32507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Zástupci vřešťanů: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140968"/>
            <a:ext cx="3505653" cy="2664296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83568" y="1556793"/>
            <a:ext cx="734481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Žije v tropické části Jižní Ameriky</a:t>
            </a:r>
          </a:p>
          <a:p>
            <a:r>
              <a:rPr lang="cs-CZ" sz="2800" dirty="0" smtClean="0"/>
              <a:t>Při lezení si významně pomáhají chápavým ocasem, za který se také zavěšují.</a:t>
            </a:r>
            <a:endParaRPr lang="cs-CZ" sz="2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996952"/>
            <a:ext cx="4104456" cy="3082902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323528" y="6165304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Vřešťan rezavý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6165304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Vřešťan </a:t>
            </a:r>
            <a:r>
              <a:rPr lang="cs-CZ" sz="2800" dirty="0" err="1" smtClean="0"/>
              <a:t>pláštíkovitý</a:t>
            </a:r>
            <a:endParaRPr lang="cs-CZ" sz="28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00811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Zástupci kočkodanů: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628800"/>
            <a:ext cx="2481079" cy="3312368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149080"/>
            <a:ext cx="2592288" cy="2144573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204864"/>
            <a:ext cx="2935622" cy="3744416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467544" y="2276872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Žije v Africe.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5" y="2708920"/>
            <a:ext cx="3456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Dlouhý ocas jim pak pomáhá při skocích.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5301208"/>
            <a:ext cx="3024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Kočkodan zelený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6237312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Kočkodan obecný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6093296"/>
            <a:ext cx="3747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Kočkodan Dianin</a:t>
            </a:r>
            <a:endParaRPr lang="cs-CZ" sz="28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3610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Zástupci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lidoopů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340768"/>
            <a:ext cx="2978163" cy="3024336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556792"/>
            <a:ext cx="3348372" cy="2232248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323528" y="4077072"/>
            <a:ext cx="38776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</a:t>
            </a:r>
            <a:r>
              <a:rPr lang="cs-CZ" sz="2800" b="1" dirty="0" smtClean="0"/>
              <a:t>Orangutan</a:t>
            </a:r>
          </a:p>
          <a:p>
            <a:r>
              <a:rPr lang="cs-CZ" sz="2800" dirty="0" smtClean="0"/>
              <a:t>- Žije v jižní Asii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4653136"/>
            <a:ext cx="28803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</a:t>
            </a:r>
            <a:r>
              <a:rPr lang="cs-CZ" sz="2800" b="1" dirty="0" smtClean="0"/>
              <a:t>Gorila</a:t>
            </a:r>
          </a:p>
          <a:p>
            <a:pPr>
              <a:buFontTx/>
              <a:buChar char="-"/>
            </a:pPr>
            <a:r>
              <a:rPr lang="cs-CZ" sz="2800" dirty="0" smtClean="0"/>
              <a:t>Žije v Africe</a:t>
            </a:r>
          </a:p>
          <a:p>
            <a:pPr>
              <a:buFontTx/>
              <a:buChar char="-"/>
            </a:pPr>
            <a:r>
              <a:rPr lang="cs-CZ" sz="2800" dirty="0" smtClean="0"/>
              <a:t>Žije na zemi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3131840" y="5849134"/>
            <a:ext cx="273630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       </a:t>
            </a:r>
            <a:r>
              <a:rPr lang="cs-CZ" sz="2800" b="1" dirty="0" smtClean="0">
                <a:solidFill>
                  <a:prstClr val="black"/>
                </a:solidFill>
              </a:rPr>
              <a:t>Šimpanz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 - Žije v Africe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708920"/>
            <a:ext cx="2457450" cy="3048000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301208"/>
          </a:xfrm>
        </p:spPr>
        <p:txBody>
          <a:bodyPr/>
          <a:lstStyle/>
          <a:p>
            <a:r>
              <a:rPr lang="cs-CZ" dirty="0" smtClean="0"/>
              <a:t>Většina opic žije na stromě.</a:t>
            </a:r>
          </a:p>
          <a:p>
            <a:r>
              <a:rPr lang="cs-CZ" dirty="0" smtClean="0"/>
              <a:t>Na končetinách mají pět prstů.</a:t>
            </a:r>
          </a:p>
          <a:p>
            <a:r>
              <a:rPr lang="cs-CZ" dirty="0" smtClean="0"/>
              <a:t>Nehetnatci došlapují na celou plochu chodidla.</a:t>
            </a:r>
          </a:p>
          <a:p>
            <a:r>
              <a:rPr lang="cs-CZ" dirty="0" smtClean="0"/>
              <a:t>Nejučenlivějším lidoopem  je šimpanz.</a:t>
            </a:r>
          </a:p>
          <a:p>
            <a:r>
              <a:rPr lang="cs-CZ" dirty="0" smtClean="0"/>
              <a:t>Největší a nejsilnější lidoop je gorila.</a:t>
            </a:r>
          </a:p>
          <a:p>
            <a:r>
              <a:rPr lang="cs-CZ" dirty="0" smtClean="0"/>
              <a:t>Pronikavé zvuky vydává vřešťan.</a:t>
            </a:r>
          </a:p>
          <a:p>
            <a:r>
              <a:rPr lang="cs-CZ" dirty="0" smtClean="0"/>
              <a:t>Na zemi se pohybuje gorila.</a:t>
            </a:r>
          </a:p>
          <a:p>
            <a:r>
              <a:rPr lang="cs-CZ" dirty="0" smtClean="0"/>
              <a:t>Rezavě červené chlupy má orangutan.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Malé opakování ve skupinách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628800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51920" y="2132856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2636912"/>
            <a:ext cx="12241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04048" y="3068960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76056" y="3573016"/>
            <a:ext cx="7920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83968" y="4005064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851920" y="4509120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72000" y="5013176"/>
            <a:ext cx="151216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429000"/>
            <a:ext cx="2520280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/>
          <p:cNvPicPr/>
          <p:nvPr/>
        </p:nvPicPr>
        <p:blipFill>
          <a:blip r:embed="rId3" cstate="print"/>
          <a:srcRect r="32298" b="32259"/>
          <a:stretch>
            <a:fillRect/>
          </a:stretch>
        </p:blipFill>
        <p:spPr bwMode="auto">
          <a:xfrm>
            <a:off x="1187624" y="5301208"/>
            <a:ext cx="1944216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556792"/>
            <a:ext cx="2501846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Poznáš je?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543321"/>
            <a:ext cx="2304256" cy="3314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1556792"/>
            <a:ext cx="2691763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628800"/>
            <a:ext cx="2808312" cy="2103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8064" y="4077072"/>
            <a:ext cx="3787306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11" name="TextovéPole 10"/>
          <p:cNvSpPr txBox="1"/>
          <p:nvPr/>
        </p:nvSpPr>
        <p:spPr>
          <a:xfrm>
            <a:off x="251520" y="472514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šimpanz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6021288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                    vřešťan 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3501008"/>
            <a:ext cx="1858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kočkodan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3717032"/>
            <a:ext cx="17476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gorila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616530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orangutan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95536" y="4797152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283968" y="3573016"/>
            <a:ext cx="172819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6948264" y="3789040"/>
            <a:ext cx="129614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4067944" y="6093296"/>
            <a:ext cx="151216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300192" y="6309320"/>
            <a:ext cx="187220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92088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 fontScale="92500"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2"/>
              </a:rPr>
              <a:t>http://cs.wikipedia.org/wiki/Prim%C3%A1ti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3"/>
              </a:rPr>
              <a:t>http://upload.wikimedia.org/wikipedia/commons/thumb/1/10/Photo_singe_vert_grand.jpg/250px-Photo_singe_vert_grand.jpg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4"/>
              </a:rPr>
              <a:t>http://upload.wikimedia.org/wikipedia/commons/thumb/c/ca/Gibbon_Amiens_26873.jpg/265px-Gibbon_Amiens_26873.jpg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5"/>
              </a:rPr>
              <a:t>http://upload.wikimedia.org/wikipedia/commons/thumb/5/50/Golden-headed-Lion-Tamarins.jpg/310px-Golden-headed-Lion-Tamarins.jpg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6"/>
              </a:rPr>
              <a:t>http://www.</a:t>
            </a:r>
            <a:r>
              <a:rPr lang="cs-CZ" sz="1000" dirty="0" err="1" smtClean="0">
                <a:hlinkClick r:id="rId6"/>
              </a:rPr>
              <a:t>gymvr.cz</a:t>
            </a:r>
            <a:r>
              <a:rPr lang="cs-CZ" sz="1000" dirty="0" smtClean="0">
                <a:hlinkClick r:id="rId6"/>
              </a:rPr>
              <a:t>/archivy/</a:t>
            </a:r>
            <a:r>
              <a:rPr lang="cs-CZ" sz="1000" dirty="0" err="1" smtClean="0">
                <a:hlinkClick r:id="rId6"/>
              </a:rPr>
              <a:t>webarchiv</a:t>
            </a:r>
            <a:r>
              <a:rPr lang="cs-CZ" sz="1000" dirty="0" smtClean="0">
                <a:hlinkClick r:id="rId6"/>
              </a:rPr>
              <a:t>/2008/</a:t>
            </a:r>
            <a:r>
              <a:rPr lang="cs-CZ" sz="1000" dirty="0" err="1" smtClean="0">
                <a:hlinkClick r:id="rId6"/>
              </a:rPr>
              <a:t>pivonkova</a:t>
            </a:r>
            <a:r>
              <a:rPr lang="cs-CZ" sz="1000" dirty="0" smtClean="0">
                <a:hlinkClick r:id="rId6"/>
              </a:rPr>
              <a:t>/</a:t>
            </a:r>
            <a:r>
              <a:rPr lang="cs-CZ" sz="1000" dirty="0" err="1" smtClean="0">
                <a:hlinkClick r:id="rId6"/>
              </a:rPr>
              <a:t>hrebrina</a:t>
            </a:r>
            <a:r>
              <a:rPr lang="cs-CZ" sz="1000" dirty="0" smtClean="0">
                <a:hlinkClick r:id="rId6"/>
              </a:rPr>
              <a:t>/orangutan-</a:t>
            </a:r>
            <a:r>
              <a:rPr lang="cs-CZ" sz="1000" dirty="0" err="1" smtClean="0">
                <a:hlinkClick r:id="rId6"/>
              </a:rPr>
              <a:t>pictures.jpg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7"/>
              </a:rPr>
              <a:t>http://www.</a:t>
            </a:r>
            <a:r>
              <a:rPr lang="cs-CZ" sz="1000" dirty="0" err="1" smtClean="0">
                <a:hlinkClick r:id="rId7"/>
              </a:rPr>
              <a:t>gymvr.cz</a:t>
            </a:r>
            <a:r>
              <a:rPr lang="cs-CZ" sz="1000" dirty="0" smtClean="0">
                <a:hlinkClick r:id="rId7"/>
              </a:rPr>
              <a:t>/archivy/</a:t>
            </a:r>
            <a:r>
              <a:rPr lang="cs-CZ" sz="1000" dirty="0" err="1" smtClean="0">
                <a:hlinkClick r:id="rId7"/>
              </a:rPr>
              <a:t>webarchiv</a:t>
            </a:r>
            <a:r>
              <a:rPr lang="cs-CZ" sz="1000" dirty="0" smtClean="0">
                <a:hlinkClick r:id="rId7"/>
              </a:rPr>
              <a:t>/2008/</a:t>
            </a:r>
            <a:r>
              <a:rPr lang="cs-CZ" sz="1000" dirty="0" err="1" smtClean="0">
                <a:hlinkClick r:id="rId7"/>
              </a:rPr>
              <a:t>pivonkova</a:t>
            </a:r>
            <a:r>
              <a:rPr lang="cs-CZ" sz="1000" dirty="0" smtClean="0">
                <a:hlinkClick r:id="rId7"/>
              </a:rPr>
              <a:t>/</a:t>
            </a:r>
            <a:r>
              <a:rPr lang="cs-CZ" sz="1000" dirty="0" err="1" smtClean="0">
                <a:hlinkClick r:id="rId7"/>
              </a:rPr>
              <a:t>hrebrina</a:t>
            </a:r>
            <a:r>
              <a:rPr lang="cs-CZ" sz="1000" dirty="0" smtClean="0">
                <a:hlinkClick r:id="rId7"/>
              </a:rPr>
              <a:t>/opice01.jpg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8"/>
              </a:rPr>
              <a:t>http://cs.wikipedia.org/wiki/V%25C5%2599e%25C5%25A1%25C5%25A5an_rezav%25C3%25BD&amp;docid=zgpW6MIE-I2ja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9"/>
              </a:rPr>
              <a:t>http://files.bajecna-kostarika.com/system_preview_detail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10"/>
              </a:rPr>
              <a:t>http://t3.gstatic.com/</a:t>
            </a:r>
            <a:r>
              <a:rPr lang="cs-CZ" sz="1000" dirty="0" err="1" smtClean="0">
                <a:hlinkClick r:id="rId10"/>
              </a:rPr>
              <a:t>images</a:t>
            </a:r>
            <a:r>
              <a:rPr lang="cs-CZ" sz="1000" dirty="0" smtClean="0">
                <a:hlinkClick r:id="rId10"/>
              </a:rPr>
              <a:t>?q=</a:t>
            </a:r>
            <a:r>
              <a:rPr lang="cs-CZ" sz="1000" dirty="0" err="1" smtClean="0">
                <a:hlinkClick r:id="rId10"/>
              </a:rPr>
              <a:t>tbn</a:t>
            </a:r>
            <a:r>
              <a:rPr lang="cs-CZ" sz="1000" dirty="0" smtClean="0">
                <a:hlinkClick r:id="rId10"/>
              </a:rPr>
              <a:t>:ANd9GcSEz07ap5mppMqFPh3YT7HWaO4yqks8Yv9JKziFJBF4kBNMVBpf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11"/>
              </a:rPr>
              <a:t>http://www.</a:t>
            </a:r>
            <a:r>
              <a:rPr lang="cs-CZ" sz="1000" dirty="0" err="1" smtClean="0">
                <a:hlinkClick r:id="rId11"/>
              </a:rPr>
              <a:t>naturfoto.cz</a:t>
            </a:r>
            <a:r>
              <a:rPr lang="cs-CZ" sz="1000" dirty="0" smtClean="0">
                <a:hlinkClick r:id="rId11"/>
              </a:rPr>
              <a:t>/fotografie/</a:t>
            </a:r>
            <a:r>
              <a:rPr lang="cs-CZ" sz="1000" dirty="0" err="1" smtClean="0">
                <a:hlinkClick r:id="rId11"/>
              </a:rPr>
              <a:t>sevcik</a:t>
            </a:r>
            <a:r>
              <a:rPr lang="cs-CZ" sz="1000" dirty="0" smtClean="0">
                <a:hlinkClick r:id="rId11"/>
              </a:rPr>
              <a:t>/</a:t>
            </a:r>
            <a:r>
              <a:rPr lang="cs-CZ" sz="1000" dirty="0" err="1" smtClean="0">
                <a:hlinkClick r:id="rId11"/>
              </a:rPr>
              <a:t>kockodan</a:t>
            </a:r>
            <a:r>
              <a:rPr lang="cs-CZ" sz="1000" dirty="0" smtClean="0">
                <a:hlinkClick r:id="rId11"/>
              </a:rPr>
              <a:t>-</a:t>
            </a:r>
            <a:r>
              <a:rPr lang="cs-CZ" sz="1000" dirty="0" err="1" smtClean="0">
                <a:hlinkClick r:id="rId11"/>
              </a:rPr>
              <a:t>obecny</a:t>
            </a:r>
            <a:r>
              <a:rPr lang="cs-CZ" sz="1000" dirty="0" smtClean="0">
                <a:hlinkClick r:id="rId11"/>
              </a:rPr>
              <a:t>--</a:t>
            </a:r>
            <a:r>
              <a:rPr lang="cs-CZ" sz="1000" dirty="0" err="1" smtClean="0">
                <a:hlinkClick r:id="rId11"/>
              </a:rPr>
              <a:t>xxxkockodan</a:t>
            </a:r>
            <a:r>
              <a:rPr lang="cs-CZ" sz="1000" dirty="0" smtClean="0">
                <a:hlinkClick r:id="rId11"/>
              </a:rPr>
              <a:t>_dsg3970.jpg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12"/>
              </a:rPr>
              <a:t>http://www.osel.</a:t>
            </a:r>
            <a:r>
              <a:rPr lang="cs-CZ" sz="1000" dirty="0" err="1" smtClean="0">
                <a:hlinkClick r:id="rId12"/>
              </a:rPr>
              <a:t>cz</a:t>
            </a:r>
            <a:r>
              <a:rPr lang="cs-CZ" sz="1000" dirty="0" smtClean="0">
                <a:hlinkClick r:id="rId12"/>
              </a:rPr>
              <a:t>/_popisky/116_/s_1163959632.jpg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13"/>
              </a:rPr>
              <a:t>http://upload.wikimedia.org/wikipedia/commons/thumb/5/57/Chimpanse.jpg/258px-Chimpanse.jpg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14"/>
              </a:rPr>
              <a:t>http://upload.wikimedia.org/wikipedia/commons/thumb/b/bc/Male_silverback_Gorilla.JPG/258px-Male_silverback_Gorilla.JPG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15"/>
              </a:rPr>
              <a:t>http://upload.wikimedia.org/wikipedia/commons/thumb/0/09/Orangut%C3%A1n_male.jpg/258px-Orangut%C3%A1n_male.jpg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16"/>
              </a:rPr>
              <a:t>http://t3.gstatic.com/</a:t>
            </a:r>
            <a:r>
              <a:rPr lang="cs-CZ" sz="1000" dirty="0" err="1" smtClean="0">
                <a:hlinkClick r:id="rId16"/>
              </a:rPr>
              <a:t>images</a:t>
            </a:r>
            <a:r>
              <a:rPr lang="cs-CZ" sz="1000" dirty="0" smtClean="0">
                <a:hlinkClick r:id="rId16"/>
              </a:rPr>
              <a:t>?q=</a:t>
            </a:r>
            <a:r>
              <a:rPr lang="cs-CZ" sz="1000" dirty="0" err="1" smtClean="0">
                <a:hlinkClick r:id="rId16"/>
              </a:rPr>
              <a:t>tbn</a:t>
            </a:r>
            <a:r>
              <a:rPr lang="cs-CZ" sz="1000" dirty="0" smtClean="0">
                <a:hlinkClick r:id="rId16"/>
              </a:rPr>
              <a:t>:ANd9GcSsm0DxoldyhxrdHKfetIGUSZWLCdz4L1OdJwHyvtC31GGnBZPQ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17"/>
              </a:rPr>
              <a:t>http://www.</a:t>
            </a:r>
            <a:r>
              <a:rPr lang="cs-CZ" sz="1000" dirty="0" err="1" smtClean="0">
                <a:hlinkClick r:id="rId17"/>
              </a:rPr>
              <a:t>tiskatka.cz</a:t>
            </a:r>
            <a:r>
              <a:rPr lang="cs-CZ" sz="1000" dirty="0" smtClean="0">
                <a:hlinkClick r:id="rId17"/>
              </a:rPr>
              <a:t>/70-70-</a:t>
            </a:r>
            <a:r>
              <a:rPr lang="cs-CZ" sz="1000" dirty="0" err="1" smtClean="0">
                <a:hlinkClick r:id="rId17"/>
              </a:rPr>
              <a:t>large</a:t>
            </a:r>
            <a:r>
              <a:rPr lang="cs-CZ" sz="1000" dirty="0" smtClean="0">
                <a:hlinkClick r:id="rId17"/>
              </a:rPr>
              <a:t>/opice-s-textem-</a:t>
            </a:r>
            <a:r>
              <a:rPr lang="cs-CZ" sz="1000" dirty="0" err="1" smtClean="0">
                <a:hlinkClick r:id="rId17"/>
              </a:rPr>
              <a:t>razitkova</a:t>
            </a:r>
            <a:r>
              <a:rPr lang="cs-CZ" sz="1000" dirty="0" smtClean="0">
                <a:hlinkClick r:id="rId17"/>
              </a:rPr>
              <a:t>-sada.</a:t>
            </a:r>
            <a:r>
              <a:rPr lang="cs-CZ" sz="1000" dirty="0" err="1" smtClean="0">
                <a:hlinkClick r:id="rId17"/>
              </a:rPr>
              <a:t>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18"/>
              </a:rPr>
              <a:t>http://t1.gstatic.com/</a:t>
            </a:r>
            <a:r>
              <a:rPr lang="cs-CZ" sz="1000" dirty="0" err="1" smtClean="0">
                <a:hlinkClick r:id="rId18"/>
              </a:rPr>
              <a:t>images</a:t>
            </a:r>
            <a:r>
              <a:rPr lang="cs-CZ" sz="1000" dirty="0" smtClean="0">
                <a:hlinkClick r:id="rId18"/>
              </a:rPr>
              <a:t>?q=</a:t>
            </a:r>
            <a:r>
              <a:rPr lang="cs-CZ" sz="1000" dirty="0" err="1" smtClean="0">
                <a:hlinkClick r:id="rId18"/>
              </a:rPr>
              <a:t>tbn</a:t>
            </a:r>
            <a:r>
              <a:rPr lang="cs-CZ" sz="1000" dirty="0" smtClean="0">
                <a:hlinkClick r:id="rId18"/>
              </a:rPr>
              <a:t>:ANd9GcQ5IwJXwG0SrQdv36cZETWynimouWSLuFAh__lBKkydbv4KA82Q1Q</a:t>
            </a:r>
            <a:r>
              <a:rPr lang="cs-CZ" sz="900" dirty="0" smtClean="0"/>
              <a:t>&gt;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 [online]. [cit.27-12-2011]. Dostupné z URL: &lt; </a:t>
            </a:r>
            <a:r>
              <a:rPr lang="cs-CZ" sz="1000" dirty="0" smtClean="0">
                <a:hlinkClick r:id="rId19"/>
              </a:rPr>
              <a:t>http://t3.gstatic.com/</a:t>
            </a:r>
            <a:r>
              <a:rPr lang="cs-CZ" sz="1000" dirty="0" err="1" smtClean="0">
                <a:hlinkClick r:id="rId19"/>
              </a:rPr>
              <a:t>images</a:t>
            </a:r>
            <a:r>
              <a:rPr lang="cs-CZ" sz="1000" dirty="0" smtClean="0">
                <a:hlinkClick r:id="rId19"/>
              </a:rPr>
              <a:t>?q=</a:t>
            </a:r>
            <a:r>
              <a:rPr lang="cs-CZ" sz="1000" dirty="0" err="1" smtClean="0">
                <a:hlinkClick r:id="rId19"/>
              </a:rPr>
              <a:t>tbn</a:t>
            </a:r>
            <a:r>
              <a:rPr lang="cs-CZ" sz="1000" dirty="0" smtClean="0">
                <a:hlinkClick r:id="rId19"/>
              </a:rPr>
              <a:t>:ANd9GcRJgJG-t1gss265xcvBt1SjTTna5X6ozO7BanvlieFGMlLnq9ujHA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[cit.27-12-2011]. Dostupné z URL: &lt; </a:t>
            </a:r>
            <a:r>
              <a:rPr lang="cs-CZ" sz="1000" dirty="0" smtClean="0">
                <a:hlinkClick r:id="rId20"/>
              </a:rPr>
              <a:t>http://t1.gstatic.com/</a:t>
            </a:r>
            <a:r>
              <a:rPr lang="cs-CZ" sz="1000" dirty="0" err="1" smtClean="0">
                <a:hlinkClick r:id="rId20"/>
              </a:rPr>
              <a:t>images</a:t>
            </a:r>
            <a:r>
              <a:rPr lang="cs-CZ" sz="1000" dirty="0" smtClean="0">
                <a:hlinkClick r:id="rId20"/>
              </a:rPr>
              <a:t>?q=</a:t>
            </a:r>
            <a:r>
              <a:rPr lang="cs-CZ" sz="1000" dirty="0" err="1" smtClean="0">
                <a:hlinkClick r:id="rId20"/>
              </a:rPr>
              <a:t>tbn</a:t>
            </a:r>
            <a:r>
              <a:rPr lang="cs-CZ" sz="1000" dirty="0" smtClean="0">
                <a:hlinkClick r:id="rId20"/>
              </a:rPr>
              <a:t>:ANd9GcT5AMvgI9-VNAk9NE3gubAAclpjF-488kBZ1mVJd7y-U-Sj1sXN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1000" dirty="0" smtClean="0"/>
              <a:t>[online]. </a:t>
            </a:r>
            <a:r>
              <a:rPr lang="cs-CZ" sz="1000" smtClean="0"/>
              <a:t>[cit.27-12-2011</a:t>
            </a:r>
            <a:r>
              <a:rPr lang="cs-CZ" sz="1000" dirty="0" smtClean="0"/>
              <a:t>]. Dostupné z URL: &lt; </a:t>
            </a:r>
            <a:r>
              <a:rPr lang="cs-CZ" sz="1000" dirty="0" smtClean="0">
                <a:hlinkClick r:id="rId21"/>
              </a:rPr>
              <a:t>http://i.lidovky.</a:t>
            </a:r>
            <a:r>
              <a:rPr lang="cs-CZ" sz="1000" dirty="0" err="1" smtClean="0">
                <a:hlinkClick r:id="rId21"/>
              </a:rPr>
              <a:t>cz</a:t>
            </a:r>
            <a:r>
              <a:rPr lang="cs-CZ" sz="1000" dirty="0" smtClean="0">
                <a:hlinkClick r:id="rId21"/>
              </a:rPr>
              <a:t>/09/063/</a:t>
            </a:r>
            <a:r>
              <a:rPr lang="cs-CZ" sz="1000" dirty="0" err="1" smtClean="0">
                <a:hlinkClick r:id="rId21"/>
              </a:rPr>
              <a:t>lngal</a:t>
            </a:r>
            <a:r>
              <a:rPr lang="cs-CZ" sz="1000" dirty="0" smtClean="0">
                <a:hlinkClick r:id="rId21"/>
              </a:rPr>
              <a:t>/GLU1b6874_orangutan.</a:t>
            </a:r>
            <a:r>
              <a:rPr lang="cs-CZ" sz="1000" dirty="0" err="1" smtClean="0">
                <a:hlinkClick r:id="rId21"/>
              </a:rPr>
              <a:t>jpg</a:t>
            </a:r>
            <a:r>
              <a:rPr lang="cs-CZ" sz="900" dirty="0" smtClean="0"/>
              <a:t>&gt;</a:t>
            </a: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None/>
              <a:defRPr/>
            </a:pP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10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1000" dirty="0" smtClean="0"/>
              <a:t> </a:t>
            </a:r>
            <a:r>
              <a:rPr lang="cs-CZ" sz="1000" u="sng" dirty="0" smtClean="0"/>
              <a:t>Použitá literatura: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000" dirty="0" smtClean="0"/>
              <a:t>Jarmila Kroulíková; Josef Kroulík. </a:t>
            </a:r>
            <a:r>
              <a:rPr lang="cs-CZ" sz="1000" i="1" dirty="0" smtClean="0"/>
              <a:t>Přírodopis pro osmý ročník zvláštní školy.</a:t>
            </a:r>
            <a:r>
              <a:rPr lang="cs-CZ" sz="1000" dirty="0" smtClean="0"/>
              <a:t> Nakladatelství Septima, Praha 1995. 96 s. ISBN 80-85801-36-1.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1000" dirty="0" smtClean="0"/>
              <a:t> </a:t>
            </a:r>
            <a:endParaRPr lang="cs-CZ" sz="10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183</TotalTime>
  <Words>263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Nehetnatci</vt:lpstr>
      <vt:lpstr>       Charakteristické znaky</vt:lpstr>
      <vt:lpstr>Dělení nehetnatců:</vt:lpstr>
      <vt:lpstr>Zástupci vřešťanů:</vt:lpstr>
      <vt:lpstr>Zástupci kočkodanů:</vt:lpstr>
      <vt:lpstr>Zástupci lidoopů:</vt:lpstr>
      <vt:lpstr>Malé opakování ve skupinách</vt:lpstr>
      <vt:lpstr>Poznáš je?</vt:lpstr>
      <vt:lpstr>Použité zdroje</vt:lpstr>
    </vt:vector>
  </TitlesOfParts>
  <Company>Domácnost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terezka</cp:lastModifiedBy>
  <cp:revision>23</cp:revision>
  <dcterms:created xsi:type="dcterms:W3CDTF">2011-12-26T13:44:28Z</dcterms:created>
  <dcterms:modified xsi:type="dcterms:W3CDTF">2012-02-27T18:55:57Z</dcterms:modified>
</cp:coreProperties>
</file>