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0" r:id="rId2"/>
    <p:sldId id="271" r:id="rId3"/>
    <p:sldId id="256" r:id="rId4"/>
    <p:sldId id="257" r:id="rId5"/>
    <p:sldId id="258" r:id="rId6"/>
    <p:sldId id="264" r:id="rId7"/>
    <p:sldId id="260" r:id="rId8"/>
    <p:sldId id="267" r:id="rId9"/>
    <p:sldId id="268" r:id="rId10"/>
    <p:sldId id="269" r:id="rId11"/>
    <p:sldId id="263" r:id="rId12"/>
    <p:sldId id="262" r:id="rId13"/>
    <p:sldId id="265" r:id="rId14"/>
    <p:sldId id="266" r:id="rId15"/>
    <p:sldId id="259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547" autoAdjust="0"/>
  </p:normalViewPr>
  <p:slideViewPr>
    <p:cSldViewPr>
      <p:cViewPr>
        <p:scale>
          <a:sx n="110" d="100"/>
          <a:sy n="110" d="100"/>
        </p:scale>
        <p:origin x="-78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D99EBF-7E7D-422D-9F1B-AC644E568AB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D102431-A520-4CE0-BA9D-C37A5D3625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CFC07-490D-43D7-90F8-08A5B2D4AB8E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AAD53-09BA-41C6-8CAF-9F16898DAC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9829C-0027-44CF-A07A-51BEB25897CD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FD600-7299-42F9-972E-6E9163F121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9FF30-0129-4CEB-BED4-C82646F7727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02AD3-F18F-4384-8CF3-817A2B3F08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5AC8E-8361-490D-9F75-6293D63F2FBD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185B3-D360-47AD-A110-F88E933D25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0B26A-2DD6-41C2-9092-67CE0421B87F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64401-6127-4865-AC96-25E7018B10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E614A-2D97-423C-AB47-AF607963FACF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018C2-33BA-43C9-A0CB-0BD6CEAFE9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1AF56-DA67-481E-B324-11B9E01B70C4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C59CF-03AB-44BF-81C7-312FCF617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392A9-6A76-4F83-81D0-DF1D173F657B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93D5-45E2-4D1A-AE54-BE1D668DCD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6E6E5-E7D1-4D01-9F6E-EFBE192B8C42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BB3BA-D200-442C-8A2A-004D335F98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00B33-1DB4-4575-B627-F13B27350A46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1C70A-D66C-45FA-B48B-C9434361D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84D6C-EEC4-470A-BB1A-BFE7569B9DF9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2D667-0974-458D-88CE-9C4D46CBD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4B65AD-EA2F-4E84-9936-9EF7A8C65B52}" type="datetimeFigureOut">
              <a:rPr lang="cs-CZ"/>
              <a:pPr>
                <a:defRPr/>
              </a:pPr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68A3B0-9BE7-4D41-8437-187FA9E50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5/51/ECT_waalhaven_bij_nach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684213" y="188913"/>
            <a:ext cx="8280400" cy="1223962"/>
          </a:xfrm>
        </p:spPr>
        <p:txBody>
          <a:bodyPr/>
          <a:lstStyle/>
          <a:p>
            <a:r>
              <a:rPr lang="cs-CZ" smtClean="0"/>
              <a:t>Evropa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1125538"/>
            <a:ext cx="8208963" cy="4248150"/>
          </a:xfrm>
        </p:spPr>
        <p:txBody>
          <a:bodyPr rtlCol="0">
            <a:normAutofit fontScale="92500" lnSpcReduction="100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Název školy: ZŠ Salvátor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Číslo projektu: CZ.1.07/1.4.00/21.1158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Název výstupu: VY_32_INOVACE_CS19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Vzdělávací oblast: Člověk a jeho svět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Vzdělávací obor: Člověk a jeho svět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Téma: Evropa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Předmět dle ŠVP: Člověk a jeho svět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Autor: Lenka Adámková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4339" name="Picture 2" descr="C:\Users\Radek\Desktop\Bez názv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5084763"/>
            <a:ext cx="7815262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Tato prezentace je určena k seznámení žáků se světadílem Evropou, její polohou, vodstvem, povrchem, zemědělstvím a průmyslem tohoto světadílu jako celku.</a:t>
            </a:r>
            <a:br>
              <a:rPr lang="cs-CZ" smtClean="0"/>
            </a:br>
            <a:r>
              <a:rPr lang="cs-CZ" smtClean="0"/>
              <a:t>Žáci budou také seznámeni s nejvyšším vrcholem Mont Blanc, největší řekou Volhou, největším jezerem Ladožským a nejrušnějším přístavem Evropy - Rotterdamem.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396552" y="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Joan" pitchFamily="2" charset="-18"/>
              </a:rPr>
              <a:t>Evropa</a:t>
            </a:r>
            <a:endParaRPr lang="cs-CZ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Joan" pitchFamily="2" charset="-1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  <p:grpSp>
        <p:nvGrpSpPr>
          <p:cNvPr id="16387" name="Skupina 5"/>
          <p:cNvGrpSpPr>
            <a:grpSpLocks/>
          </p:cNvGrpSpPr>
          <p:nvPr/>
        </p:nvGrpSpPr>
        <p:grpSpPr bwMode="auto">
          <a:xfrm>
            <a:off x="684213" y="0"/>
            <a:ext cx="7559675" cy="6678613"/>
            <a:chOff x="899592" y="332656"/>
            <a:chExt cx="7200800" cy="6418004"/>
          </a:xfrm>
        </p:grpSpPr>
        <p:pic>
          <p:nvPicPr>
            <p:cNvPr id="16388" name="Picture 2" descr="http://evropa.adam.cz/images/MapaEvropyTransparent2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9592" y="332656"/>
              <a:ext cx="7200800" cy="6222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89" name="TextovéPole 4"/>
            <p:cNvSpPr txBox="1">
              <a:spLocks noChangeArrowheads="1"/>
            </p:cNvSpPr>
            <p:nvPr/>
          </p:nvSpPr>
          <p:spPr bwMode="auto">
            <a:xfrm>
              <a:off x="7164288" y="6381328"/>
              <a:ext cx="93610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39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Skupina 5"/>
          <p:cNvGrpSpPr>
            <a:grpSpLocks/>
          </p:cNvGrpSpPr>
          <p:nvPr/>
        </p:nvGrpSpPr>
        <p:grpSpPr bwMode="auto">
          <a:xfrm>
            <a:off x="4787900" y="2420938"/>
            <a:ext cx="3960813" cy="3897312"/>
            <a:chOff x="4788024" y="2420888"/>
            <a:chExt cx="3960440" cy="3897724"/>
          </a:xfrm>
        </p:grpSpPr>
        <p:pic>
          <p:nvPicPr>
            <p:cNvPr id="17415" name="Picture 2" descr="http://upload.wikimedia.org/wikipedia/commons/thumb/d/de/Europe_orthographic_Caucasus_Urals_boundary.svg/250px-Europe_orthographic_Caucasus_Urals_boundary.svg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788024" y="2420888"/>
              <a:ext cx="3893418" cy="3893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6" name="TextovéPole 4"/>
            <p:cNvSpPr txBox="1">
              <a:spLocks noChangeArrowheads="1"/>
            </p:cNvSpPr>
            <p:nvPr/>
          </p:nvSpPr>
          <p:spPr bwMode="auto">
            <a:xfrm>
              <a:off x="7812360" y="5949280"/>
              <a:ext cx="93610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40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10944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Základní údaje</a:t>
            </a:r>
            <a:endParaRPr lang="cs-CZ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7139136" cy="4464496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Rozloha: 10,5 milionů km čtverečních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Počet obyvatel: 700 miliónů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Druhý nejmenší světadíl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Sousedí s Asií → Eurasie: kontinent, který se skládá ze světadílů Evropy a Asie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Obklopena Severním ledovým a Atlantským oceánem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Největší poloostrovy: Skandinávský, Pyrenejský, Apeninský, Balkánský</a:t>
            </a:r>
          </a:p>
        </p:txBody>
      </p:sp>
      <p:grpSp>
        <p:nvGrpSpPr>
          <p:cNvPr id="17412" name="Skupina 8"/>
          <p:cNvGrpSpPr>
            <a:grpSpLocks/>
          </p:cNvGrpSpPr>
          <p:nvPr/>
        </p:nvGrpSpPr>
        <p:grpSpPr bwMode="auto">
          <a:xfrm>
            <a:off x="6443663" y="188913"/>
            <a:ext cx="2700337" cy="1952625"/>
            <a:chOff x="6444208" y="188640"/>
            <a:chExt cx="2699792" cy="1953508"/>
          </a:xfrm>
        </p:grpSpPr>
        <p:pic>
          <p:nvPicPr>
            <p:cNvPr id="17413" name="Picture 4" descr="http://www.onlinenewspapers.com/images/europe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44208" y="188640"/>
              <a:ext cx="2520280" cy="16888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4" name="TextovéPole 7"/>
            <p:cNvSpPr txBox="1">
              <a:spLocks noChangeArrowheads="1"/>
            </p:cNvSpPr>
            <p:nvPr/>
          </p:nvSpPr>
          <p:spPr bwMode="auto">
            <a:xfrm>
              <a:off x="8172400" y="1772816"/>
              <a:ext cx="9716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41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3" name="Skupina 6"/>
          <p:cNvGrpSpPr>
            <a:grpSpLocks/>
          </p:cNvGrpSpPr>
          <p:nvPr/>
        </p:nvGrpSpPr>
        <p:grpSpPr bwMode="auto">
          <a:xfrm>
            <a:off x="0" y="-53975"/>
            <a:ext cx="9144000" cy="6911975"/>
            <a:chOff x="0" y="-53601"/>
            <a:chExt cx="9144000" cy="6911601"/>
          </a:xfrm>
        </p:grpSpPr>
        <p:pic>
          <p:nvPicPr>
            <p:cNvPr id="18436" name="Picture 2" descr="http://www.educa.fmf.uni-lj.si/izodel/sola/2003/di/jurkovic/moje_mesto/EVROP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53601"/>
              <a:ext cx="9144000" cy="6911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37" name="TextovéPole 5"/>
            <p:cNvSpPr txBox="1">
              <a:spLocks noChangeArrowheads="1"/>
            </p:cNvSpPr>
            <p:nvPr/>
          </p:nvSpPr>
          <p:spPr bwMode="auto">
            <a:xfrm>
              <a:off x="8100392" y="6237312"/>
              <a:ext cx="104360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1</a:t>
              </a:r>
            </a:p>
          </p:txBody>
        </p:sp>
      </p:grpSp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Povrch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Nejvýznamnější pohoří: Alpy, Karpaty, Skandinávské pohoří, Apeniny, Pyreneje, Ural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Nejvýznamnější nížiny: Východoevropská rovina, Severoněmecká nížina, </a:t>
            </a:r>
            <a:r>
              <a:rPr lang="cs-CZ" dirty="0" err="1" smtClean="0"/>
              <a:t>Středopolská</a:t>
            </a:r>
            <a:r>
              <a:rPr lang="cs-CZ" dirty="0" smtClean="0"/>
              <a:t> nížina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Poloostrovy: Skandinávský, Pyrenejský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Ostrovy: Britské, Island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9992" y="332656"/>
            <a:ext cx="4139952" cy="1143000"/>
          </a:xfrm>
        </p:spPr>
        <p:txBody>
          <a:bodyPr rtlCol="0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Podnebí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39952" y="4725144"/>
            <a:ext cx="5004048" cy="2132856"/>
          </a:xfrm>
        </p:spPr>
        <p:txBody>
          <a:bodyPr rtlCol="0"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Území Evropy zasahuje do tří podnebných pásů: polární, mírný a subtropický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19459" name="Skupina 5"/>
          <p:cNvGrpSpPr>
            <a:grpSpLocks/>
          </p:cNvGrpSpPr>
          <p:nvPr/>
        </p:nvGrpSpPr>
        <p:grpSpPr bwMode="auto">
          <a:xfrm>
            <a:off x="0" y="4149725"/>
            <a:ext cx="3997325" cy="2673350"/>
            <a:chOff x="0" y="4149080"/>
            <a:chExt cx="3998040" cy="2673588"/>
          </a:xfrm>
        </p:grpSpPr>
        <p:pic>
          <p:nvPicPr>
            <p:cNvPr id="19466" name="Picture 2" descr="http://t1.gstatic.com/images?q=tbn:ANd9GcTByzYcJ2GT1vMzdxuqNBVPvRnv3F8VGyJLFcYfPG9lwfs4-WwpNcHWr9bTLQ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4" y="4149080"/>
              <a:ext cx="3975176" cy="2304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67" name="TextovéPole 4"/>
            <p:cNvSpPr txBox="1">
              <a:spLocks noChangeArrowheads="1"/>
            </p:cNvSpPr>
            <p:nvPr/>
          </p:nvSpPr>
          <p:spPr bwMode="auto">
            <a:xfrm>
              <a:off x="0" y="6453336"/>
              <a:ext cx="133164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42</a:t>
              </a:r>
            </a:p>
          </p:txBody>
        </p:sp>
      </p:grpSp>
      <p:grpSp>
        <p:nvGrpSpPr>
          <p:cNvPr id="19460" name="Skupina 8"/>
          <p:cNvGrpSpPr>
            <a:grpSpLocks/>
          </p:cNvGrpSpPr>
          <p:nvPr/>
        </p:nvGrpSpPr>
        <p:grpSpPr bwMode="auto">
          <a:xfrm>
            <a:off x="3419475" y="188913"/>
            <a:ext cx="5508625" cy="4525962"/>
            <a:chOff x="3635896" y="0"/>
            <a:chExt cx="5508104" cy="4525825"/>
          </a:xfrm>
        </p:grpSpPr>
        <p:pic>
          <p:nvPicPr>
            <p:cNvPr id="18436" name="Picture 4" descr="http://www.nazeleno.cz/Files/FckGallery/Nov%C3%BD%20objekt%20-%20WinRAR%20ZIP%20archiv.zip/slune%C4%8Dn%C3%AD-z%C3%A1%C5%99en%C3%AD-evrop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5896" y="0"/>
              <a:ext cx="5508104" cy="45258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9465" name="TextovéPole 7"/>
            <p:cNvSpPr txBox="1">
              <a:spLocks noChangeArrowheads="1"/>
            </p:cNvSpPr>
            <p:nvPr/>
          </p:nvSpPr>
          <p:spPr bwMode="auto">
            <a:xfrm>
              <a:off x="3779912" y="3933056"/>
              <a:ext cx="496855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43 → intenzita slunečního záření</a:t>
              </a:r>
            </a:p>
          </p:txBody>
        </p:sp>
      </p:grpSp>
      <p:grpSp>
        <p:nvGrpSpPr>
          <p:cNvPr id="19461" name="Skupina 11"/>
          <p:cNvGrpSpPr>
            <a:grpSpLocks/>
          </p:cNvGrpSpPr>
          <p:nvPr/>
        </p:nvGrpSpPr>
        <p:grpSpPr bwMode="auto">
          <a:xfrm>
            <a:off x="179388" y="260350"/>
            <a:ext cx="4381500" cy="3609975"/>
            <a:chOff x="179512" y="260648"/>
            <a:chExt cx="4381500" cy="3609692"/>
          </a:xfrm>
        </p:grpSpPr>
        <p:pic>
          <p:nvPicPr>
            <p:cNvPr id="18438" name="Picture 6" descr="http://i.idnes.cz/10/101/gal/VEL3648c4_Snimani_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9512" y="260648"/>
              <a:ext cx="4381500" cy="32403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9463" name="TextovéPole 10"/>
            <p:cNvSpPr txBox="1">
              <a:spLocks noChangeArrowheads="1"/>
            </p:cNvSpPr>
            <p:nvPr/>
          </p:nvSpPr>
          <p:spPr bwMode="auto">
            <a:xfrm>
              <a:off x="251520" y="3501008"/>
              <a:ext cx="187220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44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Skupina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484" name="Picture 4" descr="http://www.brumlik.estranky.cz/img/original/545/moreevropy00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5" name="TextovéPole 5"/>
            <p:cNvSpPr txBox="1">
              <a:spLocks noChangeArrowheads="1"/>
            </p:cNvSpPr>
            <p:nvPr/>
          </p:nvSpPr>
          <p:spPr bwMode="auto">
            <a:xfrm>
              <a:off x="8172400" y="6381328"/>
              <a:ext cx="9716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45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Vodstvo</a:t>
            </a:r>
            <a:endParaRPr lang="cs-CZ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Evropa oblévána: Atlantským a Severním ledovým oceánem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Nejdelší řeka: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Volha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, další řeky: Dunaj, Ural, Dněpr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Největší přístav: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Rotterdam (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Nizozemí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Významné vodní elektrárny, ledovcová jezera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Největší jezero: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Ladožské jezero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(Rusko)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5" name="Skupina 5"/>
          <p:cNvGrpSpPr>
            <a:grpSpLocks/>
          </p:cNvGrpSpPr>
          <p:nvPr/>
        </p:nvGrpSpPr>
        <p:grpSpPr bwMode="auto">
          <a:xfrm>
            <a:off x="4763" y="0"/>
            <a:ext cx="9139237" cy="6858000"/>
            <a:chOff x="4058" y="0"/>
            <a:chExt cx="9139942" cy="6858001"/>
          </a:xfrm>
        </p:grpSpPr>
        <p:pic>
          <p:nvPicPr>
            <p:cNvPr id="21508" name="Picture 2" descr="http://inovacnipodnikani.cz/files/new366/381-87674266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58" y="0"/>
              <a:ext cx="9139942" cy="6858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09" name="TextovéPole 4"/>
            <p:cNvSpPr txBox="1">
              <a:spLocks noChangeArrowheads="1"/>
            </p:cNvSpPr>
            <p:nvPr/>
          </p:nvSpPr>
          <p:spPr bwMode="auto">
            <a:xfrm>
              <a:off x="7812360" y="6237312"/>
              <a:ext cx="133164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46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Hospodářství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Evropské země jsou hospodářsky vyspělé </a:t>
            </a:r>
            <a:b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→ průmysl, zemědělství, doprava a služby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Bohatá naleziště: uhlí, železné rudy, uranové rudy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Zemědělství: maso, obiloviny, řepa cukrovka, rybolov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Doprava: Rozvinutá dopravní síť: letecká pozemní, vodní…</a:t>
            </a:r>
            <a:endParaRPr lang="cs-CZ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29" name="Skupina 6"/>
          <p:cNvGrpSpPr>
            <a:grpSpLocks/>
          </p:cNvGrpSpPr>
          <p:nvPr/>
        </p:nvGrpSpPr>
        <p:grpSpPr bwMode="auto">
          <a:xfrm>
            <a:off x="0" y="260350"/>
            <a:ext cx="8820150" cy="6597650"/>
            <a:chOff x="0" y="260648"/>
            <a:chExt cx="8820472" cy="6597352"/>
          </a:xfrm>
        </p:grpSpPr>
        <p:pic>
          <p:nvPicPr>
            <p:cNvPr id="22532" name="Picture 3" descr="C:\Users\Radek\Desktop\Pocet_bytu_na_1000_obyvatel.jpg"/>
            <p:cNvPicPr>
              <a:picLocks noChangeAspect="1" noChangeArrowheads="1"/>
            </p:cNvPicPr>
            <p:nvPr/>
          </p:nvPicPr>
          <p:blipFill>
            <a:blip r:embed="rId2" cstate="print"/>
            <a:srcRect t="1250" r="1743"/>
            <a:stretch>
              <a:fillRect/>
            </a:stretch>
          </p:blipFill>
          <p:spPr bwMode="auto">
            <a:xfrm>
              <a:off x="0" y="260648"/>
              <a:ext cx="8604448" cy="6597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33" name="TextovéPole 5"/>
            <p:cNvSpPr txBox="1">
              <a:spLocks noChangeArrowheads="1"/>
            </p:cNvSpPr>
            <p:nvPr/>
          </p:nvSpPr>
          <p:spPr bwMode="auto">
            <a:xfrm>
              <a:off x="7596336" y="6309320"/>
              <a:ext cx="122413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38 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926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latin typeface="Algerian" pitchFamily="82" charset="0"/>
              </a:rPr>
              <a:t>Obyvatelstvo</a:t>
            </a:r>
            <a:endParaRPr lang="cs-CZ" dirty="0">
              <a:latin typeface="Algerian" pitchFamily="82" charset="0"/>
            </a:endParaRP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539750" y="2133600"/>
            <a:ext cx="8229600" cy="4525963"/>
          </a:xfrm>
        </p:spPr>
        <p:txBody>
          <a:bodyPr/>
          <a:lstStyle/>
          <a:p>
            <a:r>
              <a:rPr lang="cs-CZ" smtClean="0">
                <a:latin typeface="Arial Black" pitchFamily="34" charset="0"/>
              </a:rPr>
              <a:t>Nejhustěji zalidněný světadíl</a:t>
            </a:r>
          </a:p>
          <a:p>
            <a:r>
              <a:rPr lang="cs-CZ" smtClean="0">
                <a:latin typeface="Arial Black" pitchFamily="34" charset="0"/>
              </a:rPr>
              <a:t>Žije zde okolo 700 000 000 lidí</a:t>
            </a:r>
          </a:p>
          <a:p>
            <a:r>
              <a:rPr lang="cs-CZ" smtClean="0">
                <a:latin typeface="Arial Black" pitchFamily="34" charset="0"/>
              </a:rPr>
              <a:t>Převládá bílá rasa=europoidní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3" name="Skupina 11"/>
          <p:cNvGrpSpPr>
            <a:grpSpLocks/>
          </p:cNvGrpSpPr>
          <p:nvPr/>
        </p:nvGrpSpPr>
        <p:grpSpPr bwMode="auto">
          <a:xfrm>
            <a:off x="0" y="0"/>
            <a:ext cx="5435600" cy="3789363"/>
            <a:chOff x="0" y="0"/>
            <a:chExt cx="5436096" cy="3789039"/>
          </a:xfrm>
        </p:grpSpPr>
        <p:pic>
          <p:nvPicPr>
            <p:cNvPr id="23565" name="Picture 4" descr="http://www.zoopraha.cz/upload/img/bb5270f7d9c69cdfc14b705719a42f1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436096" cy="37890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6" name="TextovéPole 10"/>
            <p:cNvSpPr txBox="1">
              <a:spLocks noChangeArrowheads="1"/>
            </p:cNvSpPr>
            <p:nvPr/>
          </p:nvSpPr>
          <p:spPr bwMode="auto">
            <a:xfrm>
              <a:off x="0" y="3140968"/>
              <a:ext cx="11156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36</a:t>
              </a:r>
            </a:p>
          </p:txBody>
        </p:sp>
      </p:grpSp>
      <p:grpSp>
        <p:nvGrpSpPr>
          <p:cNvPr id="23554" name="Skupina 14"/>
          <p:cNvGrpSpPr>
            <a:grpSpLocks/>
          </p:cNvGrpSpPr>
          <p:nvPr/>
        </p:nvGrpSpPr>
        <p:grpSpPr bwMode="auto">
          <a:xfrm>
            <a:off x="4211638" y="0"/>
            <a:ext cx="4932362" cy="3429000"/>
            <a:chOff x="4212121" y="0"/>
            <a:chExt cx="4931879" cy="3428999"/>
          </a:xfrm>
        </p:grpSpPr>
        <p:pic>
          <p:nvPicPr>
            <p:cNvPr id="23563" name="Picture 6" descr="http://i.idnes.cz/11/043/cl5/HIG3a9d04__DSC8459_u_UU_M_kopi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12121" y="0"/>
              <a:ext cx="4931879" cy="3428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4" name="TextovéPole 13"/>
            <p:cNvSpPr txBox="1">
              <a:spLocks noChangeArrowheads="1"/>
            </p:cNvSpPr>
            <p:nvPr/>
          </p:nvSpPr>
          <p:spPr bwMode="auto">
            <a:xfrm>
              <a:off x="8244408" y="0"/>
              <a:ext cx="89959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solidFill>
                    <a:schemeClr val="bg1"/>
                  </a:solidFill>
                  <a:latin typeface="Calibri" pitchFamily="34" charset="0"/>
                </a:rPr>
                <a:t>Obr. 37</a:t>
              </a:r>
            </a:p>
          </p:txBody>
        </p:sp>
      </p:grpSp>
      <p:grpSp>
        <p:nvGrpSpPr>
          <p:cNvPr id="23555" name="Skupina 5"/>
          <p:cNvGrpSpPr>
            <a:grpSpLocks/>
          </p:cNvGrpSpPr>
          <p:nvPr/>
        </p:nvGrpSpPr>
        <p:grpSpPr bwMode="auto">
          <a:xfrm>
            <a:off x="0" y="3759200"/>
            <a:ext cx="4859338" cy="3098800"/>
            <a:chOff x="0" y="3759731"/>
            <a:chExt cx="4860032" cy="3098270"/>
          </a:xfrm>
        </p:grpSpPr>
        <p:pic>
          <p:nvPicPr>
            <p:cNvPr id="23561" name="Picture 2" descr="http://img.radio.cz/pictures/zeme/svedsko_tundra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3759731"/>
              <a:ext cx="4860032" cy="3098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2" name="TextovéPole 4"/>
            <p:cNvSpPr txBox="1">
              <a:spLocks noChangeArrowheads="1"/>
            </p:cNvSpPr>
            <p:nvPr/>
          </p:nvSpPr>
          <p:spPr bwMode="auto">
            <a:xfrm>
              <a:off x="0" y="6309320"/>
              <a:ext cx="104360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34 </a:t>
              </a:r>
            </a:p>
          </p:txBody>
        </p:sp>
      </p:grpSp>
      <p:grpSp>
        <p:nvGrpSpPr>
          <p:cNvPr id="23556" name="Skupina 8"/>
          <p:cNvGrpSpPr>
            <a:grpSpLocks/>
          </p:cNvGrpSpPr>
          <p:nvPr/>
        </p:nvGrpSpPr>
        <p:grpSpPr bwMode="auto">
          <a:xfrm>
            <a:off x="4086225" y="3429000"/>
            <a:ext cx="5057775" cy="3429000"/>
            <a:chOff x="4086225" y="3428999"/>
            <a:chExt cx="5057775" cy="3429001"/>
          </a:xfrm>
        </p:grpSpPr>
        <p:pic>
          <p:nvPicPr>
            <p:cNvPr id="23559" name="Picture 2" descr="http://www.e-planeta.cz/images/143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086225" y="3428999"/>
              <a:ext cx="5057775" cy="3429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560" name="TextovéPole 7"/>
            <p:cNvSpPr txBox="1">
              <a:spLocks noChangeArrowheads="1"/>
            </p:cNvSpPr>
            <p:nvPr/>
          </p:nvSpPr>
          <p:spPr bwMode="auto">
            <a:xfrm>
              <a:off x="8028384" y="6381328"/>
              <a:ext cx="11156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35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11960" y="476672"/>
            <a:ext cx="4392488" cy="18002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Mongolian Baiti" pitchFamily="66" charset="0"/>
              </a:rPr>
              <a:t>Krajina</a:t>
            </a:r>
            <a:endParaRPr lang="cs-CZ" sz="9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Mongolian Baiti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3789363"/>
            <a:ext cx="8229600" cy="24765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002060"/>
                </a:solidFill>
                <a:latin typeface="Constantia" pitchFamily="18" charset="0"/>
              </a:rPr>
              <a:t>Díky zastoupení tří podnebných pásů se v Evropě vyskytují: polární pustiny a tundry (na severu), lesy, stepi (jihovýchod), subtropická krajina (okolí Středozemního moře</a:t>
            </a:r>
            <a:r>
              <a:rPr lang="cs-CZ" dirty="0" smtClean="0">
                <a:latin typeface="Arial Rounded MT Bold" pitchFamily="34" charset="0"/>
              </a:rPr>
              <a:t>)</a:t>
            </a:r>
            <a:endParaRPr lang="cs-CZ" dirty="0">
              <a:latin typeface="Arial Rounded MT Bold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Skupina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4583" name="Picture 2" descr="Soubor:ECT waalhaven bij nacht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4" name="TextovéPole 4"/>
            <p:cNvSpPr txBox="1">
              <a:spLocks noChangeArrowheads="1"/>
            </p:cNvSpPr>
            <p:nvPr/>
          </p:nvSpPr>
          <p:spPr bwMode="auto">
            <a:xfrm>
              <a:off x="0" y="6237312"/>
              <a:ext cx="140364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solidFill>
                    <a:schemeClr val="bg1"/>
                  </a:solidFill>
                  <a:latin typeface="Calibri" pitchFamily="34" charset="0"/>
                </a:rPr>
                <a:t>Obr. 32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Rotterdam</a:t>
            </a:r>
            <a:endParaRPr lang="cs-CZ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Největší evropský přístav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Druhé největší město Nizozemí</a:t>
            </a:r>
            <a:endParaRPr lang="cs-CZ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24580" name="Skupina 8"/>
          <p:cNvGrpSpPr>
            <a:grpSpLocks/>
          </p:cNvGrpSpPr>
          <p:nvPr/>
        </p:nvGrpSpPr>
        <p:grpSpPr bwMode="auto">
          <a:xfrm>
            <a:off x="3406775" y="3068638"/>
            <a:ext cx="5557838" cy="3609975"/>
            <a:chOff x="3406341" y="3068960"/>
            <a:chExt cx="5558147" cy="3609603"/>
          </a:xfrm>
        </p:grpSpPr>
        <p:pic>
          <p:nvPicPr>
            <p:cNvPr id="24581" name="Picture 4" descr="http://paluba.eu/wp-content/uploads/antwerpy_kontejnery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406341" y="3068960"/>
              <a:ext cx="5539569" cy="3609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2" name="TextovéPole 7"/>
            <p:cNvSpPr txBox="1">
              <a:spLocks noChangeArrowheads="1"/>
            </p:cNvSpPr>
            <p:nvPr/>
          </p:nvSpPr>
          <p:spPr bwMode="auto">
            <a:xfrm>
              <a:off x="8028384" y="6237312"/>
              <a:ext cx="93610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33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1" name="Skupina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5607" name="Picture 2" descr="http://famouswonders.com/wp-content/uploads/2009/09/Volga-River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8" name="TextovéPole 4"/>
            <p:cNvSpPr txBox="1">
              <a:spLocks noChangeArrowheads="1"/>
            </p:cNvSpPr>
            <p:nvPr/>
          </p:nvSpPr>
          <p:spPr bwMode="auto">
            <a:xfrm>
              <a:off x="7956376" y="6381328"/>
              <a:ext cx="118762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30</a:t>
              </a:r>
            </a:p>
          </p:txBody>
        </p:sp>
      </p:grpSp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3924300" y="4149725"/>
            <a:ext cx="5688013" cy="1143000"/>
          </a:xfrm>
        </p:spPr>
        <p:txBody>
          <a:bodyPr/>
          <a:lstStyle/>
          <a:p>
            <a:r>
              <a:rPr lang="cs-CZ" sz="6000" smtClean="0">
                <a:latin typeface="Snap ITC"/>
              </a:rPr>
              <a:t>Volha</a:t>
            </a:r>
          </a:p>
        </p:txBody>
      </p:sp>
      <p:sp>
        <p:nvSpPr>
          <p:cNvPr id="25603" name="Zástupný symbol pro obsah 2"/>
          <p:cNvSpPr>
            <a:spLocks noGrp="1"/>
          </p:cNvSpPr>
          <p:nvPr>
            <p:ph idx="1"/>
          </p:nvPr>
        </p:nvSpPr>
        <p:spPr>
          <a:xfrm>
            <a:off x="4211638" y="2133600"/>
            <a:ext cx="5195887" cy="1395413"/>
          </a:xfrm>
        </p:spPr>
        <p:txBody>
          <a:bodyPr/>
          <a:lstStyle/>
          <a:p>
            <a:r>
              <a:rPr lang="cs-CZ" smtClean="0"/>
              <a:t>Nejdelší evropská řeka</a:t>
            </a:r>
          </a:p>
        </p:txBody>
      </p:sp>
      <p:grpSp>
        <p:nvGrpSpPr>
          <p:cNvPr id="25604" name="Skupina 8"/>
          <p:cNvGrpSpPr>
            <a:grpSpLocks/>
          </p:cNvGrpSpPr>
          <p:nvPr/>
        </p:nvGrpSpPr>
        <p:grpSpPr bwMode="auto">
          <a:xfrm>
            <a:off x="468313" y="404813"/>
            <a:ext cx="2519362" cy="3311525"/>
            <a:chOff x="467544" y="404664"/>
            <a:chExt cx="2808312" cy="3718347"/>
          </a:xfrm>
        </p:grpSpPr>
        <p:pic>
          <p:nvPicPr>
            <p:cNvPr id="25605" name="Picture 4" descr="http://www.eosnap.com/public/media/2010/04/russia/20100428-russia-full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404664"/>
              <a:ext cx="2808312" cy="37183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6" name="TextovéPole 7"/>
            <p:cNvSpPr txBox="1">
              <a:spLocks noChangeArrowheads="1"/>
            </p:cNvSpPr>
            <p:nvPr/>
          </p:nvSpPr>
          <p:spPr bwMode="auto">
            <a:xfrm>
              <a:off x="467544" y="3645024"/>
              <a:ext cx="10801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31</a:t>
              </a: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Skupina 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6631" name="Picture 4" descr="http://img12.rajce.idnes.cz/d1203/6/6017/6017616_1aae90bc5679f4ee072a95a53b629ccd/images/2011-11-20_Ladozske_jezero_037.jpg?ver=0"/>
            <p:cNvPicPr>
              <a:picLocks noChangeAspect="1" noChangeArrowheads="1"/>
            </p:cNvPicPr>
            <p:nvPr/>
          </p:nvPicPr>
          <p:blipFill>
            <a:blip r:embed="rId2" cstate="print"/>
            <a:srcRect b="3801"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32" name="TextovéPole 5"/>
            <p:cNvSpPr txBox="1">
              <a:spLocks noChangeArrowheads="1"/>
            </p:cNvSpPr>
            <p:nvPr/>
          </p:nvSpPr>
          <p:spPr bwMode="auto">
            <a:xfrm>
              <a:off x="8244408" y="0"/>
              <a:ext cx="89959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28</a:t>
              </a:r>
            </a:p>
          </p:txBody>
        </p:sp>
      </p:grpSp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Ladožské jezero</a:t>
            </a:r>
          </a:p>
        </p:txBody>
      </p:sp>
      <p:sp>
        <p:nvSpPr>
          <p:cNvPr id="26627" name="Zástupný symbol pro obsah 2"/>
          <p:cNvSpPr>
            <a:spLocks noGrp="1"/>
          </p:cNvSpPr>
          <p:nvPr>
            <p:ph idx="1"/>
          </p:nvPr>
        </p:nvSpPr>
        <p:spPr>
          <a:xfrm>
            <a:off x="1331913" y="1600200"/>
            <a:ext cx="7354887" cy="1757363"/>
          </a:xfrm>
        </p:spPr>
        <p:txBody>
          <a:bodyPr/>
          <a:lstStyle/>
          <a:p>
            <a:r>
              <a:rPr lang="cs-CZ" smtClean="0"/>
              <a:t>Největší evropské jezero</a:t>
            </a:r>
          </a:p>
        </p:txBody>
      </p:sp>
      <p:grpSp>
        <p:nvGrpSpPr>
          <p:cNvPr id="26628" name="Skupina 9"/>
          <p:cNvGrpSpPr>
            <a:grpSpLocks/>
          </p:cNvGrpSpPr>
          <p:nvPr/>
        </p:nvGrpSpPr>
        <p:grpSpPr bwMode="auto">
          <a:xfrm>
            <a:off x="0" y="3294063"/>
            <a:ext cx="4752975" cy="3563937"/>
            <a:chOff x="0" y="3293604"/>
            <a:chExt cx="4752528" cy="3564396"/>
          </a:xfrm>
        </p:grpSpPr>
        <p:pic>
          <p:nvPicPr>
            <p:cNvPr id="11270" name="Picture 6" descr="http://img7.rajce.idnes.cz/d0701/6/6126/6126477_e9dd8c5191b83adff9238c596ff08634/images/2012-03-04020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3293604"/>
              <a:ext cx="4752528" cy="35643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6630" name="TextovéPole 8"/>
            <p:cNvSpPr txBox="1">
              <a:spLocks noChangeArrowheads="1"/>
            </p:cNvSpPr>
            <p:nvPr/>
          </p:nvSpPr>
          <p:spPr bwMode="auto">
            <a:xfrm>
              <a:off x="0" y="6381328"/>
              <a:ext cx="118762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29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49" name="Skupina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7652" name="Picture 2" descr="http://1.bp.blogspot.com/_cIOs0xvxfxU/TUDF6zKJz7I/AAAAAAAAEe0/G3AyEgIdYqc/s1600/Mont+Blanc-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3" name="TextovéPole 4"/>
            <p:cNvSpPr txBox="1">
              <a:spLocks noChangeArrowheads="1"/>
            </p:cNvSpPr>
            <p:nvPr/>
          </p:nvSpPr>
          <p:spPr bwMode="auto">
            <a:xfrm>
              <a:off x="0" y="0"/>
              <a:ext cx="104360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latin typeface="Calibri" pitchFamily="34" charset="0"/>
                </a:rPr>
                <a:t>Obr. 27</a:t>
              </a:r>
            </a:p>
          </p:txBody>
        </p:sp>
      </p:grpSp>
      <p:sp>
        <p:nvSpPr>
          <p:cNvPr id="276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Mont Blanc</a:t>
            </a:r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Nejvyšší hora Evropy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Skupina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8676" name="Picture 2" descr="http://www.europeword.com/blog/wp-content/uploads/europe-travel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77" name="TextovéPole 4"/>
            <p:cNvSpPr txBox="1">
              <a:spLocks noChangeArrowheads="1"/>
            </p:cNvSpPr>
            <p:nvPr/>
          </p:nvSpPr>
          <p:spPr bwMode="auto">
            <a:xfrm>
              <a:off x="7956376" y="6309320"/>
              <a:ext cx="118762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>
                  <a:solidFill>
                    <a:schemeClr val="bg1"/>
                  </a:solidFill>
                  <a:latin typeface="Calibri" pitchFamily="34" charset="0"/>
                </a:rPr>
                <a:t>Obr. 47</a:t>
              </a:r>
            </a:p>
          </p:txBody>
        </p:sp>
      </p:grpSp>
      <p:sp>
        <p:nvSpPr>
          <p:cNvPr id="28674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50900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661025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1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bluehost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14.1.2013].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seiko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citizen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watches.com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wyrvjcd</a:t>
            </a:r>
            <a:r>
              <a:rPr lang="cs-CZ" sz="1100" i="1" dirty="0" smtClean="0">
                <a:solidFill>
                  <a:schemeClr val="bg1"/>
                </a:solidFill>
              </a:rPr>
              <a:t>/Karta-Evrop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27 AUTOR NEUVEDEN. Jack's </a:t>
            </a:r>
            <a:r>
              <a:rPr lang="cs-CZ" sz="1100" i="1" dirty="0" err="1" smtClean="0">
                <a:solidFill>
                  <a:schemeClr val="bg1"/>
                </a:solidFill>
              </a:rPr>
              <a:t>Ultrarunning</a:t>
            </a:r>
            <a:r>
              <a:rPr lang="cs-CZ" sz="1100" i="1" dirty="0" smtClean="0">
                <a:solidFill>
                  <a:schemeClr val="bg1"/>
                </a:solidFill>
              </a:rPr>
              <a:t> Blog </a:t>
            </a:r>
            <a:r>
              <a:rPr lang="cs-CZ" sz="1100" i="1" dirty="0" err="1" smtClean="0">
                <a:solidFill>
                  <a:schemeClr val="bg1"/>
                </a:solidFill>
              </a:rPr>
              <a:t>and</a:t>
            </a:r>
            <a:r>
              <a:rPr lang="cs-CZ" sz="1100" i="1" dirty="0" smtClean="0">
                <a:solidFill>
                  <a:schemeClr val="bg1"/>
                </a:solidFill>
              </a:rPr>
              <a:t> more! [online]. [cit. 24.5.2013]. Dostupný na WWW: http://jackpsblog.blogspot.cz/2011/01/ultra-trail-du-mont-blanc-and-week-in.html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28 AUTOR NEUVEDEN. rajce.</a:t>
            </a:r>
            <a:r>
              <a:rPr lang="cs-CZ" sz="1100" i="1" dirty="0" err="1" smtClean="0">
                <a:solidFill>
                  <a:schemeClr val="bg1"/>
                </a:solidFill>
              </a:rPr>
              <a:t>net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http://hanrob.rajce.idnes.cz/Ladozske_jezero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29 AUTOR NEUVEDEN. rajce.</a:t>
            </a:r>
            <a:r>
              <a:rPr lang="cs-CZ" sz="1100" i="1" dirty="0" err="1" smtClean="0">
                <a:solidFill>
                  <a:schemeClr val="bg1"/>
                </a:solidFill>
              </a:rPr>
              <a:t>net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http://kirishi.rajce.idnes.cz/2012-03-03,04_-_Ladozske_jezero,_Karelie,_Pitkjaranta/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30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Famous</a:t>
            </a:r>
            <a:r>
              <a:rPr lang="cs-CZ" sz="1100" i="1" dirty="0" smtClean="0">
                <a:solidFill>
                  <a:schemeClr val="bg1"/>
                </a:solidFill>
              </a:rPr>
              <a:t> </a:t>
            </a:r>
            <a:r>
              <a:rPr lang="cs-CZ" sz="1100" i="1" dirty="0" err="1" smtClean="0">
                <a:solidFill>
                  <a:schemeClr val="bg1"/>
                </a:solidFill>
              </a:rPr>
              <a:t>Wonders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http://famouswonders.com/volga-river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31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Earth</a:t>
            </a:r>
            <a:r>
              <a:rPr lang="cs-CZ" sz="1100" i="1" dirty="0" smtClean="0">
                <a:solidFill>
                  <a:schemeClr val="bg1"/>
                </a:solidFill>
              </a:rPr>
              <a:t> </a:t>
            </a:r>
            <a:r>
              <a:rPr lang="cs-CZ" sz="1100" i="1" dirty="0" err="1" smtClean="0">
                <a:solidFill>
                  <a:schemeClr val="bg1"/>
                </a:solidFill>
              </a:rPr>
              <a:t>Snapshot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eosnap.com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rivers</a:t>
            </a:r>
            <a:r>
              <a:rPr lang="cs-CZ" sz="1100" i="1" dirty="0" smtClean="0">
                <a:solidFill>
                  <a:schemeClr val="bg1"/>
                </a:solidFill>
              </a:rPr>
              <a:t>/city-</a:t>
            </a:r>
            <a:r>
              <a:rPr lang="cs-CZ" sz="1100" i="1" dirty="0" err="1" smtClean="0">
                <a:solidFill>
                  <a:schemeClr val="bg1"/>
                </a:solidFill>
              </a:rPr>
              <a:t>of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saratov</a:t>
            </a:r>
            <a:r>
              <a:rPr lang="cs-CZ" sz="1100" i="1" dirty="0" smtClean="0">
                <a:solidFill>
                  <a:schemeClr val="bg1"/>
                </a:solidFill>
              </a:rPr>
              <a:t>-on-</a:t>
            </a:r>
            <a:r>
              <a:rPr lang="cs-CZ" sz="1100" i="1" dirty="0" err="1" smtClean="0">
                <a:solidFill>
                  <a:schemeClr val="bg1"/>
                </a:solidFill>
              </a:rPr>
              <a:t>the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volga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river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russia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32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Wikipedia.cz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http://cs.wikipedia.org/wiki/Soubor:ECT_waalhaven_bij_nacht.jpg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33 AUTOR NEUVEDEN. paluba.</a:t>
            </a:r>
            <a:r>
              <a:rPr lang="cs-CZ" sz="1100" i="1" dirty="0" err="1" smtClean="0">
                <a:solidFill>
                  <a:schemeClr val="bg1"/>
                </a:solidFill>
              </a:rPr>
              <a:t>eu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http://paluba.</a:t>
            </a:r>
            <a:r>
              <a:rPr lang="cs-CZ" sz="1100" i="1" dirty="0" err="1" smtClean="0">
                <a:solidFill>
                  <a:schemeClr val="bg1"/>
                </a:solidFill>
              </a:rPr>
              <a:t>eu</a:t>
            </a:r>
            <a:r>
              <a:rPr lang="cs-CZ" sz="1100" i="1" dirty="0" smtClean="0">
                <a:solidFill>
                  <a:schemeClr val="bg1"/>
                </a:solidFill>
              </a:rPr>
              <a:t>/obsah/</a:t>
            </a:r>
            <a:r>
              <a:rPr lang="cs-CZ" sz="1100" i="1" dirty="0" err="1" smtClean="0">
                <a:solidFill>
                  <a:schemeClr val="bg1"/>
                </a:solidFill>
              </a:rPr>
              <a:t>antverpy</a:t>
            </a:r>
            <a:r>
              <a:rPr lang="cs-CZ" sz="1100" i="1" dirty="0" smtClean="0">
                <a:solidFill>
                  <a:schemeClr val="bg1"/>
                </a:solidFill>
              </a:rPr>
              <a:t>-jsou-13-</a:t>
            </a:r>
            <a:r>
              <a:rPr lang="cs-CZ" sz="1100" i="1" dirty="0" err="1" smtClean="0">
                <a:solidFill>
                  <a:schemeClr val="bg1"/>
                </a:solidFill>
              </a:rPr>
              <a:t>nejvetsi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kontejnerovy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pristav</a:t>
            </a:r>
            <a:r>
              <a:rPr lang="cs-CZ" sz="1100" i="1" dirty="0" smtClean="0">
                <a:solidFill>
                  <a:schemeClr val="bg1"/>
                </a:solidFill>
              </a:rPr>
              <a:t>-na-</a:t>
            </a:r>
            <a:r>
              <a:rPr lang="cs-CZ" sz="1100" i="1" dirty="0" err="1" smtClean="0">
                <a:solidFill>
                  <a:schemeClr val="bg1"/>
                </a:solidFill>
              </a:rPr>
              <a:t>svete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34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Radio</a:t>
            </a:r>
            <a:r>
              <a:rPr lang="cs-CZ" sz="1100" i="1" dirty="0" smtClean="0">
                <a:solidFill>
                  <a:schemeClr val="bg1"/>
                </a:solidFill>
              </a:rPr>
              <a:t> Praha [online]. [cit. 24.5.2013].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radio.cz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cz</a:t>
            </a:r>
            <a:r>
              <a:rPr lang="cs-CZ" sz="1100" i="1" dirty="0" smtClean="0">
                <a:solidFill>
                  <a:schemeClr val="bg1"/>
                </a:solidFill>
              </a:rPr>
              <a:t>/rubrika/krajane/botanik-</a:t>
            </a:r>
            <a:r>
              <a:rPr lang="cs-CZ" sz="1100" i="1" dirty="0" err="1" smtClean="0">
                <a:solidFill>
                  <a:schemeClr val="bg1"/>
                </a:solidFill>
              </a:rPr>
              <a:t>jan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jenik</a:t>
            </a:r>
            <a:r>
              <a:rPr lang="cs-CZ" sz="1100" i="1" dirty="0" smtClean="0">
                <a:solidFill>
                  <a:schemeClr val="bg1"/>
                </a:solidFill>
              </a:rPr>
              <a:t>-se-stal-</a:t>
            </a:r>
            <a:r>
              <a:rPr lang="cs-CZ" sz="1100" i="1" dirty="0" err="1" smtClean="0">
                <a:solidFill>
                  <a:schemeClr val="bg1"/>
                </a:solidFill>
              </a:rPr>
              <a:t>uznavanym</a:t>
            </a:r>
            <a:r>
              <a:rPr lang="cs-CZ" sz="1100" i="1" dirty="0" smtClean="0">
                <a:solidFill>
                  <a:schemeClr val="bg1"/>
                </a:solidFill>
              </a:rPr>
              <a:t>-znalcem-</a:t>
            </a:r>
            <a:r>
              <a:rPr lang="cs-CZ" sz="1100" i="1" dirty="0" err="1" smtClean="0">
                <a:solidFill>
                  <a:schemeClr val="bg1"/>
                </a:solidFill>
              </a:rPr>
              <a:t>tropickych</a:t>
            </a:r>
            <a:r>
              <a:rPr lang="cs-CZ" sz="1100" i="1" dirty="0" smtClean="0">
                <a:solidFill>
                  <a:schemeClr val="bg1"/>
                </a:solidFill>
              </a:rPr>
              <a:t>-lesu-v-</a:t>
            </a:r>
            <a:r>
              <a:rPr lang="cs-CZ" sz="1100" i="1" dirty="0" err="1" smtClean="0">
                <a:solidFill>
                  <a:schemeClr val="bg1"/>
                </a:solidFill>
              </a:rPr>
              <a:t>africe</a:t>
            </a:r>
            <a:r>
              <a:rPr lang="cs-CZ" sz="1100" i="1" dirty="0" smtClean="0">
                <a:solidFill>
                  <a:schemeClr val="bg1"/>
                </a:solidFill>
              </a:rPr>
              <a:t>-po-</a:t>
            </a:r>
            <a:r>
              <a:rPr lang="cs-CZ" sz="1100" i="1" dirty="0" err="1" smtClean="0">
                <a:solidFill>
                  <a:schemeClr val="bg1"/>
                </a:solidFill>
              </a:rPr>
              <a:t>sve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sedmdesatce</a:t>
            </a:r>
            <a:r>
              <a:rPr lang="cs-CZ" sz="1100" i="1" dirty="0" smtClean="0">
                <a:solidFill>
                  <a:schemeClr val="bg1"/>
                </a:solidFill>
              </a:rPr>
              <a:t>-se-ale-vydal-za-</a:t>
            </a:r>
            <a:r>
              <a:rPr lang="cs-CZ" sz="1100" i="1" dirty="0" err="1" smtClean="0">
                <a:solidFill>
                  <a:schemeClr val="bg1"/>
                </a:solidFill>
              </a:rPr>
              <a:t>polarni</a:t>
            </a:r>
            <a:r>
              <a:rPr lang="cs-CZ" sz="1100" i="1" dirty="0" smtClean="0">
                <a:solidFill>
                  <a:schemeClr val="bg1"/>
                </a:solidFill>
              </a:rPr>
              <a:t>-kruh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35 AUTOR NEUVEDEN. e-planeta.</a:t>
            </a:r>
            <a:r>
              <a:rPr lang="cs-CZ" sz="1100" i="1" dirty="0" err="1" smtClean="0">
                <a:solidFill>
                  <a:schemeClr val="bg1"/>
                </a:solidFill>
              </a:rPr>
              <a:t>cz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http://www.e-planeta.</a:t>
            </a:r>
            <a:r>
              <a:rPr lang="cs-CZ" sz="1100" i="1" dirty="0" err="1" smtClean="0">
                <a:solidFill>
                  <a:schemeClr val="bg1"/>
                </a:solidFill>
              </a:rPr>
              <a:t>cz</a:t>
            </a:r>
            <a:r>
              <a:rPr lang="cs-CZ" sz="1100" i="1" dirty="0" smtClean="0">
                <a:solidFill>
                  <a:schemeClr val="bg1"/>
                </a:solidFill>
              </a:rPr>
              <a:t>/savci/vlk-</a:t>
            </a:r>
            <a:r>
              <a:rPr lang="cs-CZ" sz="1100" i="1" dirty="0" err="1" smtClean="0">
                <a:solidFill>
                  <a:schemeClr val="bg1"/>
                </a:solidFill>
              </a:rPr>
              <a:t>obecny</a:t>
            </a: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36 AUTOR NEUVEDEN. Zoo Praha [online]. [cit. 24.5.2013].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zoopraha.cz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cs</a:t>
            </a:r>
            <a:r>
              <a:rPr lang="cs-CZ" sz="1100" i="1" dirty="0" smtClean="0">
                <a:solidFill>
                  <a:schemeClr val="bg1"/>
                </a:solidFill>
              </a:rPr>
              <a:t>/o-zoo/novinky/kun-</a:t>
            </a:r>
            <a:r>
              <a:rPr lang="cs-CZ" sz="1100" i="1" dirty="0" err="1" smtClean="0">
                <a:solidFill>
                  <a:schemeClr val="bg1"/>
                </a:solidFill>
              </a:rPr>
              <a:t>prevalskeho</a:t>
            </a:r>
            <a:r>
              <a:rPr lang="cs-CZ" sz="1100" i="1" dirty="0" smtClean="0">
                <a:solidFill>
                  <a:schemeClr val="bg1"/>
                </a:solidFill>
              </a:rPr>
              <a:t>-v-</a:t>
            </a:r>
            <a:r>
              <a:rPr lang="cs-CZ" sz="1100" i="1" dirty="0" err="1" smtClean="0">
                <a:solidFill>
                  <a:schemeClr val="bg1"/>
                </a:solidFill>
              </a:rPr>
              <a:t>evropskych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rezervacich</a:t>
            </a: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37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idnes.cz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http://cestovani.idnes.cz/v-evrope-uz-severneji-nemuzete-ve-vichrici-s-polarni-zari-na-nordkinnu-1mt-/kolem-sveta.aspx?c=A110419_133711_igsvet_tom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38 AUTOR NEUVEDEN. MMR [online]. [cit. 10.1.2013].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mmr.cz</a:t>
            </a:r>
            <a:r>
              <a:rPr lang="cs-CZ" sz="1100" i="1" dirty="0" smtClean="0">
                <a:solidFill>
                  <a:schemeClr val="bg1"/>
                </a:solidFill>
              </a:rPr>
              <a:t>/Bydleni/bydleni2007/</a:t>
            </a:r>
            <a:r>
              <a:rPr lang="cs-CZ" sz="1100" i="1" dirty="0" err="1" smtClean="0">
                <a:solidFill>
                  <a:schemeClr val="bg1"/>
                </a:solidFill>
              </a:rPr>
              <a:t>cz</a:t>
            </a:r>
            <a:r>
              <a:rPr lang="cs-CZ" sz="1100" i="1" dirty="0" smtClean="0">
                <a:solidFill>
                  <a:schemeClr val="bg1"/>
                </a:solidFill>
              </a:rPr>
              <a:t>/8-8-</a:t>
            </a:r>
            <a:r>
              <a:rPr lang="cs-CZ" sz="1100" i="1" dirty="0" err="1" smtClean="0">
                <a:solidFill>
                  <a:schemeClr val="bg1"/>
                </a:solidFill>
              </a:rPr>
              <a:t>pocet</a:t>
            </a:r>
            <a:r>
              <a:rPr lang="cs-CZ" sz="1100" i="1" dirty="0" smtClean="0">
                <a:solidFill>
                  <a:schemeClr val="bg1"/>
                </a:solidFill>
              </a:rPr>
              <a:t>-bytu-na-1000-obyvatel-v-</a:t>
            </a:r>
            <a:r>
              <a:rPr lang="cs-CZ" sz="1100" i="1" dirty="0" err="1" smtClean="0">
                <a:solidFill>
                  <a:schemeClr val="bg1"/>
                </a:solidFill>
              </a:rPr>
              <a:t>evropske</a:t>
            </a:r>
            <a:r>
              <a:rPr lang="cs-CZ" sz="1100" i="1" dirty="0" smtClean="0">
                <a:solidFill>
                  <a:schemeClr val="bg1"/>
                </a:solidFill>
              </a:rPr>
              <a:t>-unii.</a:t>
            </a:r>
            <a:r>
              <a:rPr lang="cs-CZ" sz="1100" i="1" dirty="0" err="1" smtClean="0">
                <a:solidFill>
                  <a:schemeClr val="bg1"/>
                </a:solidFill>
              </a:rPr>
              <a:t>html</a:t>
            </a: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39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evropa.adam.cz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http://evropa.adam.cz/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40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Wikipedia.en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40 http://en.wikipedia.org/wiki/Europe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41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European</a:t>
            </a:r>
            <a:r>
              <a:rPr lang="cs-CZ" sz="1100" i="1" dirty="0" smtClean="0">
                <a:solidFill>
                  <a:schemeClr val="bg1"/>
                </a:solidFill>
              </a:rPr>
              <a:t> </a:t>
            </a:r>
            <a:r>
              <a:rPr lang="cs-CZ" sz="1100" i="1" dirty="0" err="1" smtClean="0">
                <a:solidFill>
                  <a:schemeClr val="bg1"/>
                </a:solidFill>
              </a:rPr>
              <a:t>Newspapers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onlinenewspapers.com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european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newspapers.htm</a:t>
            </a: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42 AUTOR NEUVEDEN. Nauka o lesním prostředí [online]. [cit. 24.5.2013]. Dostupný na WWW: http://fld.czu.cz/vyzkum/Nauka_o_lp/biomy/biomy.htm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43 AUTOR NEUVEDEN. nazeleno.</a:t>
            </a:r>
            <a:r>
              <a:rPr lang="cs-CZ" sz="1100" i="1" dirty="0" err="1" smtClean="0">
                <a:solidFill>
                  <a:schemeClr val="bg1"/>
                </a:solidFill>
              </a:rPr>
              <a:t>cz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http://www.nazeleno.</a:t>
            </a:r>
            <a:r>
              <a:rPr lang="cs-CZ" sz="1100" i="1" dirty="0" err="1" smtClean="0">
                <a:solidFill>
                  <a:schemeClr val="bg1"/>
                </a:solidFill>
              </a:rPr>
              <a:t>cz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fotovoltaika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vykupni</a:t>
            </a:r>
            <a:r>
              <a:rPr lang="cs-CZ" sz="1100" i="1" dirty="0" smtClean="0">
                <a:solidFill>
                  <a:schemeClr val="bg1"/>
                </a:solidFill>
              </a:rPr>
              <a:t>-ceny-</a:t>
            </a:r>
            <a:r>
              <a:rPr lang="cs-CZ" sz="1100" i="1" dirty="0" err="1" smtClean="0">
                <a:solidFill>
                  <a:schemeClr val="bg1"/>
                </a:solidFill>
              </a:rPr>
              <a:t>elektriny</a:t>
            </a:r>
            <a:r>
              <a:rPr lang="cs-CZ" sz="1100" i="1" dirty="0" smtClean="0">
                <a:solidFill>
                  <a:schemeClr val="bg1"/>
                </a:solidFill>
              </a:rPr>
              <a:t>-v-</a:t>
            </a:r>
            <a:r>
              <a:rPr lang="cs-CZ" sz="1100" i="1" dirty="0" err="1" smtClean="0">
                <a:solidFill>
                  <a:schemeClr val="bg1"/>
                </a:solidFill>
              </a:rPr>
              <a:t>eu.aspx</a:t>
            </a: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44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idnes.cz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http://zpravy.idnes.cz/evrope-hrozi-tisicileta-zima-varuji-polsti-klimatologove-nesmysl-rikaji-cesi-1yr-/domaci.aspx?c=A101006_102606_domaci_vel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45 AUTOR NEUVEDEN. Vodstvo Evropy [online]. [cit. 24.5.2013].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brumlik.estranky.cz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file</a:t>
            </a:r>
            <a:r>
              <a:rPr lang="cs-CZ" sz="1100" i="1" dirty="0" smtClean="0">
                <a:solidFill>
                  <a:schemeClr val="bg1"/>
                </a:solidFill>
              </a:rPr>
              <a:t>/933/</a:t>
            </a:r>
            <a:r>
              <a:rPr lang="cs-CZ" sz="1100" i="1" dirty="0" err="1" smtClean="0">
                <a:solidFill>
                  <a:schemeClr val="bg1"/>
                </a:solidFill>
              </a:rPr>
              <a:t>vodstvoevropy.htm</a:t>
            </a:r>
            <a:endParaRPr lang="cs-CZ" sz="11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46 AUTOR NEUVEDEN. Inovační portál Zlínského kraje [online]. [cit. 24.5.2013]. Dostupný na WWW: http://inovacnipodnikani.cz/aktuality/?id=366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Obr. 47 AUTOR NEUVEDEN. </a:t>
            </a:r>
            <a:r>
              <a:rPr lang="cs-CZ" sz="1100" i="1" dirty="0" err="1" smtClean="0">
                <a:solidFill>
                  <a:schemeClr val="bg1"/>
                </a:solidFill>
              </a:rPr>
              <a:t>EuropeBlog</a:t>
            </a:r>
            <a:r>
              <a:rPr lang="cs-CZ" sz="1100" i="1" dirty="0" smtClean="0">
                <a:solidFill>
                  <a:schemeClr val="bg1"/>
                </a:solidFill>
              </a:rPr>
              <a:t> [online]. [cit. 24.5.2013]. Dostupný na WWW: http://www.</a:t>
            </a:r>
            <a:r>
              <a:rPr lang="cs-CZ" sz="1100" i="1" dirty="0" err="1" smtClean="0">
                <a:solidFill>
                  <a:schemeClr val="bg1"/>
                </a:solidFill>
              </a:rPr>
              <a:t>europeword.com</a:t>
            </a:r>
            <a:r>
              <a:rPr lang="cs-CZ" sz="1100" i="1" dirty="0" smtClean="0">
                <a:solidFill>
                  <a:schemeClr val="bg1"/>
                </a:solidFill>
              </a:rPr>
              <a:t>/blog/</a:t>
            </a:r>
            <a:r>
              <a:rPr lang="cs-CZ" sz="1100" i="1" dirty="0" err="1" smtClean="0">
                <a:solidFill>
                  <a:schemeClr val="bg1"/>
                </a:solidFill>
              </a:rPr>
              <a:t>tag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  <a:r>
              <a:rPr lang="cs-CZ" sz="1100" i="1" dirty="0" err="1" smtClean="0">
                <a:solidFill>
                  <a:schemeClr val="bg1"/>
                </a:solidFill>
              </a:rPr>
              <a:t>europe</a:t>
            </a:r>
            <a:r>
              <a:rPr lang="cs-CZ" sz="1100" i="1" dirty="0" smtClean="0">
                <a:solidFill>
                  <a:schemeClr val="bg1"/>
                </a:solidFill>
              </a:rPr>
              <a:t>-</a:t>
            </a:r>
            <a:r>
              <a:rPr lang="cs-CZ" sz="1100" i="1" dirty="0" err="1" smtClean="0">
                <a:solidFill>
                  <a:schemeClr val="bg1"/>
                </a:solidFill>
              </a:rPr>
              <a:t>tourist</a:t>
            </a:r>
            <a:r>
              <a:rPr lang="cs-CZ" sz="1100" i="1" dirty="0" smtClean="0">
                <a:solidFill>
                  <a:schemeClr val="bg1"/>
                </a:solidFill>
              </a:rPr>
              <a:t>/</a:t>
            </a:r>
          </a:p>
          <a:p>
            <a:pPr marL="514350" indent="-514350">
              <a:lnSpc>
                <a:spcPct val="80000"/>
              </a:lnSpc>
              <a:buFont typeface="Arial" charset="0"/>
              <a:buNone/>
            </a:pPr>
            <a:r>
              <a:rPr lang="cs-CZ" sz="1100" i="1" dirty="0" smtClean="0">
                <a:solidFill>
                  <a:schemeClr val="bg1"/>
                </a:solidFill>
              </a:rPr>
              <a:t>Použitá literatura: Chalupa Petr, Štiková Věra, Vlastivěda 5, ČESKÁ REPUBLIKA JAKO SOUČÁST EVROPY,  učebnice pro</a:t>
            </a:r>
            <a:br>
              <a:rPr lang="cs-CZ" sz="1100" i="1" dirty="0" smtClean="0">
                <a:solidFill>
                  <a:schemeClr val="bg1"/>
                </a:solidFill>
              </a:rPr>
            </a:br>
            <a:r>
              <a:rPr lang="cs-CZ" sz="1100" i="1" dirty="0" smtClean="0">
                <a:solidFill>
                  <a:schemeClr val="bg1"/>
                </a:solidFill>
              </a:rPr>
              <a:t> 5. ročník, první vydání, </a:t>
            </a:r>
            <a:r>
              <a:rPr lang="cs-CZ" sz="1100" i="1" dirty="0" smtClean="0">
                <a:solidFill>
                  <a:schemeClr val="bg1"/>
                </a:solidFill>
              </a:rPr>
              <a:t>2004</a:t>
            </a:r>
            <a:endParaRPr lang="cs-CZ" sz="12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None/>
            </a:pPr>
            <a:endParaRPr lang="cs-CZ" sz="1000" i="1" dirty="0" smtClean="0">
              <a:solidFill>
                <a:schemeClr val="bg1"/>
              </a:solidFill>
            </a:endParaRPr>
          </a:p>
          <a:p>
            <a:pPr marL="514350" indent="-514350">
              <a:lnSpc>
                <a:spcPct val="80000"/>
              </a:lnSpc>
              <a:buNone/>
            </a:pPr>
            <a:r>
              <a:rPr lang="cs-CZ" sz="1000" i="1" dirty="0" smtClean="0">
                <a:solidFill>
                  <a:schemeClr val="bg1"/>
                </a:solidFill>
              </a:rPr>
              <a:t>Obr.28 </a:t>
            </a:r>
            <a:r>
              <a:rPr lang="cs-CZ" sz="1000" i="1" dirty="0" smtClean="0">
                <a:solidFill>
                  <a:schemeClr val="bg1"/>
                </a:solidFill>
              </a:rPr>
              <a:t> adresa </a:t>
            </a:r>
            <a:r>
              <a:rPr lang="cs-CZ" sz="1000" i="1" dirty="0" smtClean="0">
                <a:solidFill>
                  <a:schemeClr val="bg1"/>
                </a:solidFill>
              </a:rPr>
              <a:t>(URL):http://</a:t>
            </a:r>
            <a:r>
              <a:rPr lang="cs-CZ" sz="1000" i="1" dirty="0" smtClean="0">
                <a:solidFill>
                  <a:schemeClr val="bg1"/>
                </a:solidFill>
              </a:rPr>
              <a:t>lh3.ggpht.com/cH9BSgzGmow6i5fQF1IweqYey8K0sdBY3AAtq1QKO75QZyxoWRAB0e-SQ61gpY3SwYC0=s113</a:t>
            </a:r>
          </a:p>
          <a:p>
            <a:pPr marL="514350" indent="-514350">
              <a:lnSpc>
                <a:spcPct val="80000"/>
              </a:lnSpc>
              <a:buNone/>
            </a:pPr>
            <a:r>
              <a:rPr lang="cs-CZ" sz="1000" i="1" dirty="0" smtClean="0">
                <a:solidFill>
                  <a:schemeClr val="bg1"/>
                </a:solidFill>
              </a:rPr>
              <a:t>Obr.29 adresa (</a:t>
            </a:r>
            <a:r>
              <a:rPr lang="cs-CZ" sz="1000" i="1" dirty="0" smtClean="0">
                <a:solidFill>
                  <a:schemeClr val="bg1"/>
                </a:solidFill>
              </a:rPr>
              <a:t>URL):http://lh6.ggpht.com/7CWxNZx2uJ0TXyaFHGzL5Gz2msHVONOMWpWiX6pdSAvmbB8eTHckD4-oCwnZn0fiIz8j0g=s115</a:t>
            </a:r>
          </a:p>
          <a:p>
            <a:pPr marL="514350" indent="-514350">
              <a:lnSpc>
                <a:spcPct val="80000"/>
              </a:lnSpc>
              <a:buNone/>
            </a:pPr>
            <a:r>
              <a:rPr lang="cs-CZ" sz="1000" i="1" dirty="0" smtClean="0">
                <a:solidFill>
                  <a:schemeClr val="bg1"/>
                </a:solidFill>
              </a:rPr>
              <a:t>Obr.37  </a:t>
            </a:r>
            <a:r>
              <a:rPr lang="cs-CZ" sz="1000" i="1" dirty="0" smtClean="0">
                <a:solidFill>
                  <a:schemeClr val="bg1"/>
                </a:solidFill>
              </a:rPr>
              <a:t>adresa (URL):http://</a:t>
            </a:r>
            <a:r>
              <a:rPr lang="cs-CZ" sz="1000" i="1" dirty="0" smtClean="0">
                <a:solidFill>
                  <a:schemeClr val="bg1"/>
                </a:solidFill>
              </a:rPr>
              <a:t>lh3.ggpht.com/DCns8UZ5uPW_Y6KH9spROrOVg3WXoI3ojl8GnFuBa_6jhgD1F3Ug2rVDWpBuCUX8aO3y=s121</a:t>
            </a:r>
          </a:p>
          <a:p>
            <a:pPr marL="514350" indent="-514350">
              <a:lnSpc>
                <a:spcPct val="80000"/>
              </a:lnSpc>
              <a:buNone/>
            </a:pPr>
            <a:r>
              <a:rPr lang="cs-CZ" sz="1000" i="1" dirty="0" smtClean="0">
                <a:solidFill>
                  <a:schemeClr val="bg1"/>
                </a:solidFill>
              </a:rPr>
              <a:t>Obr.44 adresa </a:t>
            </a:r>
            <a:r>
              <a:rPr lang="cs-CZ" sz="1000" i="1" dirty="0" smtClean="0">
                <a:solidFill>
                  <a:schemeClr val="bg1"/>
                </a:solidFill>
              </a:rPr>
              <a:t>(URL):5DG3TUHgi7BCBpUTGhVVoM6MLLUz0TXjQUXfZk7XsO5KSkR8y8QjSBqPLgCUVPfMtEtS7Q=s103</a:t>
            </a:r>
            <a:endParaRPr lang="cs-CZ" sz="1000" i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5768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b="1" smtClean="0"/>
              <a:t> Pracovní  list  č. 19  -  Evropa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           Doplňte vynechané údaje: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Povrch naší země tvoří 7 světadílů - …………….. , …………………. ,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…………….…………….. , …………………………… , ……………….,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………….……………. a ……………………….  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Poloha: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Evropa je druhý nejmenší světadíl – obklopuje ji …………………….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oceán a …………………………………. oceán.</a:t>
            </a:r>
            <a:endParaRPr lang="cs-CZ" sz="20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18487" cy="55054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b="1" smtClean="0"/>
              <a:t>Povrch :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Evropský povrch tvoří především ……………….. , např.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 …………………………… rovina, …………………….. nížina,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 ……………………………. nížina, ……………………… nížina 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     Povrch E. tvoří i vysočiny. Mezi nejvyšší pohoří patří ……………….,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……………………. , …………………….., …………………… a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 …………………………… 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Nejvyšším evropským vrcholem je ……………………. === 4807 m n.m.</a:t>
            </a:r>
            <a:endParaRPr lang="cs-CZ" sz="2000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sah 2"/>
          <p:cNvSpPr>
            <a:spLocks noGrp="1"/>
          </p:cNvSpPr>
          <p:nvPr>
            <p:ph idx="1"/>
          </p:nvPr>
        </p:nvSpPr>
        <p:spPr>
          <a:xfrm>
            <a:off x="468313" y="1052513"/>
            <a:ext cx="8229600" cy="53609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b="1" smtClean="0"/>
              <a:t>Vodstvo: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Slané vody – kromě Atlantského a Severního ledového oceánu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 obklopují Evropu ještě další moře např. ……………………, 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……………………. , ……………………….. , ……………………… aj.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Sladké vody – mezi největší evropské řeky patří - ……………………,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…………………….. , …………………….. a ……………………. ==== říkáme jim veletoky.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Největší evropské jezero se nazývá …………………….  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sah 2"/>
          <p:cNvSpPr>
            <a:spLocks noGrp="1"/>
          </p:cNvSpPr>
          <p:nvPr>
            <p:ph idx="1"/>
          </p:nvPr>
        </p:nvSpPr>
        <p:spPr>
          <a:xfrm>
            <a:off x="395288" y="1281113"/>
            <a:ext cx="8229600" cy="55768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000" b="1" smtClean="0"/>
              <a:t>Podnebí: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Území Evropy zasahuje do 3 podnebných pásů.</a:t>
            </a:r>
            <a:endParaRPr lang="cs-CZ" sz="2000" smtClean="0"/>
          </a:p>
          <a:p>
            <a:pPr lvl="1">
              <a:buFont typeface="Arial" charset="0"/>
              <a:buNone/>
            </a:pPr>
            <a:r>
              <a:rPr lang="cs-CZ" sz="2000" b="1" smtClean="0"/>
              <a:t>Nejsevernější část Evropy leží v ……………………. pásu.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 lvl="1">
              <a:buFont typeface="Arial" charset="0"/>
              <a:buNone/>
            </a:pPr>
            <a:r>
              <a:rPr lang="cs-CZ" sz="2000" b="1" smtClean="0"/>
              <a:t>Největší část Evropy leží v ………………….. pásu.</a:t>
            </a:r>
            <a:endParaRPr lang="cs-CZ" sz="2000" smtClean="0"/>
          </a:p>
          <a:p>
            <a:pPr>
              <a:buFont typeface="Arial" charset="0"/>
              <a:buNone/>
            </a:pPr>
            <a:r>
              <a:rPr lang="cs-CZ" sz="2000" b="1" smtClean="0"/>
              <a:t> </a:t>
            </a:r>
            <a:endParaRPr lang="cs-CZ" sz="2000" smtClean="0"/>
          </a:p>
          <a:p>
            <a:pPr lvl="1">
              <a:buFont typeface="Arial" charset="0"/>
              <a:buNone/>
            </a:pPr>
            <a:r>
              <a:rPr lang="cs-CZ" sz="2000" b="1" smtClean="0"/>
              <a:t>Nejjižnější část Evropy leží v ………………………. pásu.</a:t>
            </a:r>
            <a:endParaRPr lang="cs-CZ" sz="2000" smtClean="0"/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6308725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100" b="1" smtClean="0"/>
              <a:t>Rostliny a živočichové:</a:t>
            </a:r>
            <a:endParaRPr lang="cs-CZ" sz="2100" smtClean="0"/>
          </a:p>
          <a:p>
            <a:pPr lvl="1">
              <a:buFont typeface="Arial" charset="0"/>
              <a:buNone/>
            </a:pPr>
            <a:r>
              <a:rPr lang="cs-CZ" sz="2100" b="1" smtClean="0"/>
              <a:t>V nejsevernější části E. najdeme polární pustiny a tundry ====</a:t>
            </a:r>
            <a:endParaRPr lang="cs-CZ" sz="2100" smtClean="0"/>
          </a:p>
          <a:p>
            <a:pPr>
              <a:buFont typeface="Arial" charset="0"/>
              <a:buNone/>
            </a:pPr>
            <a:r>
              <a:rPr lang="cs-CZ" sz="2100" b="1" smtClean="0"/>
              <a:t> </a:t>
            </a:r>
            <a:endParaRPr lang="cs-CZ" sz="2100" smtClean="0"/>
          </a:p>
          <a:p>
            <a:pPr lvl="1">
              <a:buFont typeface="Arial" charset="0"/>
              <a:buNone/>
            </a:pPr>
            <a:r>
              <a:rPr lang="cs-CZ" sz="2100" b="1" smtClean="0"/>
              <a:t>- rostou zde především …………………. ,</a:t>
            </a:r>
            <a:r>
              <a:rPr lang="cs-CZ" sz="1900" b="1" smtClean="0"/>
              <a:t> ………………………… a ……………………... stromy. Ze zvířat jsou to hlavně …………….. .</a:t>
            </a:r>
            <a:endParaRPr lang="cs-CZ" sz="1900" smtClean="0"/>
          </a:p>
          <a:p>
            <a:pPr>
              <a:buFont typeface="Arial" charset="0"/>
              <a:buNone/>
            </a:pPr>
            <a:r>
              <a:rPr lang="cs-CZ" sz="2100" b="1" smtClean="0"/>
              <a:t> </a:t>
            </a:r>
            <a:endParaRPr lang="cs-CZ" sz="2100" smtClean="0"/>
          </a:p>
          <a:p>
            <a:pPr lvl="1">
              <a:buFont typeface="Arial" charset="0"/>
              <a:buNone/>
            </a:pPr>
            <a:r>
              <a:rPr lang="cs-CZ" sz="2100" b="1" smtClean="0"/>
              <a:t>Většinu povrchu mírného pásu pokrývají lesy – zejména</a:t>
            </a:r>
            <a:endParaRPr lang="cs-CZ" sz="2100" smtClean="0"/>
          </a:p>
          <a:p>
            <a:pPr>
              <a:buFont typeface="Arial" charset="0"/>
              <a:buNone/>
            </a:pPr>
            <a:r>
              <a:rPr lang="cs-CZ" sz="2100" b="1" smtClean="0"/>
              <a:t> </a:t>
            </a:r>
            <a:endParaRPr lang="cs-CZ" sz="2100" smtClean="0"/>
          </a:p>
          <a:p>
            <a:pPr lvl="1">
              <a:buFont typeface="Arial" charset="0"/>
              <a:buNone/>
            </a:pPr>
            <a:r>
              <a:rPr lang="cs-CZ" sz="2100" b="1" smtClean="0"/>
              <a:t> jehličnaté ( smrky, …………………, …………………............ )</a:t>
            </a:r>
            <a:endParaRPr lang="cs-CZ" sz="2100" smtClean="0"/>
          </a:p>
          <a:p>
            <a:pPr>
              <a:buFont typeface="Arial" charset="0"/>
              <a:buNone/>
            </a:pPr>
            <a:r>
              <a:rPr lang="cs-CZ" sz="2100" b="1" smtClean="0"/>
              <a:t> </a:t>
            </a:r>
            <a:endParaRPr lang="cs-CZ" sz="2100" smtClean="0"/>
          </a:p>
          <a:p>
            <a:pPr>
              <a:buFont typeface="Arial" charset="0"/>
              <a:buNone/>
            </a:pPr>
            <a:r>
              <a:rPr lang="cs-CZ" sz="2100" b="1" smtClean="0"/>
              <a:t>Mezi typická zvířata patří ………………. , …………………….</a:t>
            </a:r>
            <a:endParaRPr lang="cs-CZ" sz="2100" smtClean="0"/>
          </a:p>
          <a:p>
            <a:pPr>
              <a:buFont typeface="Arial" charset="0"/>
              <a:buNone/>
            </a:pPr>
            <a:r>
              <a:rPr lang="cs-CZ" sz="2100" b="1" smtClean="0"/>
              <a:t> </a:t>
            </a:r>
            <a:endParaRPr lang="cs-CZ" sz="2100" smtClean="0"/>
          </a:p>
          <a:p>
            <a:pPr>
              <a:buFont typeface="Arial" charset="0"/>
              <a:buNone/>
            </a:pPr>
            <a:r>
              <a:rPr lang="cs-CZ" sz="2100" b="1" smtClean="0"/>
              <a:t>a ………………………..  .</a:t>
            </a:r>
            <a:endParaRPr lang="cs-CZ" sz="2100" smtClean="0"/>
          </a:p>
          <a:p>
            <a:endParaRPr lang="cs-CZ" sz="2600" smtClean="0"/>
          </a:p>
          <a:p>
            <a:endParaRPr lang="cs-CZ" sz="30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620713"/>
            <a:ext cx="8435975" cy="597693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Jehličnaté lesy postupně přecházejí v lesy ……………………. a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 …………………………. – ( duby, ………... a …………………)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 lvl="1"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Na JV Evropy se nacházejí stepi ( převažují hlavně trávy) , ně-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                     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          které byly přeměněny v pole, kde se pěstuje hlavně ……………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 lvl="1"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Na J Evropy se díky teplému podnebí daří …………………….,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………………………… , ……………………….., ……………….. 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a ……………………………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Hospodářství = průmysl a zemědělství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V Evropě najdeme naleziště uhlí , …………………. rudy a …………..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……………………..  . Lesy poskytují dostatek dřeva. Jsou zde 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 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postaveny vodní, ………………….. a ……………………. elektrárny.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 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Pěstuje se hlavně …………………, ……………………………  .</a:t>
            </a:r>
            <a:endParaRPr lang="cs-CZ" sz="16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1600" b="1" dirty="0" smtClean="0"/>
              <a:t>Z užitkových zvířat se chová hlavně skot . Známý je také evropský rybolov.    </a:t>
            </a:r>
            <a:endParaRPr lang="cs-CZ" sz="1600" dirty="0" smtClean="0"/>
          </a:p>
          <a:p>
            <a:pPr>
              <a:lnSpc>
                <a:spcPct val="80000"/>
              </a:lnSpc>
            </a:pPr>
            <a:endParaRPr lang="cs-CZ" sz="18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401</Words>
  <Application>Microsoft Office PowerPoint</Application>
  <PresentationFormat>Předvádění na obrazovce (4:3)</PresentationFormat>
  <Paragraphs>182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Evropa</vt:lpstr>
      <vt:lpstr>Anotace</vt:lpstr>
      <vt:lpstr>Evropa</vt:lpstr>
      <vt:lpstr>Základní údaje</vt:lpstr>
      <vt:lpstr>Povrch</vt:lpstr>
      <vt:lpstr>Podnebí</vt:lpstr>
      <vt:lpstr>Vodstvo</vt:lpstr>
      <vt:lpstr>Hospodářství</vt:lpstr>
      <vt:lpstr>Obyvatelstvo</vt:lpstr>
      <vt:lpstr>Krajina</vt:lpstr>
      <vt:lpstr>Rotterdam</vt:lpstr>
      <vt:lpstr>Volha</vt:lpstr>
      <vt:lpstr>Ladožské jezero</vt:lpstr>
      <vt:lpstr>Mont Blanc</vt:lpstr>
      <vt:lpstr>Zdroje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</dc:title>
  <dc:creator>Radek</dc:creator>
  <cp:lastModifiedBy>Škola</cp:lastModifiedBy>
  <cp:revision>40</cp:revision>
  <dcterms:created xsi:type="dcterms:W3CDTF">2012-11-24T18:43:10Z</dcterms:created>
  <dcterms:modified xsi:type="dcterms:W3CDTF">2013-06-25T09:18:12Z</dcterms:modified>
</cp:coreProperties>
</file>