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5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883B2-E221-4F77-8123-EDE5FCF2D4E5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ED83F-51EF-4240-82BC-B67D783E92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9093C-6CDB-4708-85FC-77AFD053FAEF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3AD9F-56CA-470B-9EC0-EFE704F526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DF6C3-F1CA-45AA-B634-520F9D87EA11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ACE8C-F505-4B32-AA59-98335C324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56476-6DBE-4AE2-A7D8-F8FAA6836BCB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88F91-DCDE-4E1C-8566-84E96CE12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273D4-01E3-4639-82BD-ADDB8DF2F924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4D432-A76E-4F10-BE3F-F54161C5B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9EE98-5B0F-4427-8674-1DC8FC7F44D2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E804A-B098-49B2-9E94-FA3AC87C6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2EB9C-9632-4CD6-837B-D0B08DB91411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7384D-6B28-4664-9E23-A50057E3B3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10EE2-66F8-464C-AF1F-7FAFBB44D26E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2AA5D-6F50-4845-ADAC-05F01D642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14A6B-80FB-4EFD-BE4B-CBC569D1DCE0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9C81E-3C39-4E5A-BE57-157E005A67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977D3-C954-4F3B-A76D-75575B991119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162CA-9451-43B8-B75E-796515AC32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5B973-F481-42D0-976B-EDC4819D56F6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B1A6A-BC3A-4316-9DBA-A90A2E69F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3A1E5A6-0E75-4C9B-A8B4-2B6C15C3623D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8C44EF7-1541-441D-917B-8C42BE5FD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863600" y="0"/>
            <a:ext cx="8280400" cy="1052513"/>
          </a:xfrm>
        </p:spPr>
        <p:txBody>
          <a:bodyPr/>
          <a:lstStyle/>
          <a:p>
            <a:r>
              <a:rPr lang="cs-CZ" smtClean="0"/>
              <a:t>Evropská letoviska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1125538"/>
            <a:ext cx="7561263" cy="4032250"/>
          </a:xfrm>
        </p:spPr>
        <p:txBody>
          <a:bodyPr rtlCol="0">
            <a:normAutofit fontScale="92500" lnSpcReduction="1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ZŠ Salvátor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CZ.1.07/1.4.00/21.1158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výstupu: VY_32_INOVACE_CS20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oblast: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obor: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Téma: Evropská letoviska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Předmět dle ŠVP: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Autor: Lenka Adámková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315" name="Picture 2" descr="C:\Users\Radek\Desktop\Bez názvu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5013325"/>
            <a:ext cx="78136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Tato prezentace je určena k seznámení žáků s evropskými letovisky a kulturními památkami tohoto světadílu, které jsou nejčastěji navštěvovány turisty z celého světa – např. Itálie, Francie, Řecko, Velká Británie, Vatikán.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8"/>
          <p:cNvGrpSpPr>
            <a:grpSpLocks/>
          </p:cNvGrpSpPr>
          <p:nvPr/>
        </p:nvGrpSpPr>
        <p:grpSpPr bwMode="auto">
          <a:xfrm>
            <a:off x="0" y="0"/>
            <a:ext cx="9144000" cy="6823075"/>
            <a:chOff x="27819" y="260648"/>
            <a:chExt cx="9116181" cy="6562020"/>
          </a:xfrm>
        </p:grpSpPr>
        <p:pic>
          <p:nvPicPr>
            <p:cNvPr id="15364" name="Picture 2" descr="http://im9.cz/iR/importprodukt-orig/b1a/b1a53060aea3d7fb65a9fb43134770a3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7819" y="260648"/>
              <a:ext cx="9116181" cy="6381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65" name="TextovéPole 7"/>
            <p:cNvSpPr txBox="1">
              <a:spLocks noChangeArrowheads="1"/>
            </p:cNvSpPr>
            <p:nvPr/>
          </p:nvSpPr>
          <p:spPr bwMode="auto">
            <a:xfrm>
              <a:off x="7596336" y="6453336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46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5" name="Skupina 8"/>
          <p:cNvGrpSpPr>
            <a:grpSpLocks/>
          </p:cNvGrpSpPr>
          <p:nvPr/>
        </p:nvGrpSpPr>
        <p:grpSpPr bwMode="auto">
          <a:xfrm>
            <a:off x="3708400" y="3206750"/>
            <a:ext cx="5435600" cy="3651250"/>
            <a:chOff x="3707904" y="3207130"/>
            <a:chExt cx="5436096" cy="3650870"/>
          </a:xfrm>
        </p:grpSpPr>
        <p:pic>
          <p:nvPicPr>
            <p:cNvPr id="16397" name="Picture 4" descr="http://www.tripzone.cz/content_img_cs/000/sikma-vez-v-pise-w-327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707904" y="3207130"/>
              <a:ext cx="5436096" cy="36508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8" name="TextovéPole 7"/>
            <p:cNvSpPr txBox="1">
              <a:spLocks noChangeArrowheads="1"/>
            </p:cNvSpPr>
            <p:nvPr/>
          </p:nvSpPr>
          <p:spPr bwMode="auto">
            <a:xfrm>
              <a:off x="7956376" y="6309320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24</a:t>
              </a:r>
            </a:p>
          </p:txBody>
        </p:sp>
      </p:grpSp>
      <p:grpSp>
        <p:nvGrpSpPr>
          <p:cNvPr id="16386" name="Skupina 11"/>
          <p:cNvGrpSpPr>
            <a:grpSpLocks/>
          </p:cNvGrpSpPr>
          <p:nvPr/>
        </p:nvGrpSpPr>
        <p:grpSpPr bwMode="auto">
          <a:xfrm>
            <a:off x="0" y="0"/>
            <a:ext cx="4956175" cy="3716338"/>
            <a:chOff x="-1" y="0"/>
            <a:chExt cx="4956043" cy="3717032"/>
          </a:xfrm>
        </p:grpSpPr>
        <p:pic>
          <p:nvPicPr>
            <p:cNvPr id="16395" name="Picture 6" descr="http://www.jenzeny.cz/tinymce/jscripts/tiny_mce/plugins/imagemanager/soubory/Rialto-Bridge-Venice-Italy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-1" y="0"/>
              <a:ext cx="4956043" cy="37170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6" name="TextovéPole 10"/>
            <p:cNvSpPr txBox="1">
              <a:spLocks noChangeArrowheads="1"/>
            </p:cNvSpPr>
            <p:nvPr/>
          </p:nvSpPr>
          <p:spPr bwMode="auto">
            <a:xfrm>
              <a:off x="0" y="0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25</a:t>
              </a:r>
            </a:p>
          </p:txBody>
        </p:sp>
      </p:grpSp>
      <p:grpSp>
        <p:nvGrpSpPr>
          <p:cNvPr id="16387" name="Skupina 14"/>
          <p:cNvGrpSpPr>
            <a:grpSpLocks/>
          </p:cNvGrpSpPr>
          <p:nvPr/>
        </p:nvGrpSpPr>
        <p:grpSpPr bwMode="auto">
          <a:xfrm>
            <a:off x="4284663" y="0"/>
            <a:ext cx="4859337" cy="3644900"/>
            <a:chOff x="4283968" y="0"/>
            <a:chExt cx="4860032" cy="3645024"/>
          </a:xfrm>
        </p:grpSpPr>
        <p:pic>
          <p:nvPicPr>
            <p:cNvPr id="16393" name="Picture 8" descr="http://www.m37.cz/LES/ITALIE/x1_italie_p1040675_middle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283968" y="0"/>
              <a:ext cx="4860032" cy="36450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4" name="TextovéPole 13"/>
            <p:cNvSpPr txBox="1">
              <a:spLocks noChangeArrowheads="1"/>
            </p:cNvSpPr>
            <p:nvPr/>
          </p:nvSpPr>
          <p:spPr bwMode="auto">
            <a:xfrm>
              <a:off x="8172400" y="3140968"/>
              <a:ext cx="97160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26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49817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lgerian" pitchFamily="82" charset="0"/>
              </a:rPr>
              <a:t>Itálie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8229600" cy="1108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Hlavní město: Řím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Koloseum, šikmá věž v Pise, Benátky</a:t>
            </a:r>
            <a:endParaRPr lang="cs-CZ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grpSp>
        <p:nvGrpSpPr>
          <p:cNvPr id="16390" name="Skupina 5"/>
          <p:cNvGrpSpPr>
            <a:grpSpLocks/>
          </p:cNvGrpSpPr>
          <p:nvPr/>
        </p:nvGrpSpPr>
        <p:grpSpPr bwMode="auto">
          <a:xfrm>
            <a:off x="0" y="3695700"/>
            <a:ext cx="3952875" cy="3162300"/>
            <a:chOff x="0" y="3695699"/>
            <a:chExt cx="3952875" cy="3162301"/>
          </a:xfrm>
        </p:grpSpPr>
        <p:pic>
          <p:nvPicPr>
            <p:cNvPr id="16391" name="Picture 2" descr="http://www.destination360.com/europe/italy/images/s/italy-rome-colosseum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0" y="3695699"/>
              <a:ext cx="3952875" cy="31623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2" name="TextovéPole 4"/>
            <p:cNvSpPr txBox="1">
              <a:spLocks noChangeArrowheads="1"/>
            </p:cNvSpPr>
            <p:nvPr/>
          </p:nvSpPr>
          <p:spPr bwMode="auto">
            <a:xfrm>
              <a:off x="0" y="6453336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23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Skupina 8"/>
          <p:cNvGrpSpPr>
            <a:grpSpLocks/>
          </p:cNvGrpSpPr>
          <p:nvPr/>
        </p:nvGrpSpPr>
        <p:grpSpPr bwMode="auto">
          <a:xfrm>
            <a:off x="0" y="0"/>
            <a:ext cx="9317038" cy="6858000"/>
            <a:chOff x="0" y="764704"/>
            <a:chExt cx="9316758" cy="6093296"/>
          </a:xfrm>
        </p:grpSpPr>
        <p:pic>
          <p:nvPicPr>
            <p:cNvPr id="17415" name="Picture 4" descr="http://upload.wikimedia.org/wikipedia/commons/b/b4/Sv_Petr_Vatik%C3%A1n_3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764704"/>
              <a:ext cx="9316758" cy="6093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6" name="TextovéPole 7"/>
            <p:cNvSpPr txBox="1">
              <a:spLocks noChangeArrowheads="1"/>
            </p:cNvSpPr>
            <p:nvPr/>
          </p:nvSpPr>
          <p:spPr bwMode="auto">
            <a:xfrm>
              <a:off x="7956376" y="6381328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22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827463" cy="14128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Wide Latin" pitchFamily="18" charset="0"/>
              </a:rPr>
              <a:t>Vatikán</a:t>
            </a:r>
            <a:endParaRPr lang="cs-CZ" dirty="0">
              <a:latin typeface="Wide Latin" pitchFamily="18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609975" cy="2044700"/>
          </a:xfrm>
        </p:spPr>
        <p:txBody>
          <a:bodyPr/>
          <a:lstStyle/>
          <a:p>
            <a:r>
              <a:rPr lang="cs-CZ" smtClean="0"/>
              <a:t>Vnitrozemský stát v Itálii</a:t>
            </a:r>
          </a:p>
        </p:txBody>
      </p:sp>
      <p:grpSp>
        <p:nvGrpSpPr>
          <p:cNvPr id="17412" name="Skupina 5"/>
          <p:cNvGrpSpPr>
            <a:grpSpLocks/>
          </p:cNvGrpSpPr>
          <p:nvPr/>
        </p:nvGrpSpPr>
        <p:grpSpPr bwMode="auto">
          <a:xfrm>
            <a:off x="4427538" y="0"/>
            <a:ext cx="4716462" cy="3141663"/>
            <a:chOff x="-1" y="3284984"/>
            <a:chExt cx="5353703" cy="3573016"/>
          </a:xfrm>
        </p:grpSpPr>
        <p:pic>
          <p:nvPicPr>
            <p:cNvPr id="17413" name="Picture 2" descr="http://vatikan.svetadily.cz/userfiles/image/clanky/vatikan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-1" y="3284984"/>
              <a:ext cx="5353703" cy="35730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4" name="TextovéPole 4"/>
            <p:cNvSpPr txBox="1">
              <a:spLocks noChangeArrowheads="1"/>
            </p:cNvSpPr>
            <p:nvPr/>
          </p:nvSpPr>
          <p:spPr bwMode="auto">
            <a:xfrm>
              <a:off x="0" y="6309320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21 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Skupina 10"/>
          <p:cNvGrpSpPr>
            <a:grpSpLocks/>
          </p:cNvGrpSpPr>
          <p:nvPr/>
        </p:nvGrpSpPr>
        <p:grpSpPr bwMode="auto">
          <a:xfrm>
            <a:off x="0" y="0"/>
            <a:ext cx="5143500" cy="3429000"/>
            <a:chOff x="0" y="0"/>
            <a:chExt cx="5143940" cy="3429000"/>
          </a:xfrm>
        </p:grpSpPr>
        <p:pic>
          <p:nvPicPr>
            <p:cNvPr id="18443" name="Picture 4" descr="C:\Users\Radek\Pictures\francie\117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0"/>
              <a:ext cx="5143940" cy="3429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4" name="TextovéPole 9"/>
            <p:cNvSpPr txBox="1">
              <a:spLocks noChangeArrowheads="1"/>
            </p:cNvSpPr>
            <p:nvPr/>
          </p:nvSpPr>
          <p:spPr bwMode="auto">
            <a:xfrm>
              <a:off x="0" y="0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</a:t>
              </a:r>
            </a:p>
          </p:txBody>
        </p:sp>
      </p:grpSp>
      <p:grpSp>
        <p:nvGrpSpPr>
          <p:cNvPr id="18434" name="Skupina 13"/>
          <p:cNvGrpSpPr>
            <a:grpSpLocks/>
          </p:cNvGrpSpPr>
          <p:nvPr/>
        </p:nvGrpSpPr>
        <p:grpSpPr bwMode="auto">
          <a:xfrm>
            <a:off x="4500563" y="0"/>
            <a:ext cx="4643437" cy="3500438"/>
            <a:chOff x="4499992" y="0"/>
            <a:chExt cx="4644008" cy="3501008"/>
          </a:xfrm>
        </p:grpSpPr>
        <p:pic>
          <p:nvPicPr>
            <p:cNvPr id="18441" name="Picture 5" descr="C:\Users\Radek\Pictures\francie\262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499992" y="0"/>
              <a:ext cx="4644008" cy="35010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2" name="TextovéPole 12"/>
            <p:cNvSpPr txBox="1">
              <a:spLocks noChangeArrowheads="1"/>
            </p:cNvSpPr>
            <p:nvPr/>
          </p:nvSpPr>
          <p:spPr bwMode="auto">
            <a:xfrm>
              <a:off x="8316416" y="0"/>
              <a:ext cx="82758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5</a:t>
              </a:r>
            </a:p>
          </p:txBody>
        </p:sp>
      </p:grpSp>
      <p:sp>
        <p:nvSpPr>
          <p:cNvPr id="1843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Azurové pobřeží ve Francii</a:t>
            </a:r>
          </a:p>
        </p:txBody>
      </p:sp>
      <p:pic>
        <p:nvPicPr>
          <p:cNvPr id="18436" name="Picture 3" descr="C:\Users\Radek\Pictures\francie\105.JPG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4000500" y="3429000"/>
            <a:ext cx="5143500" cy="3429000"/>
          </a:xfrm>
        </p:spPr>
      </p:pic>
      <p:grpSp>
        <p:nvGrpSpPr>
          <p:cNvPr id="18437" name="Skupina 5"/>
          <p:cNvGrpSpPr>
            <a:grpSpLocks/>
          </p:cNvGrpSpPr>
          <p:nvPr/>
        </p:nvGrpSpPr>
        <p:grpSpPr bwMode="auto">
          <a:xfrm>
            <a:off x="0" y="3419475"/>
            <a:ext cx="4932363" cy="3438525"/>
            <a:chOff x="0" y="3420182"/>
            <a:chExt cx="4932041" cy="3437818"/>
          </a:xfrm>
        </p:grpSpPr>
        <p:pic>
          <p:nvPicPr>
            <p:cNvPr id="18439" name="Picture 2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" y="3420182"/>
              <a:ext cx="4932040" cy="34378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0" name="TextovéPole 4"/>
            <p:cNvSpPr txBox="1">
              <a:spLocks noChangeArrowheads="1"/>
            </p:cNvSpPr>
            <p:nvPr/>
          </p:nvSpPr>
          <p:spPr bwMode="auto">
            <a:xfrm>
              <a:off x="0" y="3429000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</a:t>
              </a:r>
            </a:p>
          </p:txBody>
        </p:sp>
      </p:grp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8172450" y="6381750"/>
            <a:ext cx="971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7" name="Skupina 8"/>
          <p:cNvGrpSpPr>
            <a:grpSpLocks/>
          </p:cNvGrpSpPr>
          <p:nvPr/>
        </p:nvGrpSpPr>
        <p:grpSpPr bwMode="auto">
          <a:xfrm>
            <a:off x="0" y="0"/>
            <a:ext cx="9163050" cy="6858000"/>
            <a:chOff x="0" y="0"/>
            <a:chExt cx="9163088" cy="6858000"/>
          </a:xfrm>
        </p:grpSpPr>
        <p:pic>
          <p:nvPicPr>
            <p:cNvPr id="19463" name="Picture 4" descr="http://www.makarskariviera.name/wp-content/gallery/makarska/makarska2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0"/>
              <a:ext cx="9163088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4" name="TextovéPole 7"/>
            <p:cNvSpPr txBox="1">
              <a:spLocks noChangeArrowheads="1"/>
            </p:cNvSpPr>
            <p:nvPr/>
          </p:nvSpPr>
          <p:spPr bwMode="auto">
            <a:xfrm>
              <a:off x="7884368" y="6381328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20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Jaderské moře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3"/>
            <a:ext cx="4896544" cy="35283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Hojně navštěvované z chorvatského a italského pobřeží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9460" name="Skupina 5"/>
          <p:cNvGrpSpPr>
            <a:grpSpLocks/>
          </p:cNvGrpSpPr>
          <p:nvPr/>
        </p:nvGrpSpPr>
        <p:grpSpPr bwMode="auto">
          <a:xfrm>
            <a:off x="5148263" y="0"/>
            <a:ext cx="3995737" cy="3213100"/>
            <a:chOff x="0" y="2782007"/>
            <a:chExt cx="5292081" cy="4075993"/>
          </a:xfrm>
        </p:grpSpPr>
        <p:pic>
          <p:nvPicPr>
            <p:cNvPr id="19461" name="Picture 2" descr="http://upload.wikimedia.org/wikipedia/commons/b/be/Adriatic_Sea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" y="2782007"/>
              <a:ext cx="5292080" cy="40759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2" name="TextovéPole 4"/>
            <p:cNvSpPr txBox="1">
              <a:spLocks noChangeArrowheads="1"/>
            </p:cNvSpPr>
            <p:nvPr/>
          </p:nvSpPr>
          <p:spPr bwMode="auto">
            <a:xfrm>
              <a:off x="0" y="6381328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19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14"/>
          <p:cNvGrpSpPr>
            <a:grpSpLocks/>
          </p:cNvGrpSpPr>
          <p:nvPr/>
        </p:nvGrpSpPr>
        <p:grpSpPr bwMode="auto">
          <a:xfrm>
            <a:off x="4500563" y="3538538"/>
            <a:ext cx="4643437" cy="3319462"/>
            <a:chOff x="4139952" y="3539140"/>
            <a:chExt cx="5004048" cy="3318860"/>
          </a:xfrm>
        </p:grpSpPr>
        <p:pic>
          <p:nvPicPr>
            <p:cNvPr id="20493" name="Picture 8" descr="http://www.ancienthistoryarchaeology.com/The%20Parthenon,Athens,Greece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139952" y="3539140"/>
              <a:ext cx="5004047" cy="33188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4" name="TextovéPole 13"/>
            <p:cNvSpPr txBox="1">
              <a:spLocks noChangeArrowheads="1"/>
            </p:cNvSpPr>
            <p:nvPr/>
          </p:nvSpPr>
          <p:spPr bwMode="auto">
            <a:xfrm>
              <a:off x="8172400" y="6381328"/>
              <a:ext cx="97160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18</a:t>
              </a:r>
            </a:p>
          </p:txBody>
        </p:sp>
      </p:grpSp>
      <p:grpSp>
        <p:nvGrpSpPr>
          <p:cNvPr id="20482" name="Skupina 8"/>
          <p:cNvGrpSpPr>
            <a:grpSpLocks/>
          </p:cNvGrpSpPr>
          <p:nvPr/>
        </p:nvGrpSpPr>
        <p:grpSpPr bwMode="auto">
          <a:xfrm>
            <a:off x="4427538" y="0"/>
            <a:ext cx="4716462" cy="3536950"/>
            <a:chOff x="4427984" y="0"/>
            <a:chExt cx="4716016" cy="3537012"/>
          </a:xfrm>
        </p:grpSpPr>
        <p:pic>
          <p:nvPicPr>
            <p:cNvPr id="20491" name="Picture 4" descr="http://www.ourtravelpics.com/epidaurus/epidaurus_010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427984" y="0"/>
              <a:ext cx="4716016" cy="35370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2" name="TextovéPole 7"/>
            <p:cNvSpPr txBox="1">
              <a:spLocks noChangeArrowheads="1"/>
            </p:cNvSpPr>
            <p:nvPr/>
          </p:nvSpPr>
          <p:spPr bwMode="auto">
            <a:xfrm>
              <a:off x="8172400" y="3140968"/>
              <a:ext cx="97160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16</a:t>
              </a:r>
            </a:p>
          </p:txBody>
        </p:sp>
      </p:grpSp>
      <p:grpSp>
        <p:nvGrpSpPr>
          <p:cNvPr id="20483" name="Skupina 11"/>
          <p:cNvGrpSpPr>
            <a:grpSpLocks/>
          </p:cNvGrpSpPr>
          <p:nvPr/>
        </p:nvGrpSpPr>
        <p:grpSpPr bwMode="auto">
          <a:xfrm>
            <a:off x="0" y="0"/>
            <a:ext cx="4716463" cy="3536950"/>
            <a:chOff x="0" y="0"/>
            <a:chExt cx="4716016" cy="3537012"/>
          </a:xfrm>
        </p:grpSpPr>
        <p:pic>
          <p:nvPicPr>
            <p:cNvPr id="20489" name="Picture 6" descr="http://www.photos4travel.com/athens_greece/Temple-of-Olympian-Zeus_Athens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0" y="0"/>
              <a:ext cx="4716016" cy="35370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0" name="TextovéPole 10"/>
            <p:cNvSpPr txBox="1">
              <a:spLocks noChangeArrowheads="1"/>
            </p:cNvSpPr>
            <p:nvPr/>
          </p:nvSpPr>
          <p:spPr bwMode="auto">
            <a:xfrm>
              <a:off x="0" y="0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17</a:t>
              </a:r>
            </a:p>
          </p:txBody>
        </p:sp>
      </p:grpSp>
      <p:grpSp>
        <p:nvGrpSpPr>
          <p:cNvPr id="20484" name="Skupina 5"/>
          <p:cNvGrpSpPr>
            <a:grpSpLocks/>
          </p:cNvGrpSpPr>
          <p:nvPr/>
        </p:nvGrpSpPr>
        <p:grpSpPr bwMode="auto">
          <a:xfrm>
            <a:off x="0" y="3419475"/>
            <a:ext cx="5148263" cy="3438525"/>
            <a:chOff x="0" y="3420228"/>
            <a:chExt cx="5148065" cy="3437772"/>
          </a:xfrm>
        </p:grpSpPr>
        <p:pic>
          <p:nvPicPr>
            <p:cNvPr id="20487" name="Picture 2" descr="http://www.travelagentcentral.com/files/travelagent/nodes/2012/33636/athens-greece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" y="3420228"/>
              <a:ext cx="5148064" cy="34377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8" name="TextovéPole 4"/>
            <p:cNvSpPr txBox="1">
              <a:spLocks noChangeArrowheads="1"/>
            </p:cNvSpPr>
            <p:nvPr/>
          </p:nvSpPr>
          <p:spPr bwMode="auto">
            <a:xfrm>
              <a:off x="0" y="6381328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15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274638"/>
            <a:ext cx="447484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Řecko</a:t>
            </a:r>
            <a:endParaRPr lang="cs-CZ" sz="60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97281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Hlavní město: Athény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Epidauros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- amfiteátr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5" name="Skupina 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21508" name="Picture 2" descr="http://2.bp.blogspot.com/-v7hEBTpmJug/UJEyK5MN_mI/AAAAAAAAOrM/Ke9dvgCWVeA/s1600/St-Basils-Cathedral-Moscow-Russia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09" name="TextovéPole 4"/>
            <p:cNvSpPr txBox="1">
              <a:spLocks noChangeArrowheads="1"/>
            </p:cNvSpPr>
            <p:nvPr/>
          </p:nvSpPr>
          <p:spPr bwMode="auto">
            <a:xfrm>
              <a:off x="0" y="6381328"/>
              <a:ext cx="133164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14 </a:t>
              </a:r>
            </a:p>
          </p:txBody>
        </p:sp>
      </p:grpSp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7426325" cy="1143000"/>
          </a:xfrm>
        </p:spPr>
        <p:txBody>
          <a:bodyPr/>
          <a:lstStyle/>
          <a:p>
            <a:r>
              <a:rPr lang="cs-CZ" smtClean="0"/>
              <a:t>Chrám Vasila Blaženého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Moskva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29" name="Skupina 11"/>
          <p:cNvGrpSpPr>
            <a:grpSpLocks/>
          </p:cNvGrpSpPr>
          <p:nvPr/>
        </p:nvGrpSpPr>
        <p:grpSpPr bwMode="auto">
          <a:xfrm>
            <a:off x="3995738" y="0"/>
            <a:ext cx="4752975" cy="3424238"/>
            <a:chOff x="3995936" y="0"/>
            <a:chExt cx="4752528" cy="3423715"/>
          </a:xfrm>
        </p:grpSpPr>
        <p:pic>
          <p:nvPicPr>
            <p:cNvPr id="22541" name="Picture 6" descr="http://www.towntalk.co.uk/subdomains/lib/image.php/10903_untitled.jpg?image=http://www.tyldesley.towntalk.co.uk/images_folder/newsimg/10903_untitled.jpg&amp;domain=.co.uk&amp;width=700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995936" y="0"/>
              <a:ext cx="4680520" cy="34237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2" name="TextovéPole 10"/>
            <p:cNvSpPr txBox="1">
              <a:spLocks noChangeArrowheads="1"/>
            </p:cNvSpPr>
            <p:nvPr/>
          </p:nvSpPr>
          <p:spPr bwMode="auto">
            <a:xfrm>
              <a:off x="7452320" y="0"/>
              <a:ext cx="12961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12</a:t>
              </a:r>
            </a:p>
          </p:txBody>
        </p:sp>
      </p:grpSp>
      <p:grpSp>
        <p:nvGrpSpPr>
          <p:cNvPr id="22530" name="Skupina 8"/>
          <p:cNvGrpSpPr>
            <a:grpSpLocks/>
          </p:cNvGrpSpPr>
          <p:nvPr/>
        </p:nvGrpSpPr>
        <p:grpSpPr bwMode="auto">
          <a:xfrm>
            <a:off x="0" y="0"/>
            <a:ext cx="3419475" cy="3449638"/>
            <a:chOff x="0" y="0"/>
            <a:chExt cx="3131840" cy="3449119"/>
          </a:xfrm>
        </p:grpSpPr>
        <p:pic>
          <p:nvPicPr>
            <p:cNvPr id="22539" name="Picture 4" descr="http://www.londontoolkit.com/Walkimages/big_ben_from_river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0" y="0"/>
              <a:ext cx="3131840" cy="34491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0" name="TextovéPole 7"/>
            <p:cNvSpPr txBox="1">
              <a:spLocks noChangeArrowheads="1"/>
            </p:cNvSpPr>
            <p:nvPr/>
          </p:nvSpPr>
          <p:spPr bwMode="auto">
            <a:xfrm>
              <a:off x="0" y="0"/>
              <a:ext cx="89959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11</a:t>
              </a:r>
            </a:p>
          </p:txBody>
        </p:sp>
      </p:grpSp>
      <p:grpSp>
        <p:nvGrpSpPr>
          <p:cNvPr id="22531" name="Skupina 14"/>
          <p:cNvGrpSpPr>
            <a:grpSpLocks/>
          </p:cNvGrpSpPr>
          <p:nvPr/>
        </p:nvGrpSpPr>
        <p:grpSpPr bwMode="auto">
          <a:xfrm>
            <a:off x="4762500" y="3429000"/>
            <a:ext cx="4381500" cy="3429000"/>
            <a:chOff x="4762500" y="3429000"/>
            <a:chExt cx="4381500" cy="3429000"/>
          </a:xfrm>
        </p:grpSpPr>
        <p:pic>
          <p:nvPicPr>
            <p:cNvPr id="22537" name="Picture 8" descr="http://www.hotels.tv/london-hotels/images/destinations/1/w97654_8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762500" y="3429000"/>
              <a:ext cx="4381500" cy="3429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8" name="TextovéPole 13"/>
            <p:cNvSpPr txBox="1">
              <a:spLocks noChangeArrowheads="1"/>
            </p:cNvSpPr>
            <p:nvPr/>
          </p:nvSpPr>
          <p:spPr bwMode="auto">
            <a:xfrm>
              <a:off x="8028384" y="6309320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13</a:t>
              </a:r>
            </a:p>
          </p:txBody>
        </p:sp>
      </p:grpSp>
      <p:grpSp>
        <p:nvGrpSpPr>
          <p:cNvPr id="22532" name="Skupina 5"/>
          <p:cNvGrpSpPr>
            <a:grpSpLocks/>
          </p:cNvGrpSpPr>
          <p:nvPr/>
        </p:nvGrpSpPr>
        <p:grpSpPr bwMode="auto">
          <a:xfrm>
            <a:off x="0" y="3286125"/>
            <a:ext cx="4762500" cy="3571875"/>
            <a:chOff x="0" y="3286125"/>
            <a:chExt cx="4762500" cy="3571875"/>
          </a:xfrm>
        </p:grpSpPr>
        <p:pic>
          <p:nvPicPr>
            <p:cNvPr id="22535" name="Picture 2" descr="http://25.media.tumblr.com/tumblr_md19pj9jdJ1rk82z2o1_500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0" y="3286125"/>
              <a:ext cx="4762500" cy="3571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6" name="TextovéPole 4"/>
            <p:cNvSpPr txBox="1">
              <a:spLocks noChangeArrowheads="1"/>
            </p:cNvSpPr>
            <p:nvPr/>
          </p:nvSpPr>
          <p:spPr bwMode="auto">
            <a:xfrm>
              <a:off x="0" y="6453336"/>
              <a:ext cx="97160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10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3347864" cy="2016224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Castellar" pitchFamily="18" charset="0"/>
              </a:rPr>
              <a:t>Velká Británie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Castellar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501008"/>
            <a:ext cx="8229600" cy="276490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Hlavní město: Londýn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Tower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Bridge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– most přes řeku Temži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Poschoďový autobus – double-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decker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Zvon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Big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5"/>
          <p:cNvGrpSpPr>
            <a:grpSpLocks/>
          </p:cNvGrpSpPr>
          <p:nvPr/>
        </p:nvGrpSpPr>
        <p:grpSpPr bwMode="auto">
          <a:xfrm>
            <a:off x="0" y="0"/>
            <a:ext cx="9144000" cy="3171825"/>
            <a:chOff x="0" y="0"/>
            <a:chExt cx="9144000" cy="3171826"/>
          </a:xfrm>
        </p:grpSpPr>
        <p:pic>
          <p:nvPicPr>
            <p:cNvPr id="23565" name="Picture 2" descr="http://upload.wikimedia.org/wikipedia/commons/thumb/6/66/Louvre_Museum_Wikimedia_Commons.jpg/800px-Louvre_Museum_Wikimedia_Commons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0"/>
              <a:ext cx="9144000" cy="31718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6" name="TextovéPole 4"/>
            <p:cNvSpPr txBox="1">
              <a:spLocks noChangeArrowheads="1"/>
            </p:cNvSpPr>
            <p:nvPr/>
          </p:nvSpPr>
          <p:spPr bwMode="auto">
            <a:xfrm>
              <a:off x="8172400" y="2780928"/>
              <a:ext cx="97160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 6</a:t>
              </a:r>
            </a:p>
          </p:txBody>
        </p:sp>
      </p:grpSp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Francie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Paříž – Louvre (světoznámé muzeum)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Eiffelova</a:t>
            </a: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věž</a:t>
            </a:r>
            <a:endParaRPr lang="cs-CZ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grpSp>
        <p:nvGrpSpPr>
          <p:cNvPr id="23556" name="Skupina 8"/>
          <p:cNvGrpSpPr>
            <a:grpSpLocks/>
          </p:cNvGrpSpPr>
          <p:nvPr/>
        </p:nvGrpSpPr>
        <p:grpSpPr bwMode="auto">
          <a:xfrm>
            <a:off x="6496050" y="0"/>
            <a:ext cx="2647950" cy="1666875"/>
            <a:chOff x="6496050" y="0"/>
            <a:chExt cx="2647950" cy="1666875"/>
          </a:xfrm>
        </p:grpSpPr>
        <p:pic>
          <p:nvPicPr>
            <p:cNvPr id="23563" name="Picture 4" descr="http://www.louvre.fr/sites/default/files/imagecache/278x175/medias/medias_images/images/louvre-leonardo-ser-piero-vinci.jpg?1322314385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496050" y="0"/>
              <a:ext cx="2647950" cy="166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4" name="TextovéPole 7"/>
            <p:cNvSpPr txBox="1">
              <a:spLocks noChangeArrowheads="1"/>
            </p:cNvSpPr>
            <p:nvPr/>
          </p:nvSpPr>
          <p:spPr bwMode="auto">
            <a:xfrm>
              <a:off x="8388424" y="0"/>
              <a:ext cx="75557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7</a:t>
              </a:r>
            </a:p>
          </p:txBody>
        </p:sp>
      </p:grpSp>
      <p:grpSp>
        <p:nvGrpSpPr>
          <p:cNvPr id="23557" name="Skupina 11"/>
          <p:cNvGrpSpPr>
            <a:grpSpLocks/>
          </p:cNvGrpSpPr>
          <p:nvPr/>
        </p:nvGrpSpPr>
        <p:grpSpPr bwMode="auto">
          <a:xfrm>
            <a:off x="0" y="3141663"/>
            <a:ext cx="5435600" cy="3716337"/>
            <a:chOff x="0" y="2286000"/>
            <a:chExt cx="6096000" cy="4572000"/>
          </a:xfrm>
        </p:grpSpPr>
        <p:pic>
          <p:nvPicPr>
            <p:cNvPr id="23561" name="Picture 6" descr="http://landarchs.com/wp-content/uploads/2012/08/Pyramid_at_Louvre_Museum_Paris_France1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0" y="2286000"/>
              <a:ext cx="6096000" cy="457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2" name="TextovéPole 10"/>
            <p:cNvSpPr txBox="1">
              <a:spLocks noChangeArrowheads="1"/>
            </p:cNvSpPr>
            <p:nvPr/>
          </p:nvSpPr>
          <p:spPr bwMode="auto">
            <a:xfrm>
              <a:off x="0" y="2348880"/>
              <a:ext cx="89959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8</a:t>
              </a:r>
            </a:p>
          </p:txBody>
        </p:sp>
      </p:grpSp>
      <p:grpSp>
        <p:nvGrpSpPr>
          <p:cNvPr id="23558" name="Skupina 14"/>
          <p:cNvGrpSpPr>
            <a:grpSpLocks/>
          </p:cNvGrpSpPr>
          <p:nvPr/>
        </p:nvGrpSpPr>
        <p:grpSpPr bwMode="auto">
          <a:xfrm>
            <a:off x="4999038" y="3141663"/>
            <a:ext cx="4144962" cy="3716337"/>
            <a:chOff x="4999215" y="3140968"/>
            <a:chExt cx="4144785" cy="3717033"/>
          </a:xfrm>
        </p:grpSpPr>
        <p:pic>
          <p:nvPicPr>
            <p:cNvPr id="23559" name="Picture 2" descr="http://upload.wikimedia.org/wikipedia/commons/thumb/5/51/Eiffel_Tower_(72_names).jpg/281px-Eiffel_Tower_(72_names)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999215" y="3140968"/>
              <a:ext cx="4144785" cy="37170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0" name="TextovéPole 13"/>
            <p:cNvSpPr txBox="1">
              <a:spLocks noChangeArrowheads="1"/>
            </p:cNvSpPr>
            <p:nvPr/>
          </p:nvSpPr>
          <p:spPr bwMode="auto">
            <a:xfrm>
              <a:off x="5004048" y="3140968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9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Skupina 8"/>
          <p:cNvGrpSpPr>
            <a:grpSpLocks/>
          </p:cNvGrpSpPr>
          <p:nvPr/>
        </p:nvGrpSpPr>
        <p:grpSpPr bwMode="auto">
          <a:xfrm>
            <a:off x="4130675" y="3141663"/>
            <a:ext cx="5013325" cy="3716337"/>
            <a:chOff x="4130312" y="3140968"/>
            <a:chExt cx="5013688" cy="3717032"/>
          </a:xfrm>
        </p:grpSpPr>
        <p:pic>
          <p:nvPicPr>
            <p:cNvPr id="24589" name="Picture 4" descr="http://www.ibtravel.cz/files/sluzby/isl/big/island-foto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130312" y="3140968"/>
              <a:ext cx="5013688" cy="37170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90" name="TextovéPole 7"/>
            <p:cNvSpPr txBox="1">
              <a:spLocks noChangeArrowheads="1"/>
            </p:cNvSpPr>
            <p:nvPr/>
          </p:nvSpPr>
          <p:spPr bwMode="auto">
            <a:xfrm>
              <a:off x="8172400" y="6453336"/>
              <a:ext cx="97160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48</a:t>
              </a:r>
            </a:p>
          </p:txBody>
        </p:sp>
      </p:grpSp>
      <p:grpSp>
        <p:nvGrpSpPr>
          <p:cNvPr id="24578" name="Skupina 5"/>
          <p:cNvGrpSpPr>
            <a:grpSpLocks/>
          </p:cNvGrpSpPr>
          <p:nvPr/>
        </p:nvGrpSpPr>
        <p:grpSpPr bwMode="auto">
          <a:xfrm>
            <a:off x="0" y="3117850"/>
            <a:ext cx="4643438" cy="3740150"/>
            <a:chOff x="1" y="3117203"/>
            <a:chExt cx="4644008" cy="3740797"/>
          </a:xfrm>
        </p:grpSpPr>
        <p:pic>
          <p:nvPicPr>
            <p:cNvPr id="23554" name="Picture 2" descr="http://www.ibtravel.cz/files/sluzby/isl/big/White-Island-28766-20-lge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" y="3117203"/>
              <a:ext cx="4644008" cy="374079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4588" name="TextovéPole 4"/>
            <p:cNvSpPr txBox="1">
              <a:spLocks noChangeArrowheads="1"/>
            </p:cNvSpPr>
            <p:nvPr/>
          </p:nvSpPr>
          <p:spPr bwMode="auto">
            <a:xfrm>
              <a:off x="3347864" y="6453336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47</a:t>
              </a:r>
            </a:p>
          </p:txBody>
        </p:sp>
      </p:grpSp>
      <p:grpSp>
        <p:nvGrpSpPr>
          <p:cNvPr id="24579" name="Skupina 11"/>
          <p:cNvGrpSpPr>
            <a:grpSpLocks/>
          </p:cNvGrpSpPr>
          <p:nvPr/>
        </p:nvGrpSpPr>
        <p:grpSpPr bwMode="auto">
          <a:xfrm>
            <a:off x="0" y="0"/>
            <a:ext cx="4356100" cy="3267075"/>
            <a:chOff x="0" y="0"/>
            <a:chExt cx="4355976" cy="3266982"/>
          </a:xfrm>
        </p:grpSpPr>
        <p:pic>
          <p:nvPicPr>
            <p:cNvPr id="24585" name="Picture 6" descr="http://www.ibtravel.cz/files/sluzby/isl/big/island_10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0" y="0"/>
              <a:ext cx="4355976" cy="3266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6" name="TextovéPole 10"/>
            <p:cNvSpPr txBox="1">
              <a:spLocks noChangeArrowheads="1"/>
            </p:cNvSpPr>
            <p:nvPr/>
          </p:nvSpPr>
          <p:spPr bwMode="auto">
            <a:xfrm>
              <a:off x="0" y="2708920"/>
              <a:ext cx="19797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49 </a:t>
              </a:r>
              <a:r>
                <a:rPr lang="cs-CZ" b="1">
                  <a:latin typeface="Calibri" pitchFamily="34" charset="0"/>
                </a:rPr>
                <a:t>gejzír</a:t>
              </a:r>
            </a:p>
          </p:txBody>
        </p:sp>
      </p:grpSp>
      <p:grpSp>
        <p:nvGrpSpPr>
          <p:cNvPr id="24580" name="Skupina 14"/>
          <p:cNvGrpSpPr>
            <a:grpSpLocks/>
          </p:cNvGrpSpPr>
          <p:nvPr/>
        </p:nvGrpSpPr>
        <p:grpSpPr bwMode="auto">
          <a:xfrm>
            <a:off x="4284663" y="0"/>
            <a:ext cx="4859337" cy="3536950"/>
            <a:chOff x="4283968" y="0"/>
            <a:chExt cx="4860032" cy="3537012"/>
          </a:xfrm>
        </p:grpSpPr>
        <p:pic>
          <p:nvPicPr>
            <p:cNvPr id="23560" name="Picture 8" descr="http://www.mundo.cz/sites/default/files/images/island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283968" y="0"/>
              <a:ext cx="4860032" cy="3537012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4584" name="TextovéPole 13"/>
            <p:cNvSpPr txBox="1">
              <a:spLocks noChangeArrowheads="1"/>
            </p:cNvSpPr>
            <p:nvPr/>
          </p:nvSpPr>
          <p:spPr bwMode="auto">
            <a:xfrm>
              <a:off x="7956376" y="2924944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50</a:t>
              </a:r>
            </a:p>
          </p:txBody>
        </p:sp>
      </p:grpSp>
      <p:sp>
        <p:nvSpPr>
          <p:cNvPr id="245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Island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1" name="Skupina 8"/>
          <p:cNvGrpSpPr>
            <a:grpSpLocks/>
          </p:cNvGrpSpPr>
          <p:nvPr/>
        </p:nvGrpSpPr>
        <p:grpSpPr bwMode="auto">
          <a:xfrm>
            <a:off x="0" y="-11113"/>
            <a:ext cx="9144000" cy="6869113"/>
            <a:chOff x="0" y="-11682"/>
            <a:chExt cx="9144000" cy="6869682"/>
          </a:xfrm>
        </p:grpSpPr>
        <p:pic>
          <p:nvPicPr>
            <p:cNvPr id="25607" name="Picture 4" descr="http://nd01.jxs.cz/008/945/18e6eab1d4_28230376_o2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-11682"/>
              <a:ext cx="9144000" cy="68696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08" name="TextovéPole 7"/>
            <p:cNvSpPr txBox="1">
              <a:spLocks noChangeArrowheads="1"/>
            </p:cNvSpPr>
            <p:nvPr/>
          </p:nvSpPr>
          <p:spPr bwMode="auto">
            <a:xfrm>
              <a:off x="8100392" y="6381328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52</a:t>
              </a:r>
            </a:p>
          </p:txBody>
        </p:sp>
      </p:grpSp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Kanárské ostrovy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892175"/>
          </a:xfrm>
        </p:spPr>
        <p:txBody>
          <a:bodyPr/>
          <a:lstStyle/>
          <a:p>
            <a:r>
              <a:rPr lang="cs-CZ" smtClean="0"/>
              <a:t>španělské území</a:t>
            </a:r>
          </a:p>
        </p:txBody>
      </p:sp>
      <p:grpSp>
        <p:nvGrpSpPr>
          <p:cNvPr id="25604" name="Skupina 5"/>
          <p:cNvGrpSpPr>
            <a:grpSpLocks/>
          </p:cNvGrpSpPr>
          <p:nvPr/>
        </p:nvGrpSpPr>
        <p:grpSpPr bwMode="auto">
          <a:xfrm>
            <a:off x="250825" y="3933825"/>
            <a:ext cx="2520950" cy="2779713"/>
            <a:chOff x="6638031" y="0"/>
            <a:chExt cx="3024447" cy="3140968"/>
          </a:xfrm>
        </p:grpSpPr>
        <p:pic>
          <p:nvPicPr>
            <p:cNvPr id="25605" name="Picture 2" descr="http://ssc.invia.cz/img/atlas/country-maps/9.gi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638031" y="0"/>
              <a:ext cx="2505970" cy="31409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06" name="TextovéPole 4"/>
            <p:cNvSpPr txBox="1">
              <a:spLocks noChangeArrowheads="1"/>
            </p:cNvSpPr>
            <p:nvPr/>
          </p:nvSpPr>
          <p:spPr bwMode="auto">
            <a:xfrm>
              <a:off x="7761397" y="2602582"/>
              <a:ext cx="1901081" cy="4171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51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5" name="Skupina 5"/>
          <p:cNvGrpSpPr>
            <a:grpSpLocks/>
          </p:cNvGrpSpPr>
          <p:nvPr/>
        </p:nvGrpSpPr>
        <p:grpSpPr bwMode="auto">
          <a:xfrm>
            <a:off x="0" y="0"/>
            <a:ext cx="9144000" cy="6894513"/>
            <a:chOff x="0" y="0"/>
            <a:chExt cx="9144000" cy="6894676"/>
          </a:xfrm>
        </p:grpSpPr>
        <p:pic>
          <p:nvPicPr>
            <p:cNvPr id="26628" name="Picture 2" descr="C:\Users\Radek\Pictures\francie\015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0"/>
              <a:ext cx="9137975" cy="65253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29" name="TextovéPole 4"/>
            <p:cNvSpPr txBox="1">
              <a:spLocks noChangeArrowheads="1"/>
            </p:cNvSpPr>
            <p:nvPr/>
          </p:nvSpPr>
          <p:spPr bwMode="auto">
            <a:xfrm>
              <a:off x="7884368" y="6525344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44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765175"/>
            <a:ext cx="8713788" cy="5688013"/>
          </a:xfrm>
        </p:spPr>
        <p:txBody>
          <a:bodyPr rtlCol="0">
            <a:normAutofit fontScale="32500" lnSpcReduction="2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23 AUTOR NEUVEDEN. destination360.com [online]. [cit. 24.5.2013]. Dostupný na WWW: http://www.destination360.com/</a:t>
            </a:r>
            <a:r>
              <a:rPr lang="cs-CZ" i="1" dirty="0" err="1" smtClean="0">
                <a:solidFill>
                  <a:schemeClr val="bg1"/>
                </a:solidFill>
              </a:rPr>
              <a:t>europe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italy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rome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colosseum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24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italie.tripzone.cz</a:t>
            </a:r>
            <a:r>
              <a:rPr lang="cs-CZ" i="1" dirty="0" smtClean="0">
                <a:solidFill>
                  <a:schemeClr val="bg1"/>
                </a:solidFill>
              </a:rPr>
              <a:t>/ [online]. [cit. 24.5.2013]. Dostupný na WWW: http://italie.tripzone.cz/fotogalerie/sikma-vez-v-pise-327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25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jenzeny.cz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jenzeny.cz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cestovani</a:t>
            </a:r>
            <a:r>
              <a:rPr lang="cs-CZ" i="1" dirty="0" smtClean="0">
                <a:solidFill>
                  <a:schemeClr val="bg1"/>
                </a:solidFill>
              </a:rPr>
              <a:t>/5-</a:t>
            </a:r>
            <a:r>
              <a:rPr lang="cs-CZ" i="1" dirty="0" err="1" smtClean="0">
                <a:solidFill>
                  <a:schemeClr val="bg1"/>
                </a:solidFill>
              </a:rPr>
              <a:t>nejromantictejsich</a:t>
            </a:r>
            <a:r>
              <a:rPr lang="cs-CZ" i="1" dirty="0" smtClean="0">
                <a:solidFill>
                  <a:schemeClr val="bg1"/>
                </a:solidFill>
              </a:rPr>
              <a:t>-</a:t>
            </a:r>
            <a:r>
              <a:rPr lang="cs-CZ" i="1" dirty="0" err="1" smtClean="0">
                <a:solidFill>
                  <a:schemeClr val="bg1"/>
                </a:solidFill>
              </a:rPr>
              <a:t>mist</a:t>
            </a:r>
            <a:r>
              <a:rPr lang="cs-CZ" i="1" dirty="0" smtClean="0">
                <a:solidFill>
                  <a:schemeClr val="bg1"/>
                </a:solidFill>
              </a:rPr>
              <a:t>-pro-letni-dovolenou-334.html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26 AUTOR NEUVEDEN. m37.cz [online]. [cit. 24.5.2013]. Dostupný na WWW: http://www.m37.cz/LES/ITALIE/</a:t>
            </a:r>
            <a:r>
              <a:rPr lang="cs-CZ" i="1" dirty="0" err="1" smtClean="0">
                <a:solidFill>
                  <a:schemeClr val="bg1"/>
                </a:solidFill>
              </a:rPr>
              <a:t>italie</a:t>
            </a:r>
            <a:r>
              <a:rPr lang="cs-CZ" i="1" dirty="0" smtClean="0">
                <a:solidFill>
                  <a:schemeClr val="bg1"/>
                </a:solidFill>
              </a:rPr>
              <a:t>_1.htm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21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vatikan.svetadily.cz</a:t>
            </a:r>
            <a:r>
              <a:rPr lang="cs-CZ" i="1" dirty="0" smtClean="0">
                <a:solidFill>
                  <a:schemeClr val="bg1"/>
                </a:solidFill>
              </a:rPr>
              <a:t>/ [online]. [cit. 24.5.2013]. Dostupný na WWW: http://vatikan.svetadily.cz/clanky/Vatikan-sidlo-Svate-stolice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Obr, 22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Wikipedia.cz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http://cs.wikipedia.org/wiki/Soubor:Sv_Petr_Vatik%C3%A1n_3.jpg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2   vlastní zdroj</a:t>
            </a:r>
            <a:br>
              <a:rPr lang="cs-CZ" i="1" dirty="0" smtClean="0">
                <a:solidFill>
                  <a:schemeClr val="bg1"/>
                </a:solidFill>
              </a:rPr>
            </a:b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3 vlastní zdroj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4 vlastní zdroj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 5 vlastní zdroj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15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travelagentcentral.com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travelagentcentral.com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greece</a:t>
            </a:r>
            <a:r>
              <a:rPr lang="cs-CZ" i="1" dirty="0" smtClean="0">
                <a:solidFill>
                  <a:schemeClr val="bg1"/>
                </a:solidFill>
              </a:rPr>
              <a:t>/report-in-</a:t>
            </a:r>
            <a:r>
              <a:rPr lang="cs-CZ" i="1" dirty="0" err="1" smtClean="0">
                <a:solidFill>
                  <a:schemeClr val="bg1"/>
                </a:solidFill>
              </a:rPr>
              <a:t>spite</a:t>
            </a:r>
            <a:r>
              <a:rPr lang="cs-CZ" i="1" dirty="0" smtClean="0">
                <a:solidFill>
                  <a:schemeClr val="bg1"/>
                </a:solidFill>
              </a:rPr>
              <a:t>-civil-</a:t>
            </a:r>
            <a:r>
              <a:rPr lang="cs-CZ" i="1" dirty="0" err="1" smtClean="0">
                <a:solidFill>
                  <a:schemeClr val="bg1"/>
                </a:solidFill>
              </a:rPr>
              <a:t>unrest</a:t>
            </a:r>
            <a:r>
              <a:rPr lang="cs-CZ" i="1" dirty="0" smtClean="0">
                <a:solidFill>
                  <a:schemeClr val="bg1"/>
                </a:solidFill>
              </a:rPr>
              <a:t>-</a:t>
            </a:r>
            <a:r>
              <a:rPr lang="cs-CZ" i="1" dirty="0" err="1" smtClean="0">
                <a:solidFill>
                  <a:schemeClr val="bg1"/>
                </a:solidFill>
              </a:rPr>
              <a:t>athens</a:t>
            </a:r>
            <a:r>
              <a:rPr lang="cs-CZ" i="1" dirty="0" smtClean="0">
                <a:solidFill>
                  <a:schemeClr val="bg1"/>
                </a:solidFill>
              </a:rPr>
              <a:t>-</a:t>
            </a:r>
            <a:r>
              <a:rPr lang="cs-CZ" i="1" dirty="0" err="1" smtClean="0">
                <a:solidFill>
                  <a:schemeClr val="bg1"/>
                </a:solidFill>
              </a:rPr>
              <a:t>still</a:t>
            </a:r>
            <a:r>
              <a:rPr lang="cs-CZ" i="1" dirty="0" smtClean="0">
                <a:solidFill>
                  <a:schemeClr val="bg1"/>
                </a:solidFill>
              </a:rPr>
              <a:t>-safe-</a:t>
            </a:r>
            <a:r>
              <a:rPr lang="cs-CZ" i="1" dirty="0" err="1" smtClean="0">
                <a:solidFill>
                  <a:schemeClr val="bg1"/>
                </a:solidFill>
              </a:rPr>
              <a:t>travelers</a:t>
            </a:r>
            <a:r>
              <a:rPr lang="cs-CZ" i="1" dirty="0" smtClean="0">
                <a:solidFill>
                  <a:schemeClr val="bg1"/>
                </a:solidFill>
              </a:rPr>
              <a:t>-33636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16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ourtravelpics.com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ourtravelpics.com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photo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epidaurus</a:t>
            </a:r>
            <a:r>
              <a:rPr lang="cs-CZ" i="1" dirty="0" smtClean="0">
                <a:solidFill>
                  <a:schemeClr val="bg1"/>
                </a:solidFill>
              </a:rPr>
              <a:t>/10/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17 AUTOR NEUVEDEN. photos4travel.com [online]. [cit. 24.5.2013]. Dostupný na WWW: http://www.photos4travel.com/</a:t>
            </a:r>
            <a:r>
              <a:rPr lang="cs-CZ" i="1" dirty="0" err="1" smtClean="0">
                <a:solidFill>
                  <a:schemeClr val="bg1"/>
                </a:solidFill>
              </a:rPr>
              <a:t>travel</a:t>
            </a:r>
            <a:r>
              <a:rPr lang="cs-CZ" i="1" dirty="0" smtClean="0">
                <a:solidFill>
                  <a:schemeClr val="bg1"/>
                </a:solidFill>
              </a:rPr>
              <a:t>-</a:t>
            </a:r>
            <a:r>
              <a:rPr lang="cs-CZ" i="1" dirty="0" err="1" smtClean="0">
                <a:solidFill>
                  <a:schemeClr val="bg1"/>
                </a:solidFill>
              </a:rPr>
              <a:t>guides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athens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attractions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18 </a:t>
            </a:r>
            <a:r>
              <a:rPr lang="en-US" i="1" dirty="0" smtClean="0">
                <a:solidFill>
                  <a:schemeClr val="bg1"/>
                </a:solidFill>
              </a:rPr>
              <a:t>AUTOR NEUVEDEN. ancienthistoryarchaeology.com [online]. [cit. </a:t>
            </a:r>
            <a:r>
              <a:rPr lang="cs-CZ" i="1" dirty="0" smtClean="0">
                <a:solidFill>
                  <a:schemeClr val="bg1"/>
                </a:solidFill>
              </a:rPr>
              <a:t>19</a:t>
            </a:r>
            <a:r>
              <a:rPr lang="en-US" i="1" dirty="0" smtClean="0">
                <a:solidFill>
                  <a:schemeClr val="bg1"/>
                </a:solidFill>
              </a:rPr>
              <a:t>.</a:t>
            </a:r>
            <a:r>
              <a:rPr lang="cs-CZ" i="1" dirty="0" smtClean="0">
                <a:solidFill>
                  <a:schemeClr val="bg1"/>
                </a:solidFill>
              </a:rPr>
              <a:t>1</a:t>
            </a:r>
            <a:r>
              <a:rPr lang="en-US" i="1" dirty="0" smtClean="0">
                <a:solidFill>
                  <a:schemeClr val="bg1"/>
                </a:solidFill>
              </a:rPr>
              <a:t>.2013]. </a:t>
            </a:r>
            <a:r>
              <a:rPr lang="en-US" i="1" dirty="0" err="1" smtClean="0">
                <a:solidFill>
                  <a:schemeClr val="bg1"/>
                </a:solidFill>
              </a:rPr>
              <a:t>Dostupný</a:t>
            </a:r>
            <a:r>
              <a:rPr lang="en-US" i="1" dirty="0" smtClean="0">
                <a:solidFill>
                  <a:schemeClr val="bg1"/>
                </a:solidFill>
              </a:rPr>
              <a:t> </a:t>
            </a:r>
            <a:r>
              <a:rPr lang="en-US" i="1" dirty="0" err="1" smtClean="0">
                <a:solidFill>
                  <a:schemeClr val="bg1"/>
                </a:solidFill>
              </a:rPr>
              <a:t>na</a:t>
            </a:r>
            <a:r>
              <a:rPr lang="en-US" i="1" dirty="0" smtClean="0">
                <a:solidFill>
                  <a:schemeClr val="bg1"/>
                </a:solidFill>
              </a:rPr>
              <a:t> WWW: http://www.ancienthistoryarchaeology.com/ancientattica.htm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19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bg.wikipedia.org</a:t>
            </a:r>
            <a:r>
              <a:rPr lang="cs-CZ" i="1" dirty="0" smtClean="0">
                <a:solidFill>
                  <a:schemeClr val="bg1"/>
                </a:solidFill>
              </a:rPr>
              <a:t>/ [online]. [cit. 24.5.2013]. Dostupný na WWW: http://bg.wikipedia.org/wiki/%D0%A4%D0%B0%D0%B9%D0%BB:Adriatic_Sea.jpg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20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makarskariviera.name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makarskariviera.name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10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tumblr.com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tumblr.com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tagged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london</a:t>
            </a:r>
            <a:r>
              <a:rPr lang="cs-CZ" i="1" dirty="0" smtClean="0">
                <a:solidFill>
                  <a:schemeClr val="bg1"/>
                </a:solidFill>
              </a:rPr>
              <a:t>-</a:t>
            </a:r>
            <a:r>
              <a:rPr lang="cs-CZ" i="1" dirty="0" err="1" smtClean="0">
                <a:solidFill>
                  <a:schemeClr val="bg1"/>
                </a:solidFill>
              </a:rPr>
              <a:t>tower</a:t>
            </a:r>
            <a:r>
              <a:rPr lang="cs-CZ" i="1" dirty="0" smtClean="0">
                <a:solidFill>
                  <a:schemeClr val="bg1"/>
                </a:solidFill>
              </a:rPr>
              <a:t>-</a:t>
            </a:r>
            <a:r>
              <a:rPr lang="cs-CZ" i="1" dirty="0" err="1" smtClean="0">
                <a:solidFill>
                  <a:schemeClr val="bg1"/>
                </a:solidFill>
              </a:rPr>
              <a:t>bridge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11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londontoolkit.com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londontoolkit.com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walks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whitehall</a:t>
            </a:r>
            <a:r>
              <a:rPr lang="cs-CZ" i="1" dirty="0" smtClean="0">
                <a:solidFill>
                  <a:schemeClr val="bg1"/>
                </a:solidFill>
              </a:rPr>
              <a:t>_</a:t>
            </a:r>
            <a:r>
              <a:rPr lang="cs-CZ" i="1" dirty="0" err="1" smtClean="0">
                <a:solidFill>
                  <a:schemeClr val="bg1"/>
                </a:solidFill>
              </a:rPr>
              <a:t>walk</a:t>
            </a:r>
            <a:r>
              <a:rPr lang="cs-CZ" i="1" dirty="0" smtClean="0">
                <a:solidFill>
                  <a:schemeClr val="bg1"/>
                </a:solidFill>
              </a:rPr>
              <a:t>_</a:t>
            </a:r>
            <a:r>
              <a:rPr lang="cs-CZ" i="1" dirty="0" err="1" smtClean="0">
                <a:solidFill>
                  <a:schemeClr val="bg1"/>
                </a:solidFill>
              </a:rPr>
              <a:t>westminster.htm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12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tyldesley.towntalk.co.uk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tyldesley.towntalk.co.uk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news</a:t>
            </a:r>
            <a:r>
              <a:rPr lang="cs-CZ" i="1" dirty="0" smtClean="0">
                <a:solidFill>
                  <a:schemeClr val="bg1"/>
                </a:solidFill>
              </a:rPr>
              <a:t>/d/10903/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13 </a:t>
            </a:r>
            <a:r>
              <a:rPr lang="pt-BR" i="1" dirty="0" smtClean="0">
                <a:solidFill>
                  <a:schemeClr val="bg1"/>
                </a:solidFill>
              </a:rPr>
              <a:t>AUTOR NEUVEDEN. hotels.tv [online]. [cit. 24.5.2013]. Dostupný na WWW: http://www.hotels.tv/london-hotels/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14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travelandtourismtoday.blogspot.c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http://travelandtourismtoday.blogspot.cz/2012/06/st-basils-cathedral-in-moscow-russia.html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 6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Wikipedia.en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http://en.wikipedia.org/wiki/Mus%C3%A9e_du_Louvre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7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louvre.fr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louvre.fr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8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landarchs.com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http://landarchs.com/louvre-pyramid/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9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Wikipedia.en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http://en.wikipedia.org/wiki/List_of_the_72_names_on_the_Eiffel_Tower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44 vlastní zdroj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46 AUTOR NEUVEDEN. puzzle.</a:t>
            </a:r>
            <a:r>
              <a:rPr lang="cs-CZ" i="1" dirty="0" err="1" smtClean="0">
                <a:solidFill>
                  <a:schemeClr val="bg1"/>
                </a:solidFill>
              </a:rPr>
              <a:t>heureka.cz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http://puzzle.</a:t>
            </a:r>
            <a:r>
              <a:rPr lang="cs-CZ" i="1" dirty="0" err="1" smtClean="0">
                <a:solidFill>
                  <a:schemeClr val="bg1"/>
                </a:solidFill>
              </a:rPr>
              <a:t>heureka.cz</a:t>
            </a:r>
            <a:r>
              <a:rPr lang="cs-CZ" i="1" dirty="0" smtClean="0">
                <a:solidFill>
                  <a:schemeClr val="bg1"/>
                </a:solidFill>
              </a:rPr>
              <a:t>/2000-</a:t>
            </a:r>
            <a:r>
              <a:rPr lang="cs-CZ" i="1" dirty="0" err="1" smtClean="0">
                <a:solidFill>
                  <a:schemeClr val="bg1"/>
                </a:solidFill>
              </a:rPr>
              <a:t>evropske</a:t>
            </a:r>
            <a:r>
              <a:rPr lang="cs-CZ" i="1" dirty="0" smtClean="0">
                <a:solidFill>
                  <a:schemeClr val="bg1"/>
                </a:solidFill>
              </a:rPr>
              <a:t>-</a:t>
            </a:r>
            <a:r>
              <a:rPr lang="cs-CZ" i="1" dirty="0" err="1" smtClean="0">
                <a:solidFill>
                  <a:schemeClr val="bg1"/>
                </a:solidFill>
              </a:rPr>
              <a:t>pamatky</a:t>
            </a:r>
            <a:r>
              <a:rPr lang="cs-CZ" i="1" dirty="0" smtClean="0">
                <a:solidFill>
                  <a:schemeClr val="bg1"/>
                </a:solidFill>
              </a:rPr>
              <a:t>-</a:t>
            </a:r>
            <a:r>
              <a:rPr lang="cs-CZ" i="1" dirty="0" err="1" smtClean="0">
                <a:solidFill>
                  <a:schemeClr val="bg1"/>
                </a:solidFill>
              </a:rPr>
              <a:t>kolaz</a:t>
            </a:r>
            <a:r>
              <a:rPr lang="cs-CZ" i="1" dirty="0" smtClean="0">
                <a:solidFill>
                  <a:schemeClr val="bg1"/>
                </a:solidFill>
              </a:rPr>
              <a:t>/galerie/?</a:t>
            </a:r>
            <a:r>
              <a:rPr lang="cs-CZ" i="1" dirty="0" err="1" smtClean="0">
                <a:solidFill>
                  <a:schemeClr val="bg1"/>
                </a:solidFill>
              </a:rPr>
              <a:t>obrazek</a:t>
            </a:r>
            <a:r>
              <a:rPr lang="cs-CZ" i="1" dirty="0" smtClean="0">
                <a:solidFill>
                  <a:schemeClr val="bg1"/>
                </a:solidFill>
              </a:rPr>
              <a:t>=b1a53060aea3d7fb65a9fb43134770a3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47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ibtravel.cz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ibtravel.cz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en</a:t>
            </a:r>
            <a:r>
              <a:rPr lang="cs-CZ" i="1" dirty="0" smtClean="0">
                <a:solidFill>
                  <a:schemeClr val="bg1"/>
                </a:solidFill>
              </a:rPr>
              <a:t>/Island.</a:t>
            </a:r>
            <a:r>
              <a:rPr lang="cs-CZ" i="1" dirty="0" err="1" smtClean="0">
                <a:solidFill>
                  <a:schemeClr val="bg1"/>
                </a:solidFill>
              </a:rPr>
              <a:t>html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48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ibtravel.cz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ibtravel.cz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en</a:t>
            </a:r>
            <a:r>
              <a:rPr lang="cs-CZ" i="1" dirty="0" smtClean="0">
                <a:solidFill>
                  <a:schemeClr val="bg1"/>
                </a:solidFill>
              </a:rPr>
              <a:t>/Island.</a:t>
            </a:r>
            <a:r>
              <a:rPr lang="cs-CZ" i="1" dirty="0" err="1" smtClean="0">
                <a:solidFill>
                  <a:schemeClr val="bg1"/>
                </a:solidFill>
              </a:rPr>
              <a:t>html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49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ibtravel.cz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ibtravel.cz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en</a:t>
            </a:r>
            <a:r>
              <a:rPr lang="cs-CZ" i="1" dirty="0" smtClean="0">
                <a:solidFill>
                  <a:schemeClr val="bg1"/>
                </a:solidFill>
              </a:rPr>
              <a:t>/Island.</a:t>
            </a:r>
            <a:r>
              <a:rPr lang="cs-CZ" i="1" dirty="0" err="1" smtClean="0">
                <a:solidFill>
                  <a:schemeClr val="bg1"/>
                </a:solidFill>
              </a:rPr>
              <a:t>html</a:t>
            </a:r>
            <a:endParaRPr lang="cs-CZ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50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mundo.cz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mundo.cz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zajezd</a:t>
            </a:r>
            <a:r>
              <a:rPr lang="cs-CZ" i="1" dirty="0" smtClean="0">
                <a:solidFill>
                  <a:schemeClr val="bg1"/>
                </a:solidFill>
              </a:rPr>
              <a:t>/island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51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invia.cz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i="1" dirty="0" err="1" smtClean="0">
                <a:solidFill>
                  <a:schemeClr val="bg1"/>
                </a:solidFill>
              </a:rPr>
              <a:t>invia.cz</a:t>
            </a:r>
            <a:r>
              <a:rPr lang="cs-CZ" i="1" dirty="0" smtClean="0">
                <a:solidFill>
                  <a:schemeClr val="bg1"/>
                </a:solidFill>
              </a:rPr>
              <a:t>/</a:t>
            </a:r>
            <a:r>
              <a:rPr lang="cs-CZ" i="1" dirty="0" err="1" smtClean="0">
                <a:solidFill>
                  <a:schemeClr val="bg1"/>
                </a:solidFill>
              </a:rPr>
              <a:t>kanarske</a:t>
            </a:r>
            <a:r>
              <a:rPr lang="cs-CZ" i="1" dirty="0" smtClean="0">
                <a:solidFill>
                  <a:schemeClr val="bg1"/>
                </a:solidFill>
              </a:rPr>
              <a:t>-ostrovy/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Obr. 52 AUTOR NEUVEDEN. </a:t>
            </a:r>
            <a:r>
              <a:rPr lang="cs-CZ" i="1" dirty="0" err="1" smtClean="0">
                <a:solidFill>
                  <a:schemeClr val="bg1"/>
                </a:solidFill>
              </a:rPr>
              <a:t>terkasy.blog.cz</a:t>
            </a:r>
            <a:r>
              <a:rPr lang="cs-CZ" i="1" dirty="0" smtClean="0">
                <a:solidFill>
                  <a:schemeClr val="bg1"/>
                </a:solidFill>
              </a:rPr>
              <a:t> [online]. [cit. 24.5.2013]. Dostupný na WWW: http://terkasy.blog.cz/0805/5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bg1"/>
                </a:solidFill>
              </a:rPr>
              <a:t>Použitá literatura: Chalupa Petr, Štiková Věra, Vlastivěda 5, ČESKÁ REPUBLIKA JAKO SOUČÁST EVROPY,  učebnice pro </a:t>
            </a:r>
            <a:br>
              <a:rPr lang="cs-CZ" i="1" dirty="0" smtClean="0">
                <a:solidFill>
                  <a:schemeClr val="bg1"/>
                </a:solidFill>
              </a:rPr>
            </a:br>
            <a:r>
              <a:rPr lang="cs-CZ" i="1" dirty="0" smtClean="0">
                <a:solidFill>
                  <a:schemeClr val="bg1"/>
                </a:solidFill>
              </a:rPr>
              <a:t> 5. ročník, první vydání, 2004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686800" cy="645318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Pracovní list č. 20 – Cestování po Evropě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        Přímořská letoviska, kulturní památky Evropy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Doplňte vynechané údaje: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Pobřeží Jaderského moře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Nejčastěji navštěvovanými zeměmi u pobřeží Jaderského moře je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………….………………….. a také …….……………..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Hlavním městem Chorvatska je ………………… a hlavním městem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Itálie je ………………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Pobřeží Středozemního moře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Kolem tohoto moře najdeme další evropské země často navštěvované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turisty ==== ……………….., ………………… , …………………… a 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……………………………..  .</a:t>
            </a:r>
            <a:endParaRPr lang="cs-CZ" sz="20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Ve střední Evropě jsou nejnavštěvovanějšími cíli turistů města –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 ……………………(ČR) , …………………..(Rakousko) a ……………..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 …………. (Polsko).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V západní Evropě jsou to města ………………… (Velká Británie)      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a ……………………. (Francie).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 Velká Británie je …………………….., v jeho čele stojí královna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 Nejznámějšími památkami Londýna je most ………………………….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     a věž se zvonem ……………………… .</a:t>
            </a: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549275"/>
            <a:ext cx="8435975" cy="63087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Mezi nejznámější památky Paříže je zámek (muzeum) ………………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a také ……………………… věž.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V jižní Evropě patří k nejnavštěvovanějším místům italské město Řím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se známou památkou amfiteátrem ………………… a také šikmá věž v 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………………….  . V Řecku je to město ………………….. se známým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starořeckým chrámem …………………………..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Na severu Evropy láká turisty především neporušená příroda v ze-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mích ………………… , ……………………., ……………………… a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         ………………………… (země gejzírů).</a:t>
            </a:r>
            <a:endParaRPr lang="cs-CZ" sz="2000" smtClean="0"/>
          </a:p>
          <a:p>
            <a:pPr>
              <a:lnSpc>
                <a:spcPct val="80000"/>
              </a:lnSpc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705</Words>
  <Application>Microsoft Office PowerPoint</Application>
  <PresentationFormat>Předvádění na obrazovce (4:3)</PresentationFormat>
  <Paragraphs>140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Calibri</vt:lpstr>
      <vt:lpstr>Arial</vt:lpstr>
      <vt:lpstr>Wide Latin</vt:lpstr>
      <vt:lpstr>Motiv sady Office</vt:lpstr>
      <vt:lpstr>Evropská letoviska</vt:lpstr>
      <vt:lpstr>Anotace</vt:lpstr>
      <vt:lpstr>Snímek 3</vt:lpstr>
      <vt:lpstr>Snímek 4</vt:lpstr>
      <vt:lpstr>Vatikán</vt:lpstr>
      <vt:lpstr>Azurové pobřeží ve Francii</vt:lpstr>
      <vt:lpstr>Snímek 7</vt:lpstr>
      <vt:lpstr>Snímek 8</vt:lpstr>
      <vt:lpstr>Chrám Vasila Blaženého</vt:lpstr>
      <vt:lpstr>Snímek 10</vt:lpstr>
      <vt:lpstr>Francie</vt:lpstr>
      <vt:lpstr>Island</vt:lpstr>
      <vt:lpstr>Kanárské ostrovy</vt:lpstr>
      <vt:lpstr>Zdroje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Letoviska evropy</dc:title>
  <dc:creator>Radek</dc:creator>
  <cp:lastModifiedBy>ucitel</cp:lastModifiedBy>
  <cp:revision>15</cp:revision>
  <dcterms:created xsi:type="dcterms:W3CDTF">2012-11-26T16:39:26Z</dcterms:created>
  <dcterms:modified xsi:type="dcterms:W3CDTF">2013-06-13T08:38:05Z</dcterms:modified>
</cp:coreProperties>
</file>