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60" r:id="rId6"/>
    <p:sldId id="259" r:id="rId7"/>
    <p:sldId id="261" r:id="rId8"/>
    <p:sldId id="262" r:id="rId9"/>
    <p:sldId id="25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7A4C0-669D-4EB4-BB4B-5D3EEC230256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FBDF2-8C55-4EE7-88F9-BBE6709AF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3725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7A4C0-669D-4EB4-BB4B-5D3EEC230256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FBDF2-8C55-4EE7-88F9-BBE6709AF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431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7A4C0-669D-4EB4-BB4B-5D3EEC230256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FBDF2-8C55-4EE7-88F9-BBE6709AF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680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7A4C0-669D-4EB4-BB4B-5D3EEC230256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FBDF2-8C55-4EE7-88F9-BBE6709AF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250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7A4C0-669D-4EB4-BB4B-5D3EEC230256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FBDF2-8C55-4EE7-88F9-BBE6709AF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2401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7A4C0-669D-4EB4-BB4B-5D3EEC230256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FBDF2-8C55-4EE7-88F9-BBE6709AF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442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7A4C0-669D-4EB4-BB4B-5D3EEC230256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FBDF2-8C55-4EE7-88F9-BBE6709AF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915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7A4C0-669D-4EB4-BB4B-5D3EEC230256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FBDF2-8C55-4EE7-88F9-BBE6709AF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573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7A4C0-669D-4EB4-BB4B-5D3EEC230256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FBDF2-8C55-4EE7-88F9-BBE6709AF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007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7A4C0-669D-4EB4-BB4B-5D3EEC230256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FBDF2-8C55-4EE7-88F9-BBE6709AF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8065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7A4C0-669D-4EB4-BB4B-5D3EEC230256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FBDF2-8C55-4EE7-88F9-BBE6709AF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000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B7A4C0-669D-4EB4-BB4B-5D3EEC230256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FBDF2-8C55-4EE7-88F9-BBE6709AF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715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Soubor:Bluebell_tunicates_Nick_Hobgood.jpg" TargetMode="External"/><Relationship Id="rId7" Type="http://schemas.openxmlformats.org/officeDocument/2006/relationships/hyperlink" Target="https://cs.wikipedia.org/wiki/Soubor:Chimpanse.jpg" TargetMode="External"/><Relationship Id="rId2" Type="http://schemas.openxmlformats.org/officeDocument/2006/relationships/hyperlink" Target="http://en.wikipedia.org/wiki/File:BranchiostomaLanceolatum_PioM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s.wikipedia.org/wiki/Soubor:Pacific_hagfish_Myxine.jpg" TargetMode="External"/><Relationship Id="rId5" Type="http://schemas.openxmlformats.org/officeDocument/2006/relationships/hyperlink" Target="https://cs.wikipedia.org/wiki/Soubor:Branchiostoma_lanceolatum.jpg" TargetMode="External"/><Relationship Id="rId4" Type="http://schemas.openxmlformats.org/officeDocument/2006/relationships/hyperlink" Target="https://cs.wikipedia.org/wiki/Soubor:Salpenkett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9750555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VY_32_INOVACE_03_15B_první skupiny strunatců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7. ročník</a:t>
                      </a:r>
                      <a:endParaRPr lang="cs-CZ" sz="1800" b="0" i="0" u="none" strike="noStrike" dirty="0" smtClean="0"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6325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765396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prvními skupinami strunatců a s jejich tříděním.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jmenovat jednotlivé skupiny strunatců a charakterizovat je. Bude znát</a:t>
            </a:r>
          </a:p>
          <a:p>
            <a:r>
              <a:rPr lang="cs-CZ" dirty="0"/>
              <a:t>p</a:t>
            </a:r>
            <a:r>
              <a:rPr lang="cs-CZ" dirty="0" smtClean="0"/>
              <a:t>říklady zástupců jednotlivých skupin, jejich znaky a životní prostředí.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5</a:t>
            </a:r>
            <a:r>
              <a:rPr lang="cs-CZ" dirty="0" smtClean="0"/>
              <a:t>. 10.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6</a:t>
            </a:r>
            <a:r>
              <a:rPr lang="cs-CZ" dirty="0" smtClean="0"/>
              <a:t>. 10.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458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První skupiny strunatců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382940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537820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 strunatců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24744"/>
            <a:ext cx="8185574" cy="267765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struna hřbetní nebo páteř vždy na hřbetní straně těla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d</a:t>
            </a:r>
            <a:r>
              <a:rPr lang="cs-CZ" sz="2800" dirty="0" smtClean="0"/>
              <a:t>voustranná souměrnost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nervová trubice nad strunou hřbetní</a:t>
            </a: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v hlavové části se nervová trubice rozšiřuje v mozek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uzavřená cévní soustava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srdce na břišní straně těla</a:t>
            </a:r>
          </a:p>
        </p:txBody>
      </p:sp>
      <p:pic>
        <p:nvPicPr>
          <p:cNvPr id="1026" name="Picture 2" descr="File:BranchiostomaLanceolatum PioM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03" y="3933056"/>
            <a:ext cx="8657577" cy="281371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4" name="TextovéPole 3"/>
          <p:cNvSpPr txBox="1"/>
          <p:nvPr/>
        </p:nvSpPr>
        <p:spPr>
          <a:xfrm>
            <a:off x="179512" y="6536377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28184" y="3800657"/>
            <a:ext cx="2799228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kopinatec plžovitý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3227666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60999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Třídění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83768" y="1412776"/>
            <a:ext cx="3442096" cy="76944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kmen </a:t>
            </a:r>
            <a:r>
              <a:rPr lang="cs-CZ" sz="4400" b="1" dirty="0" smtClean="0"/>
              <a:t>Strunatci</a:t>
            </a:r>
            <a:endParaRPr lang="cs-CZ" sz="4400" b="1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1835696" y="2326232"/>
            <a:ext cx="2337058" cy="88674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4185265" y="2326232"/>
            <a:ext cx="0" cy="95036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4188899" y="2326232"/>
            <a:ext cx="2885831" cy="88674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772273" y="3429000"/>
            <a:ext cx="2034468" cy="98488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podkmen</a:t>
            </a:r>
          </a:p>
          <a:p>
            <a:pPr algn="ctr"/>
            <a:r>
              <a:rPr lang="cs-CZ" sz="4000" dirty="0" smtClean="0"/>
              <a:t>pláštěnci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62186" y="3410406"/>
            <a:ext cx="2404633" cy="98488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podkmen</a:t>
            </a:r>
          </a:p>
          <a:p>
            <a:pPr algn="ctr"/>
            <a:r>
              <a:rPr lang="cs-CZ" sz="4000" dirty="0" smtClean="0"/>
              <a:t>bezlebeční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49135" y="3356992"/>
            <a:ext cx="2251194" cy="98488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podkmen</a:t>
            </a:r>
          </a:p>
          <a:p>
            <a:pPr algn="ctr"/>
            <a:r>
              <a:rPr lang="cs-CZ" sz="4000" dirty="0" smtClean="0"/>
              <a:t>obratlovci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72273" y="4581128"/>
            <a:ext cx="1458476" cy="200054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t</a:t>
            </a:r>
            <a:r>
              <a:rPr lang="cs-CZ" sz="2800" dirty="0" smtClean="0"/>
              <a:t>řídy: 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umky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alpy</a:t>
            </a:r>
          </a:p>
          <a:p>
            <a:r>
              <a:rPr lang="cs-CZ" sz="3200" dirty="0" err="1" smtClean="0"/>
              <a:t>vršenky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5033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029658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Pláštěnci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24744"/>
            <a:ext cx="8091126" cy="206210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mořští živočichové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strunu hřbetní má pouze pohyblivá larva</a:t>
            </a:r>
          </a:p>
          <a:p>
            <a:pPr marL="285750" indent="-285750">
              <a:buFontTx/>
              <a:buChar char="-"/>
            </a:pPr>
            <a:r>
              <a:rPr lang="cs-CZ" sz="3200" dirty="0"/>
              <a:t>d</a:t>
            </a:r>
            <a:r>
              <a:rPr lang="cs-CZ" sz="3200" dirty="0" smtClean="0"/>
              <a:t>ospělec není pohyblivý, nemá strunu hřbetní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zástupce: </a:t>
            </a:r>
            <a:r>
              <a:rPr lang="cs-CZ" sz="3200" b="1" i="1" dirty="0" smtClean="0"/>
              <a:t>sumka</a:t>
            </a:r>
          </a:p>
        </p:txBody>
      </p:sp>
      <p:pic>
        <p:nvPicPr>
          <p:cNvPr id="2050" name="Picture 2" descr="Soubor:Bluebell tunicates Nick Hobgoo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66141"/>
            <a:ext cx="4176464" cy="334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4" y="6613547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84183" y="6290381"/>
            <a:ext cx="1984069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kolonie sumek</a:t>
            </a:r>
            <a:endParaRPr lang="cs-CZ" sz="2400" dirty="0"/>
          </a:p>
        </p:txBody>
      </p:sp>
      <p:pic>
        <p:nvPicPr>
          <p:cNvPr id="2052" name="Picture 4" descr="Soubor:Salpenkett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326541"/>
            <a:ext cx="4536504" cy="3079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482056" y="6405693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6211948"/>
            <a:ext cx="822789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salpy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50523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414251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Bezlebeční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4907754" cy="240065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000" dirty="0" smtClean="0"/>
              <a:t>mořští živočichové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struna hřbetní po celý život</a:t>
            </a:r>
          </a:p>
          <a:p>
            <a:pPr marL="285750" indent="-285750">
              <a:buFontTx/>
              <a:buChar char="-"/>
            </a:pPr>
            <a:r>
              <a:rPr lang="cs-CZ" sz="3000" dirty="0"/>
              <a:t>p</a:t>
            </a:r>
            <a:r>
              <a:rPr lang="cs-CZ" sz="3000" dirty="0" smtClean="0"/>
              <a:t>ohyblivý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nemá mozek ani srdce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zástupce: </a:t>
            </a:r>
            <a:r>
              <a:rPr lang="cs-CZ" sz="3000" b="1" i="1" dirty="0" smtClean="0"/>
              <a:t>kopinatec plžovitý</a:t>
            </a:r>
          </a:p>
        </p:txBody>
      </p:sp>
      <p:pic>
        <p:nvPicPr>
          <p:cNvPr id="4098" name="Picture 2" descr="Soubor:Branchiostoma lanceolat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501008"/>
            <a:ext cx="3995936" cy="3167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82612" y="6391197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6160364"/>
            <a:ext cx="2426626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kopinatec plžovitý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21096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320122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Obratlovci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5407955" cy="240065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000" dirty="0" smtClean="0"/>
              <a:t>osídlili celý svět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páteř z obratlů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mozek krytý lebkou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uzavřená cévní soustava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centralizace nervových orgánů</a:t>
            </a:r>
            <a:endParaRPr lang="cs-CZ" sz="3000" b="1" i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868144" y="980728"/>
            <a:ext cx="2825774" cy="440120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Třídy: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s</a:t>
            </a:r>
            <a:r>
              <a:rPr lang="cs-CZ" sz="2800" dirty="0" smtClean="0"/>
              <a:t>liznatky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mihule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paryby</a:t>
            </a:r>
          </a:p>
          <a:p>
            <a:pPr marL="285750" indent="-285750">
              <a:buFontTx/>
              <a:buChar char="-"/>
            </a:pPr>
            <a:r>
              <a:rPr lang="cs-CZ" sz="2800" dirty="0" err="1"/>
              <a:t>n</a:t>
            </a:r>
            <a:r>
              <a:rPr lang="cs-CZ" sz="2800" dirty="0" err="1" smtClean="0"/>
              <a:t>ozdratí</a:t>
            </a: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err="1"/>
              <a:t>p</a:t>
            </a:r>
            <a:r>
              <a:rPr lang="cs-CZ" sz="2800" dirty="0" err="1" smtClean="0"/>
              <a:t>aprskopoloutví</a:t>
            </a: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err="1"/>
              <a:t>o</a:t>
            </a:r>
            <a:r>
              <a:rPr lang="cs-CZ" sz="2800" dirty="0" err="1" smtClean="0"/>
              <a:t>bojživelnící</a:t>
            </a: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lazi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táci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s</a:t>
            </a:r>
            <a:r>
              <a:rPr lang="cs-CZ" sz="2800" dirty="0" smtClean="0"/>
              <a:t>avci</a:t>
            </a:r>
          </a:p>
        </p:txBody>
      </p:sp>
      <p:pic>
        <p:nvPicPr>
          <p:cNvPr id="5122" name="Picture 2" descr="Soubor:Pacific hagfish Myxi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501007"/>
            <a:ext cx="2512106" cy="1880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7504" y="5423844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</a:t>
            </a:r>
            <a:endParaRPr lang="cs-CZ" sz="1200" dirty="0"/>
          </a:p>
        </p:txBody>
      </p:sp>
      <p:pic>
        <p:nvPicPr>
          <p:cNvPr id="5124" name="Picture 4" descr="Soubor:Chimpans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3830" y="3517180"/>
            <a:ext cx="2642265" cy="32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231633" y="6514737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30294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16632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721074"/>
            <a:ext cx="9119804" cy="12234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JAWORSKI, Piotr </a:t>
            </a:r>
            <a:r>
              <a:rPr lang="cs-CZ" sz="1050" dirty="0" err="1"/>
              <a:t>Michał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5.10.2012].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en.wikipedia.org/wiki/File:BranchiostomaLanceolatum_PioM.svg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5.10.2012]. Dostupný na WWW: </a:t>
            </a:r>
            <a:r>
              <a:rPr lang="cs-CZ" sz="1050" dirty="0">
                <a:hlinkClick r:id="rId3"/>
              </a:rPr>
              <a:t>https://</a:t>
            </a:r>
            <a:r>
              <a:rPr lang="cs-CZ" sz="1050" dirty="0" smtClean="0">
                <a:hlinkClick r:id="rId3"/>
              </a:rPr>
              <a:t>cs.wikipedia.org/wiki/Soubor:Bluebell_tunicates_Nick_Hobgood.jpg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5.10.2012]. Dostupný na WWW: </a:t>
            </a:r>
            <a:r>
              <a:rPr lang="cs-CZ" sz="1050" dirty="0">
                <a:hlinkClick r:id="rId4"/>
              </a:rPr>
              <a:t>https://</a:t>
            </a:r>
            <a:r>
              <a:rPr lang="cs-CZ" sz="1050" dirty="0" smtClean="0">
                <a:hlinkClick r:id="rId4"/>
              </a:rPr>
              <a:t>cs.wikipedia.org/wiki/Soubor:Salpenkette.jpg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HILLEWAERT, Hans. </a:t>
            </a:r>
            <a:r>
              <a:rPr lang="cs-CZ" sz="1050" i="1" dirty="0"/>
              <a:t>Wikipedia.org</a:t>
            </a:r>
            <a:r>
              <a:rPr lang="cs-CZ" sz="1050" dirty="0"/>
              <a:t> [online]. [cit. 5.10.2012]. Dostupný na WWW: </a:t>
            </a:r>
            <a:r>
              <a:rPr lang="cs-CZ" sz="1050" dirty="0">
                <a:hlinkClick r:id="rId5"/>
              </a:rPr>
              <a:t>https://</a:t>
            </a:r>
            <a:r>
              <a:rPr lang="cs-CZ" sz="1050" dirty="0" smtClean="0">
                <a:hlinkClick r:id="rId5"/>
              </a:rPr>
              <a:t>cs.wikipedia.org/wiki/Soubor:Branchiostoma_lanceolatum.jpg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5.10.2012]. Dostupný na WWW: </a:t>
            </a:r>
            <a:r>
              <a:rPr lang="cs-CZ" sz="1050" dirty="0">
                <a:hlinkClick r:id="rId6"/>
              </a:rPr>
              <a:t>https://</a:t>
            </a:r>
            <a:r>
              <a:rPr lang="cs-CZ" sz="1050" dirty="0" smtClean="0">
                <a:hlinkClick r:id="rId6"/>
              </a:rPr>
              <a:t>cs.wikipedia.org/wiki/Soubor:Pacific_hagfish_Myxine.jpg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nl-NL" sz="1050" dirty="0"/>
              <a:t>THYSSEN, Malene. </a:t>
            </a:r>
            <a:r>
              <a:rPr lang="nl-NL" sz="1050" i="1" dirty="0"/>
              <a:t>Wikipedia.org</a:t>
            </a:r>
            <a:r>
              <a:rPr lang="nl-NL" sz="1050" dirty="0"/>
              <a:t> [online]. [cit. </a:t>
            </a:r>
            <a:r>
              <a:rPr lang="cs-CZ" sz="1050" dirty="0"/>
              <a:t>5.10.2012</a:t>
            </a:r>
            <a:r>
              <a:rPr lang="nl-NL" sz="1050" dirty="0" smtClean="0"/>
              <a:t>]. </a:t>
            </a:r>
            <a:r>
              <a:rPr lang="nl-NL" sz="1050" dirty="0"/>
              <a:t>Dostupný na WWW: </a:t>
            </a:r>
            <a:r>
              <a:rPr lang="nl-NL" sz="1050" dirty="0">
                <a:hlinkClick r:id="rId7"/>
              </a:rPr>
              <a:t>https://</a:t>
            </a:r>
            <a:r>
              <a:rPr lang="nl-NL" sz="1050" dirty="0" smtClean="0">
                <a:hlinkClick r:id="rId7"/>
              </a:rPr>
              <a:t>cs.wikipedia.org/wiki/Soubor:Chimpanse.jpg</a:t>
            </a:r>
            <a:endParaRPr lang="cs-CZ" sz="1050" dirty="0" smtClean="0"/>
          </a:p>
          <a:p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363069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15884</TotalTime>
  <Words>252</Words>
  <Application>Microsoft Office PowerPoint</Application>
  <PresentationFormat>Předvádění na obrazovce (4:3)</PresentationFormat>
  <Paragraphs>88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7</cp:revision>
  <dcterms:created xsi:type="dcterms:W3CDTF">2013-06-02T12:10:32Z</dcterms:created>
  <dcterms:modified xsi:type="dcterms:W3CDTF">2012-10-05T14:42:39Z</dcterms:modified>
</cp:coreProperties>
</file>