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Složená slova v němčině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PhDr. Taťána </a:t>
            </a:r>
            <a:r>
              <a:rPr lang="cs-CZ" smtClean="0"/>
              <a:t>Tonová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</a:t>
            </a:r>
            <a:r>
              <a:rPr lang="cs-CZ" sz="1200" b="1" smtClean="0"/>
              <a:t>	</a:t>
            </a:r>
            <a:r>
              <a:rPr lang="cs-CZ" sz="1200" smtClean="0"/>
              <a:t>VY_32_INOVACE_4.NJ.08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únor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1</a:t>
            </a:r>
            <a:r>
              <a:rPr lang="cs-CZ" sz="1200" dirty="0" smtClean="0"/>
              <a:t>. ročník –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9468112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Jazykové</a:t>
                      </a:r>
                      <a:r>
                        <a:rPr lang="cs-CZ" sz="1200" baseline="0" dirty="0" smtClean="0"/>
                        <a:t> prostředky </a:t>
                      </a:r>
                      <a:r>
                        <a:rPr lang="cs-CZ" sz="1200" baseline="0" smtClean="0"/>
                        <a:t>a funkce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základnímu seznámení žáků s problematikou složených slov v němčině</a:t>
            </a:r>
            <a:r>
              <a:rPr lang="cs-CZ" sz="1100" dirty="0" smtClean="0"/>
              <a:t>. </a:t>
            </a:r>
            <a:r>
              <a:rPr lang="cs-CZ" sz="1100" dirty="0" smtClean="0"/>
              <a:t>Materiál se využije v závěru hodiny. Pomůcky: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val="1484711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složenin v němčině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Němčina tvoří nová slova různými způsoby (předponami, příponami), ale nejfrekventovanější je skládání. S řadou složenin se setkáváme hned na začátku studia němčiny :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err="1"/>
              <a:t>d</a:t>
            </a:r>
            <a:r>
              <a:rPr lang="cs-CZ" b="1" dirty="0" err="1" smtClean="0"/>
              <a:t>ie</a:t>
            </a:r>
            <a:r>
              <a:rPr lang="cs-CZ" b="1" dirty="0" smtClean="0"/>
              <a:t> </a:t>
            </a:r>
            <a:r>
              <a:rPr lang="cs-CZ" b="1" dirty="0" err="1" smtClean="0"/>
              <a:t>Grundschule</a:t>
            </a:r>
            <a:r>
              <a:rPr lang="cs-CZ" b="1" dirty="0" smtClean="0"/>
              <a:t>, der </a:t>
            </a:r>
            <a:r>
              <a:rPr lang="cs-CZ" b="1" dirty="0" err="1" smtClean="0"/>
              <a:t>Stundenplan</a:t>
            </a:r>
            <a:r>
              <a:rPr lang="cs-CZ" b="1" dirty="0" smtClean="0"/>
              <a:t>,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Taschengeld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Tento způsob je pro němčinu typický a některé dlouhé složeniny jsou předmětem údivu lidí ze zahraničí.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 internetu lze nalézt i údajně nejdelší německé slovo, které má několik desítek písmen, ale lze pochybovat o jeho srozumitelnosti.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252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Složená podstatná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19256" cy="418640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Nejčastěji vznikají skládáním podstatná jména: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er </a:t>
            </a:r>
            <a:r>
              <a:rPr lang="cs-CZ" dirty="0" err="1" smtClean="0"/>
              <a:t>Geburtstag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Mutterliebe</a:t>
            </a:r>
            <a:r>
              <a:rPr lang="cs-CZ" dirty="0" smtClean="0"/>
              <a:t>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Familienhaus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Nová slova složená vznikají pouhým spojením dvou slov nebo se mezi jednotlivé části složeniny vkládá :</a:t>
            </a:r>
          </a:p>
          <a:p>
            <a:pPr marL="0" indent="0">
              <a:buNone/>
            </a:pPr>
            <a:r>
              <a:rPr lang="cs-CZ" b="1" dirty="0" smtClean="0"/>
              <a:t>– (e)s </a:t>
            </a:r>
            <a:r>
              <a:rPr lang="cs-CZ" dirty="0" err="1" smtClean="0"/>
              <a:t>z.B</a:t>
            </a:r>
            <a:r>
              <a:rPr lang="cs-CZ" dirty="0" smtClean="0"/>
              <a:t>. der Volkswagen, der </a:t>
            </a:r>
            <a:r>
              <a:rPr lang="cs-CZ" dirty="0" err="1" smtClean="0"/>
              <a:t>Zeitungsartikel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-  (e)n  </a:t>
            </a:r>
            <a:r>
              <a:rPr lang="cs-CZ" dirty="0" err="1" smtClean="0"/>
              <a:t>z.B</a:t>
            </a:r>
            <a:r>
              <a:rPr lang="cs-CZ" dirty="0" smtClean="0"/>
              <a:t>. der </a:t>
            </a:r>
            <a:r>
              <a:rPr lang="cs-CZ" dirty="0" err="1" smtClean="0"/>
              <a:t>Stundenplan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Frauenärztin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-   e  </a:t>
            </a:r>
            <a:r>
              <a:rPr lang="cs-CZ" dirty="0" err="1" smtClean="0"/>
              <a:t>z.B</a:t>
            </a:r>
            <a:r>
              <a:rPr lang="cs-CZ" dirty="0" smtClean="0"/>
              <a:t>. der </a:t>
            </a:r>
            <a:r>
              <a:rPr lang="cs-CZ" dirty="0" err="1" smtClean="0"/>
              <a:t>Lesesaal</a:t>
            </a:r>
            <a:r>
              <a:rPr lang="cs-CZ" dirty="0" smtClean="0"/>
              <a:t>, der </a:t>
            </a:r>
            <a:r>
              <a:rPr lang="cs-CZ" dirty="0" err="1" smtClean="0"/>
              <a:t>Zeigefinger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Někdy bývá určující slovo (tj. ve složenině první) použito v množném čísle : der </a:t>
            </a:r>
            <a:r>
              <a:rPr lang="cs-CZ" b="1" dirty="0" err="1" smtClean="0"/>
              <a:t>Bücher</a:t>
            </a:r>
            <a:r>
              <a:rPr lang="cs-CZ" dirty="0" err="1" smtClean="0"/>
              <a:t>schrank</a:t>
            </a:r>
            <a:r>
              <a:rPr lang="cs-CZ" dirty="0" smtClean="0"/>
              <a:t>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b="1" dirty="0" err="1" smtClean="0"/>
              <a:t>Kinder</a:t>
            </a:r>
            <a:r>
              <a:rPr lang="cs-CZ" dirty="0" err="1" smtClean="0"/>
              <a:t>zimmer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Rod složeného slova je dán rodem posledního slova celého výrazu: der Stein + </a:t>
            </a:r>
            <a:r>
              <a:rPr lang="cs-CZ" dirty="0" err="1" smtClean="0"/>
              <a:t>die</a:t>
            </a:r>
            <a:r>
              <a:rPr lang="cs-CZ" smtClean="0"/>
              <a:t> Kohle = die</a:t>
            </a:r>
            <a:r>
              <a:rPr lang="cs-CZ" dirty="0" smtClean="0"/>
              <a:t> </a:t>
            </a:r>
            <a:r>
              <a:rPr lang="cs-CZ" dirty="0" err="1" smtClean="0"/>
              <a:t>Steinkohle</a:t>
            </a:r>
            <a:r>
              <a:rPr lang="cs-CZ" dirty="0" smtClean="0"/>
              <a:t> (kamenné uhlí)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2739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Složená 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těchto složeninách je </a:t>
            </a:r>
            <a:r>
              <a:rPr lang="cs-CZ" b="1" dirty="0" smtClean="0"/>
              <a:t>základním slovem přídavné jméno nebo příčestí</a:t>
            </a:r>
            <a:r>
              <a:rPr lang="cs-CZ" dirty="0" smtClean="0"/>
              <a:t>, před kterým je :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AutoNum type="arabicParenR"/>
            </a:pPr>
            <a:r>
              <a:rPr lang="cs-CZ" dirty="0" smtClean="0"/>
              <a:t>jiné přídavné jméno – </a:t>
            </a:r>
            <a:r>
              <a:rPr lang="cs-CZ" dirty="0" err="1" smtClean="0"/>
              <a:t>dunkelblau</a:t>
            </a:r>
            <a:r>
              <a:rPr lang="cs-CZ" dirty="0" smtClean="0"/>
              <a:t> (tmavomodrý), </a:t>
            </a:r>
            <a:r>
              <a:rPr lang="cs-CZ" dirty="0" err="1" smtClean="0"/>
              <a:t>schwerkrank</a:t>
            </a:r>
            <a:r>
              <a:rPr lang="cs-CZ" dirty="0" smtClean="0"/>
              <a:t> (těžce nemocný)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AutoNum type="arabicParenR" startAt="2"/>
            </a:pPr>
            <a:r>
              <a:rPr lang="cs-CZ" dirty="0" smtClean="0"/>
              <a:t>podstatné jméno – </a:t>
            </a:r>
            <a:r>
              <a:rPr lang="cs-CZ" dirty="0" err="1" smtClean="0"/>
              <a:t>lebensmüde</a:t>
            </a:r>
            <a:r>
              <a:rPr lang="cs-CZ" dirty="0" smtClean="0"/>
              <a:t> (unavený životem),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schneebedeckt</a:t>
            </a:r>
            <a:r>
              <a:rPr lang="cs-CZ" dirty="0" smtClean="0"/>
              <a:t> (pokrytý sněhem)</a:t>
            </a:r>
          </a:p>
          <a:p>
            <a:pPr marL="0" indent="0">
              <a:buNone/>
            </a:pPr>
            <a:endParaRPr lang="cs-CZ" dirty="0"/>
          </a:p>
          <a:p>
            <a:pPr>
              <a:buAutoNum type="arabicParenR" startAt="3"/>
            </a:pPr>
            <a:r>
              <a:rPr lang="cs-CZ" dirty="0" smtClean="0"/>
              <a:t>sloveso – </a:t>
            </a:r>
            <a:r>
              <a:rPr lang="cs-CZ" dirty="0" err="1" smtClean="0"/>
              <a:t>schreibfaul</a:t>
            </a:r>
            <a:r>
              <a:rPr lang="cs-CZ" dirty="0" smtClean="0"/>
              <a:t> (líný psát), </a:t>
            </a:r>
            <a:r>
              <a:rPr lang="cs-CZ" dirty="0" err="1" smtClean="0"/>
              <a:t>stinkreich</a:t>
            </a:r>
            <a:r>
              <a:rPr lang="cs-CZ" dirty="0" smtClean="0"/>
              <a:t> (velmi bohatý,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bohatý „až smrdí“)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7310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Složená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Za slovesa složená jsou považována slovesa, jejichž první odlučitelná součást je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a)podstatné jméno – </a:t>
            </a:r>
            <a:r>
              <a:rPr lang="cs-CZ" dirty="0" err="1" smtClean="0"/>
              <a:t>stattfinden</a:t>
            </a:r>
            <a:r>
              <a:rPr lang="cs-CZ" dirty="0" smtClean="0"/>
              <a:t> (konat se), </a:t>
            </a:r>
            <a:r>
              <a:rPr lang="cs-CZ" dirty="0" err="1" smtClean="0"/>
              <a:t>teilnehmen</a:t>
            </a:r>
            <a:r>
              <a:rPr lang="cs-CZ" dirty="0" smtClean="0"/>
              <a:t> (zúčastnit se)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b)přídavné jméno – </a:t>
            </a:r>
            <a:r>
              <a:rPr lang="cs-CZ" dirty="0" err="1" smtClean="0"/>
              <a:t>fernsehen</a:t>
            </a:r>
            <a:r>
              <a:rPr lang="cs-CZ" dirty="0" smtClean="0"/>
              <a:t> (dívat se na televizi),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übrigbleiben</a:t>
            </a:r>
            <a:r>
              <a:rPr lang="cs-CZ" dirty="0" smtClean="0"/>
              <a:t> (zůstat)    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c)slovesa (podle poslední pravopisné reformy se dnes ale píší    zvlášť) – </a:t>
            </a:r>
            <a:r>
              <a:rPr lang="cs-CZ" dirty="0" err="1" smtClean="0"/>
              <a:t>kennen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 (seznámit se), </a:t>
            </a:r>
            <a:r>
              <a:rPr lang="cs-CZ" dirty="0" err="1" smtClean="0"/>
              <a:t>spazieren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 (jít na procházku)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0048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Překlad složenin do češtiny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Při překladu je třeba si uvědomit, že německé složeniny většinou nelze přeložit do češtiny odpovídající jednoslovnou složeninou, nýbrž 2 popř. 3 slovy</a:t>
            </a:r>
          </a:p>
          <a:p>
            <a:pPr marL="0" indent="0">
              <a:buNone/>
            </a:pPr>
            <a:r>
              <a:rPr lang="cs-CZ" dirty="0" smtClean="0"/>
              <a:t>Např. : der </a:t>
            </a:r>
            <a:r>
              <a:rPr lang="cs-CZ" dirty="0" err="1" smtClean="0"/>
              <a:t>Liebesbrief</a:t>
            </a:r>
            <a:r>
              <a:rPr lang="cs-CZ" dirty="0" smtClean="0"/>
              <a:t> – milostný dopis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Hauptstadt</a:t>
            </a:r>
            <a:r>
              <a:rPr lang="cs-CZ" dirty="0" smtClean="0"/>
              <a:t> – hlavní město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Kinderbuch</a:t>
            </a:r>
            <a:r>
              <a:rPr lang="cs-CZ" dirty="0" smtClean="0"/>
              <a:t> – dětská kniha, kniha pro děti</a:t>
            </a:r>
          </a:p>
          <a:p>
            <a:pPr marL="0" indent="0">
              <a:buNone/>
            </a:pPr>
            <a:r>
              <a:rPr lang="cs-CZ" dirty="0" smtClean="0"/>
              <a:t>          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Halbjahrzeugnis</a:t>
            </a:r>
            <a:r>
              <a:rPr lang="cs-CZ" dirty="0" smtClean="0"/>
              <a:t> – pololetní vysvědčení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Při překladu postupujeme od základního slova, které je až na konci složeniny, abychom pochopili význam celého složeného výrazu.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4993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Schlussaufgaben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Utvořte složeniny z následujících slov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as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 +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Tür</a:t>
            </a:r>
            <a:r>
              <a:rPr lang="cs-CZ" dirty="0" smtClean="0"/>
              <a:t> = 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er Grund +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Wort</a:t>
            </a:r>
            <a:r>
              <a:rPr lang="cs-CZ" dirty="0" smtClean="0"/>
              <a:t> =</a:t>
            </a:r>
          </a:p>
          <a:p>
            <a:pPr marL="0" indent="0">
              <a:buNone/>
            </a:pPr>
            <a:r>
              <a:rPr lang="cs-CZ" dirty="0" err="1"/>
              <a:t>f</a:t>
            </a:r>
            <a:r>
              <a:rPr lang="cs-CZ" dirty="0" err="1" smtClean="0"/>
              <a:t>ahren</a:t>
            </a:r>
            <a:r>
              <a:rPr lang="cs-CZ" dirty="0" smtClean="0"/>
              <a:t> + der </a:t>
            </a:r>
            <a:r>
              <a:rPr lang="cs-CZ" dirty="0" err="1" smtClean="0"/>
              <a:t>Plan</a:t>
            </a:r>
            <a:r>
              <a:rPr lang="cs-CZ" smtClean="0"/>
              <a:t> =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Přeložte následující složeniny do češtiny: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er </a:t>
            </a:r>
            <a:r>
              <a:rPr lang="cs-CZ" dirty="0" err="1" smtClean="0"/>
              <a:t>Nichtraucher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Schreibwarengeschäft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Waldblume</a:t>
            </a:r>
            <a:endParaRPr lang="cs-CZ" dirty="0"/>
          </a:p>
        </p:txBody>
      </p:sp>
      <p:pic>
        <p:nvPicPr>
          <p:cNvPr id="1027" name="Picture 3" descr="C:\Users\to\AppData\Local\Microsoft\Windows\Temporary Internet Files\Content.IE5\JN8LFPBX\MC9002378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356992"/>
            <a:ext cx="1974850" cy="158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8559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Použitý obrázek pochází z otevřené galerie Microsoft Office (</a:t>
            </a:r>
            <a:r>
              <a:rPr lang="cs-CZ" dirty="0" err="1" smtClean="0"/>
              <a:t>Powerpoint</a:t>
            </a:r>
            <a:r>
              <a:rPr lang="cs-CZ" dirty="0" smtClean="0"/>
              <a:t>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49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117</TotalTime>
  <Words>482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projekt_logo_cent</vt:lpstr>
      <vt:lpstr>Složená slova v němčině</vt:lpstr>
      <vt:lpstr>ANOTACE</vt:lpstr>
      <vt:lpstr>Použití složenin v němčině</vt:lpstr>
      <vt:lpstr>Složená podstatná jména</vt:lpstr>
      <vt:lpstr>Složená přídavná jména</vt:lpstr>
      <vt:lpstr>Složená slovesa</vt:lpstr>
      <vt:lpstr>Překlad složenin do češtiny</vt:lpstr>
      <vt:lpstr>Schlussaufgaben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22</cp:revision>
  <dcterms:created xsi:type="dcterms:W3CDTF">2012-07-02T08:03:24Z</dcterms:created>
  <dcterms:modified xsi:type="dcterms:W3CDTF">2013-06-25T09:05:15Z</dcterms:modified>
</cp:coreProperties>
</file>