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0" r:id="rId3"/>
    <p:sldId id="261" r:id="rId4"/>
    <p:sldId id="262" r:id="rId5"/>
    <p:sldId id="266" r:id="rId6"/>
    <p:sldId id="267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EB15A4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="" xmlns:p14="http://schemas.microsoft.com/office/powerpoint/2010/main" val="1771834059"/>
                </p:ext>
              </p:extLst>
            </p:nvPr>
          </p:nvGraphicFramePr>
          <p:xfrm>
            <a:off x="394830" y="1364894"/>
            <a:ext cx="8388945" cy="397129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VY_32_INOVACE_III_Cj1_1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Daniela Havelková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 a literatura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Větné členy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Květen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Výklad a opakování učiva skladby (větných členů), na konci prezentace krátké opakování, na další straně řešení.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="" xmlns:p14="http://schemas.microsoft.com/office/powerpoint/2010/main" val="270651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Větné členy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400" dirty="0" smtClean="0"/>
              <a:t>Základní větné členy (podmět a přísudek)</a:t>
            </a:r>
          </a:p>
          <a:p>
            <a:pPr>
              <a:buFont typeface="Wingdings" pitchFamily="2" charset="2"/>
              <a:buChar char="Ø"/>
            </a:pPr>
            <a:r>
              <a:rPr lang="cs-CZ" sz="4400" dirty="0" smtClean="0"/>
              <a:t>Rozvíjející větné členy</a:t>
            </a:r>
            <a:endParaRPr lang="cs-CZ" sz="4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Rozvíjející větné členy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428736"/>
            <a:ext cx="7467600" cy="469742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>
                <a:solidFill>
                  <a:srgbClr val="EB15A4"/>
                </a:solidFill>
              </a:rPr>
              <a:t>PK</a:t>
            </a:r>
            <a:r>
              <a:rPr lang="cs-CZ" sz="4000" dirty="0" smtClean="0"/>
              <a:t> přívlastek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>
                <a:solidFill>
                  <a:srgbClr val="EB15A4"/>
                </a:solidFill>
              </a:rPr>
              <a:t>PT</a:t>
            </a:r>
            <a:r>
              <a:rPr lang="cs-CZ" sz="4000" dirty="0" smtClean="0"/>
              <a:t> předmět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>
                <a:solidFill>
                  <a:srgbClr val="EB15A4"/>
                </a:solidFill>
              </a:rPr>
              <a:t>PU</a:t>
            </a:r>
            <a:r>
              <a:rPr lang="cs-CZ" sz="4000" dirty="0" smtClean="0"/>
              <a:t> Příslovečné určení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>
                <a:solidFill>
                  <a:srgbClr val="EB15A4"/>
                </a:solidFill>
              </a:rPr>
              <a:t>D</a:t>
            </a:r>
            <a:r>
              <a:rPr lang="cs-CZ" sz="4000" dirty="0" smtClean="0"/>
              <a:t> doplněk</a:t>
            </a:r>
          </a:p>
          <a:p>
            <a:pPr>
              <a:buNone/>
            </a:pPr>
            <a:endParaRPr lang="cs-CZ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Druhy příslovečných určení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PUM místa</a:t>
            </a:r>
          </a:p>
          <a:p>
            <a:pPr>
              <a:buNone/>
            </a:pPr>
            <a:r>
              <a:rPr lang="cs-CZ" sz="3200" dirty="0" smtClean="0"/>
              <a:t>PUČ času</a:t>
            </a:r>
          </a:p>
          <a:p>
            <a:pPr>
              <a:buNone/>
            </a:pPr>
            <a:r>
              <a:rPr lang="cs-CZ" sz="3200" dirty="0" smtClean="0"/>
              <a:t>PUZ způsobu</a:t>
            </a:r>
          </a:p>
          <a:p>
            <a:pPr>
              <a:buNone/>
            </a:pPr>
            <a:r>
              <a:rPr lang="cs-CZ" sz="3200" dirty="0" smtClean="0"/>
              <a:t>PUMÍ míry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V dalších ročnících ještě příslovečná určení podmínky, přípustky, účelu a příčiny</a:t>
            </a:r>
          </a:p>
          <a:p>
            <a:pPr>
              <a:buNone/>
            </a:pPr>
            <a:endParaRPr lang="cs-CZ" sz="4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dělíme větné členy?</a:t>
            </a:r>
          </a:p>
          <a:p>
            <a:r>
              <a:rPr lang="cs-CZ" dirty="0" smtClean="0"/>
              <a:t>Vyjmenuj rozvíjející větné členy a napiš i jejich zkratku.</a:t>
            </a:r>
          </a:p>
          <a:p>
            <a:r>
              <a:rPr lang="cs-CZ" dirty="0" smtClean="0"/>
              <a:t>Mezi jaké větné členy patří podmět a přísudek a jak je značíme?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Jak dělíme větné členy?</a:t>
            </a:r>
          </a:p>
          <a:p>
            <a:pPr>
              <a:buNone/>
            </a:pPr>
            <a:r>
              <a:rPr lang="cs-CZ" dirty="0" smtClean="0">
                <a:solidFill>
                  <a:srgbClr val="00FF00"/>
                </a:solidFill>
              </a:rPr>
              <a:t>Základní a rozvíjející</a:t>
            </a:r>
          </a:p>
          <a:p>
            <a:r>
              <a:rPr lang="cs-CZ" dirty="0" smtClean="0"/>
              <a:t>Vyjmenuj rozvíjející větné členy a napiš i jejich zkratku.</a:t>
            </a:r>
          </a:p>
          <a:p>
            <a:pPr>
              <a:buNone/>
            </a:pPr>
            <a:r>
              <a:rPr lang="cs-CZ" dirty="0" smtClean="0">
                <a:solidFill>
                  <a:srgbClr val="00FF00"/>
                </a:solidFill>
              </a:rPr>
              <a:t>Přívlastek PK, předmět PT, příslovečné určení PU, doplněk D</a:t>
            </a:r>
          </a:p>
          <a:p>
            <a:r>
              <a:rPr lang="cs-CZ" dirty="0" smtClean="0"/>
              <a:t>Mezi jaké větné členy patří podmět a přísudek a jak je značíme? </a:t>
            </a:r>
          </a:p>
          <a:p>
            <a:pPr>
              <a:buNone/>
            </a:pPr>
            <a:r>
              <a:rPr lang="cs-CZ" dirty="0" smtClean="0">
                <a:solidFill>
                  <a:srgbClr val="00FF00"/>
                </a:solidFill>
              </a:rPr>
              <a:t>Mezi základní větné členy, PO, PŘ</a:t>
            </a:r>
            <a:endParaRPr lang="cs-CZ" dirty="0">
              <a:solidFill>
                <a:srgbClr val="00FF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pramenů a literatury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Krausová </a:t>
            </a:r>
            <a:r>
              <a:rPr lang="cs-CZ" dirty="0" err="1" smtClean="0"/>
              <a:t>Zd</a:t>
            </a:r>
            <a:r>
              <a:rPr lang="cs-CZ" dirty="0" smtClean="0"/>
              <a:t>., </a:t>
            </a:r>
            <a:r>
              <a:rPr lang="cs-CZ" dirty="0" err="1" smtClean="0"/>
              <a:t>Teršová</a:t>
            </a:r>
            <a:r>
              <a:rPr lang="cs-CZ" dirty="0" smtClean="0"/>
              <a:t> R.: Český jazyk 6 pro základní školy a víceletá gymnázia, Plzeň: nakladatelství </a:t>
            </a:r>
            <a:r>
              <a:rPr lang="cs-CZ" dirty="0" err="1" smtClean="0"/>
              <a:t>Fraus</a:t>
            </a:r>
            <a:r>
              <a:rPr lang="cs-CZ" dirty="0" smtClean="0"/>
              <a:t> , 2003. ISBN 80-7238-206-3</a:t>
            </a:r>
          </a:p>
          <a:p>
            <a:r>
              <a:rPr lang="cs-CZ" dirty="0" smtClean="0"/>
              <a:t>Havránek B., Jedlička A.: Stručná mluvnice česká, Praha : Fortuna, 2002. ISBN 80-7168-555-0</a:t>
            </a:r>
          </a:p>
          <a:p>
            <a:r>
              <a:rPr lang="cs-CZ" dirty="0" smtClean="0"/>
              <a:t>Kol.autorů: Pravidla českého pravopisu, Praha: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Pansofia</a:t>
            </a:r>
            <a:r>
              <a:rPr lang="cs-CZ" dirty="0" smtClean="0"/>
              <a:t>, 1993. ISBN 80-901 373-6-9</a:t>
            </a:r>
          </a:p>
          <a:p>
            <a:r>
              <a:rPr lang="cs-CZ" dirty="0" smtClean="0"/>
              <a:t>Materiál je určen pro bezplatné používání pro potřeby výuky a vzdělávání na všech typech škol a školských zařízení. Jakékoliv další využití podléhá autorskému zákonu.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284</TotalTime>
  <Words>270</Words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Snímek 1</vt:lpstr>
      <vt:lpstr>Větné členy</vt:lpstr>
      <vt:lpstr>Rozvíjející větné členy</vt:lpstr>
      <vt:lpstr>Druhy příslovečných určení</vt:lpstr>
      <vt:lpstr>Odpověz na otázky?</vt:lpstr>
      <vt:lpstr>Odpověz na otázky?</vt:lpstr>
      <vt:lpstr>Seznam pramenů a literatury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Poezie 20. století</dc:title>
  <cp:lastModifiedBy>dhavelkova</cp:lastModifiedBy>
  <cp:revision>25</cp:revision>
  <dcterms:modified xsi:type="dcterms:W3CDTF">2013-06-20T11:02:00Z</dcterms:modified>
</cp:coreProperties>
</file>