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61" r:id="rId3"/>
    <p:sldId id="260" r:id="rId4"/>
    <p:sldId id="269" r:id="rId5"/>
    <p:sldId id="270" r:id="rId6"/>
    <p:sldId id="271" r:id="rId7"/>
    <p:sldId id="273" r:id="rId8"/>
    <p:sldId id="274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>
              <p:extLst>
                <p:ext uri="{D42A27DB-BD31-4B8C-83A1-F6EECF244321}">
                  <p14:modId xmlns="" xmlns:p14="http://schemas.microsoft.com/office/powerpoint/2010/main" val="1771834059"/>
                </p:ext>
              </p:extLst>
            </p:nvPr>
          </p:nvGraphicFramePr>
          <p:xfrm>
            <a:off x="394830" y="1364894"/>
            <a:ext cx="8388945" cy="3971294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VY_32_INOVACE_III_Cj1_3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Daniela Havelková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Český jazyk a literatura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Podmět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šestý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Květen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Výklad a opakování učiva skladby (větných členů), na konci prezentace krátké opakování, na další straně řešení.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7" name="Obdélník 6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="" xmlns:p14="http://schemas.microsoft.com/office/powerpoint/2010/main" val="270651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Podmět PO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571612"/>
            <a:ext cx="7467600" cy="455455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ptáme se otázkou Kdo, co, jaká věc?</a:t>
            </a:r>
          </a:p>
          <a:p>
            <a:pPr>
              <a:buNone/>
            </a:pPr>
            <a:endParaRPr lang="cs-CZ" sz="4000" dirty="0" smtClean="0"/>
          </a:p>
          <a:p>
            <a:pPr>
              <a:buFont typeface="Wingdings" pitchFamily="2" charset="2"/>
              <a:buChar char="Ø"/>
            </a:pPr>
            <a:r>
              <a:rPr lang="cs-CZ" sz="4000" i="1" dirty="0" smtClean="0"/>
              <a:t>Může jím být kterýkoliv slovní druh</a:t>
            </a:r>
            <a:endParaRPr lang="cs-CZ" sz="3200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Druhy podmětu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400" dirty="0" smtClean="0"/>
              <a:t>Vyjádřený</a:t>
            </a:r>
          </a:p>
          <a:p>
            <a:pPr>
              <a:buFont typeface="Wingdings" pitchFamily="2" charset="2"/>
              <a:buChar char="Ø"/>
            </a:pPr>
            <a:r>
              <a:rPr lang="cs-CZ" sz="4400" dirty="0" smtClean="0"/>
              <a:t>Nevyjádřený</a:t>
            </a:r>
          </a:p>
          <a:p>
            <a:pPr>
              <a:buFont typeface="Wingdings" pitchFamily="2" charset="2"/>
              <a:buChar char="Ø"/>
            </a:pPr>
            <a:r>
              <a:rPr lang="cs-CZ" sz="4400" dirty="0" smtClean="0"/>
              <a:t>Všeobecný</a:t>
            </a:r>
            <a:endParaRPr lang="cs-CZ" sz="4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Vyjádřený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FF00"/>
                </a:solidFill>
              </a:rPr>
              <a:t>Petr</a:t>
            </a:r>
            <a:r>
              <a:rPr lang="cs-CZ" sz="3200" dirty="0" smtClean="0"/>
              <a:t> psal úkol.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Nevyjádřený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FF00"/>
                </a:solidFill>
              </a:rPr>
              <a:t>(on) </a:t>
            </a:r>
            <a:r>
              <a:rPr lang="cs-CZ" sz="3200" dirty="0" smtClean="0"/>
              <a:t>Psal úkol.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Všeobecný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200" dirty="0" smtClean="0"/>
              <a:t>Hlásili to v rozhlase. – nějací oni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podmět a urči jeho druh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r>
              <a:rPr lang="cs-CZ" dirty="0" smtClean="0"/>
              <a:t>Celé odpoledne jsem se musel učit.</a:t>
            </a:r>
          </a:p>
          <a:p>
            <a:pPr>
              <a:buNone/>
            </a:pPr>
            <a:r>
              <a:rPr lang="cs-CZ" dirty="0" smtClean="0"/>
              <a:t>Jarmila s Janou si hráli u potoka.</a:t>
            </a:r>
          </a:p>
          <a:p>
            <a:pPr>
              <a:buNone/>
            </a:pPr>
            <a:r>
              <a:rPr lang="cs-CZ" dirty="0" smtClean="0"/>
              <a:t>Malý dům se zahradou by se mi líbil.</a:t>
            </a:r>
          </a:p>
          <a:p>
            <a:pPr>
              <a:buNone/>
            </a:pPr>
            <a:r>
              <a:rPr lang="cs-CZ" dirty="0" smtClean="0"/>
              <a:t>Na trhu prodávali zeleninu.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podmět a urči jeho druh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86766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Celé odpoledne jsem se musel učit. </a:t>
            </a:r>
            <a:r>
              <a:rPr lang="cs-CZ" dirty="0" smtClean="0">
                <a:solidFill>
                  <a:srgbClr val="00FF00"/>
                </a:solidFill>
              </a:rPr>
              <a:t>(já, nevyjádřený podmět)</a:t>
            </a:r>
          </a:p>
          <a:p>
            <a:pPr>
              <a:buNone/>
            </a:pPr>
            <a:endParaRPr lang="cs-CZ" dirty="0" smtClean="0">
              <a:solidFill>
                <a:srgbClr val="00FF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FF00"/>
                </a:solidFill>
              </a:rPr>
              <a:t>Jarmila a Jana </a:t>
            </a:r>
            <a:r>
              <a:rPr lang="cs-CZ" dirty="0" smtClean="0"/>
              <a:t>si hráli u potoka. </a:t>
            </a:r>
            <a:r>
              <a:rPr lang="cs-CZ" dirty="0" smtClean="0">
                <a:solidFill>
                  <a:srgbClr val="00FF00"/>
                </a:solidFill>
              </a:rPr>
              <a:t>(vyjádřený, několikanásobný)</a:t>
            </a:r>
          </a:p>
          <a:p>
            <a:pPr>
              <a:buNone/>
            </a:pPr>
            <a:endParaRPr lang="cs-CZ" dirty="0" smtClean="0">
              <a:solidFill>
                <a:srgbClr val="00FF00"/>
              </a:solidFill>
            </a:endParaRPr>
          </a:p>
          <a:p>
            <a:pPr>
              <a:buNone/>
            </a:pPr>
            <a:r>
              <a:rPr lang="cs-CZ" dirty="0" smtClean="0"/>
              <a:t>Malý </a:t>
            </a:r>
            <a:r>
              <a:rPr lang="cs-CZ" dirty="0" smtClean="0">
                <a:solidFill>
                  <a:srgbClr val="00FF00"/>
                </a:solidFill>
              </a:rPr>
              <a:t>dům</a:t>
            </a:r>
            <a:r>
              <a:rPr lang="cs-CZ" dirty="0" smtClean="0"/>
              <a:t> se zahradou by se mi líbil. </a:t>
            </a:r>
            <a:r>
              <a:rPr lang="cs-CZ" dirty="0" smtClean="0">
                <a:solidFill>
                  <a:srgbClr val="00FF00"/>
                </a:solidFill>
              </a:rPr>
              <a:t>(vyjádřený)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Na trhu prodávali zeleninu. </a:t>
            </a:r>
            <a:r>
              <a:rPr lang="cs-CZ" smtClean="0">
                <a:solidFill>
                  <a:srgbClr val="00FF00"/>
                </a:solidFill>
              </a:rPr>
              <a:t>všeobecný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Seznam pramenů a literatury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Krausová </a:t>
            </a:r>
            <a:r>
              <a:rPr lang="cs-CZ" dirty="0" err="1" smtClean="0"/>
              <a:t>Zd</a:t>
            </a:r>
            <a:r>
              <a:rPr lang="cs-CZ" dirty="0" smtClean="0"/>
              <a:t>., </a:t>
            </a:r>
            <a:r>
              <a:rPr lang="cs-CZ" dirty="0" err="1" smtClean="0"/>
              <a:t>Teršová</a:t>
            </a:r>
            <a:r>
              <a:rPr lang="cs-CZ" dirty="0" smtClean="0"/>
              <a:t> R.: Český jazyk 6 pro základní školy a víceletá gymnázia, Plzeň: nakladatelství </a:t>
            </a:r>
            <a:r>
              <a:rPr lang="cs-CZ" dirty="0" err="1" smtClean="0"/>
              <a:t>Fraus</a:t>
            </a:r>
            <a:r>
              <a:rPr lang="cs-CZ" dirty="0" smtClean="0"/>
              <a:t> , 2003. ISBN 80-7238-206-3</a:t>
            </a:r>
          </a:p>
          <a:p>
            <a:r>
              <a:rPr lang="cs-CZ" dirty="0" smtClean="0"/>
              <a:t>Havránek B., Jedlička A.: Stručná mluvnice česká, Praha : Fortuna, 2002. ISBN 80-7168-555-0</a:t>
            </a:r>
          </a:p>
          <a:p>
            <a:r>
              <a:rPr lang="cs-CZ" dirty="0" smtClean="0"/>
              <a:t>Kol.autorů: Pravidla českého pravopisu, Praha: </a:t>
            </a:r>
            <a:r>
              <a:rPr lang="cs-CZ" dirty="0" err="1" smtClean="0"/>
              <a:t>nakl</a:t>
            </a:r>
            <a:r>
              <a:rPr lang="cs-CZ" dirty="0" smtClean="0"/>
              <a:t>. </a:t>
            </a:r>
            <a:r>
              <a:rPr lang="cs-CZ" dirty="0" err="1" smtClean="0"/>
              <a:t>Pansofia</a:t>
            </a:r>
            <a:r>
              <a:rPr lang="cs-CZ" dirty="0" smtClean="0"/>
              <a:t>, 1993. ISBN 80-901 373-6-9</a:t>
            </a:r>
          </a:p>
          <a:p>
            <a:r>
              <a:rPr lang="cs-CZ" dirty="0" smtClean="0"/>
              <a:t>Materiál je určen pro bezplatné používání pro potřeby výuky a vzdělávání na všech typech škol a školských zařízení. Jakékoliv další využití podléhá autorskému zákonu.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381</TotalTime>
  <Words>264</Words>
  <PresentationFormat>Předvádění na obrazovce (4:3)</PresentationFormat>
  <Paragraphs>57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Technický</vt:lpstr>
      <vt:lpstr>Snímek 1</vt:lpstr>
      <vt:lpstr>Podmět PO</vt:lpstr>
      <vt:lpstr>Druhy podmětu</vt:lpstr>
      <vt:lpstr>Vyjádřený </vt:lpstr>
      <vt:lpstr>Nevyjádřený </vt:lpstr>
      <vt:lpstr>Všeobecný </vt:lpstr>
      <vt:lpstr>Najdi podmět a urči jeho druh</vt:lpstr>
      <vt:lpstr>Najdi podmět a urči jeho druh</vt:lpstr>
      <vt:lpstr>Seznam pramenů a literatury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Poezie 20. století</dc:title>
  <cp:lastModifiedBy>dhavelkova</cp:lastModifiedBy>
  <cp:revision>43</cp:revision>
  <dcterms:modified xsi:type="dcterms:W3CDTF">2013-06-20T11:02:33Z</dcterms:modified>
</cp:coreProperties>
</file>