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60" r:id="rId3"/>
    <p:sldId id="261" r:id="rId4"/>
    <p:sldId id="262" r:id="rId5"/>
    <p:sldId id="264" r:id="rId6"/>
    <p:sldId id="268" r:id="rId7"/>
    <p:sldId id="269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20. 6. 2013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>
              <p:extLst>
                <p:ext uri="{D42A27DB-BD31-4B8C-83A1-F6EECF244321}">
                  <p14:modId xmlns="" xmlns:p14="http://schemas.microsoft.com/office/powerpoint/2010/main" val="1771834059"/>
                </p:ext>
              </p:extLst>
            </p:nvPr>
          </p:nvGraphicFramePr>
          <p:xfrm>
            <a:off x="394830" y="1364894"/>
            <a:ext cx="8388945" cy="3971294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VY_32_INOVACE_III_Cj1_2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Daniela Havelková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Český jazyk a literatura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Přísudek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šestý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Květen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Výklad a opakování učiva skladby (větných členů), na konci prezentace krátké opakování, na další straně řešení.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7" name="Obdélník 6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="" xmlns:p14="http://schemas.microsoft.com/office/powerpoint/2010/main" val="270651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Druhy přísudku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400" dirty="0" smtClean="0"/>
              <a:t>Slovesný (PŘS)</a:t>
            </a:r>
          </a:p>
          <a:p>
            <a:pPr>
              <a:buFont typeface="Wingdings" pitchFamily="2" charset="2"/>
              <a:buChar char="Ø"/>
            </a:pPr>
            <a:r>
              <a:rPr lang="cs-CZ" sz="4400" dirty="0" smtClean="0"/>
              <a:t>Jmenný se sponou (PŘJS)</a:t>
            </a:r>
          </a:p>
          <a:p>
            <a:pPr>
              <a:buFont typeface="Wingdings" pitchFamily="2" charset="2"/>
              <a:buChar char="Ø"/>
            </a:pPr>
            <a:r>
              <a:rPr lang="cs-CZ" sz="4400" dirty="0" smtClean="0"/>
              <a:t>Jmenný beze spony (PŘJ beze spony)</a:t>
            </a:r>
            <a:endParaRPr lang="cs-CZ" sz="4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PŘJS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285860"/>
            <a:ext cx="7467600" cy="484030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 </a:t>
            </a:r>
            <a:r>
              <a:rPr lang="cs-CZ" sz="4000" dirty="0" smtClean="0"/>
              <a:t>je vyjádřen sponovým slovesem +  jménem (přídavným, podstatným)</a:t>
            </a:r>
          </a:p>
          <a:p>
            <a:pPr>
              <a:buNone/>
            </a:pPr>
            <a:endParaRPr lang="cs-CZ" sz="4000" i="1" dirty="0" smtClean="0"/>
          </a:p>
          <a:p>
            <a:pPr>
              <a:buNone/>
            </a:pPr>
            <a:r>
              <a:rPr lang="cs-CZ" sz="4000" i="1" u="sng" dirty="0" smtClean="0"/>
              <a:t>Sponová slovesa</a:t>
            </a:r>
            <a:r>
              <a:rPr lang="cs-CZ" sz="4000" i="1" dirty="0" smtClean="0"/>
              <a:t>:</a:t>
            </a:r>
          </a:p>
          <a:p>
            <a:pPr>
              <a:buNone/>
            </a:pPr>
            <a:r>
              <a:rPr lang="cs-CZ" sz="4000" i="1" dirty="0" smtClean="0">
                <a:solidFill>
                  <a:srgbClr val="FF0000"/>
                </a:solidFill>
              </a:rPr>
              <a:t>Být, </a:t>
            </a:r>
            <a:r>
              <a:rPr lang="cs-CZ" sz="4000" i="1" dirty="0" smtClean="0"/>
              <a:t>bývat,</a:t>
            </a:r>
            <a:r>
              <a:rPr lang="cs-CZ" sz="4000" i="1" dirty="0" smtClean="0">
                <a:solidFill>
                  <a:srgbClr val="FF0000"/>
                </a:solidFill>
              </a:rPr>
              <a:t> stát se, </a:t>
            </a:r>
            <a:r>
              <a:rPr lang="cs-CZ" sz="4000" i="1" dirty="0" smtClean="0"/>
              <a:t>stávat se</a:t>
            </a:r>
          </a:p>
          <a:p>
            <a:pPr>
              <a:buNone/>
            </a:pPr>
            <a:r>
              <a:rPr lang="cs-CZ" sz="4000" i="1" dirty="0" smtClean="0"/>
              <a:t>(nebyl, nejsem, není,…)</a:t>
            </a:r>
            <a:endParaRPr lang="cs-CZ" sz="32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PŘJS příklady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		     PŘS			PŘJS</a:t>
            </a:r>
          </a:p>
          <a:p>
            <a:pPr>
              <a:buNone/>
            </a:pPr>
            <a:r>
              <a:rPr lang="cs-CZ" sz="4000" dirty="0" smtClean="0"/>
              <a:t>Alice </a:t>
            </a:r>
            <a:r>
              <a:rPr lang="cs-CZ" sz="4000" u="sng" dirty="0" smtClean="0"/>
              <a:t>čte</a:t>
            </a:r>
            <a:r>
              <a:rPr lang="cs-CZ" sz="4000" dirty="0" smtClean="0"/>
              <a:t>. X Alice </a:t>
            </a:r>
            <a:r>
              <a:rPr lang="cs-CZ" sz="4000" u="sng" dirty="0" smtClean="0"/>
              <a:t>je čtenářka</a:t>
            </a:r>
            <a:r>
              <a:rPr lang="cs-CZ" sz="4000" dirty="0" smtClean="0"/>
              <a:t>. 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(Alice </a:t>
            </a:r>
            <a:r>
              <a:rPr lang="cs-CZ" sz="4000" u="sng" dirty="0" smtClean="0"/>
              <a:t>se stane, byla, bude, není čtenářka</a:t>
            </a:r>
            <a:r>
              <a:rPr lang="cs-CZ" sz="4000" dirty="0" smtClean="0"/>
              <a:t>.)</a:t>
            </a:r>
            <a:endParaRPr lang="cs-CZ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Přísudek jmenný beze spony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/>
              <a:t>Pamatuj příklady:</a:t>
            </a:r>
          </a:p>
          <a:p>
            <a:pPr>
              <a:buNone/>
            </a:pPr>
            <a:r>
              <a:rPr lang="cs-CZ" sz="3200" dirty="0" smtClean="0"/>
              <a:t>			</a:t>
            </a:r>
            <a:r>
              <a:rPr lang="cs-CZ" sz="3200" i="1" dirty="0" smtClean="0"/>
              <a:t>PŘJ 	beze spony</a:t>
            </a:r>
          </a:p>
          <a:p>
            <a:pPr>
              <a:buNone/>
            </a:pPr>
            <a:r>
              <a:rPr lang="cs-CZ" sz="4000" dirty="0" smtClean="0"/>
              <a:t>Kniha </a:t>
            </a:r>
            <a:r>
              <a:rPr lang="cs-CZ" sz="4000" u="sng" dirty="0" smtClean="0"/>
              <a:t>přítel</a:t>
            </a:r>
            <a:r>
              <a:rPr lang="cs-CZ" sz="4000" dirty="0" smtClean="0"/>
              <a:t> člověka.</a:t>
            </a:r>
          </a:p>
          <a:p>
            <a:pPr>
              <a:buNone/>
            </a:pPr>
            <a:r>
              <a:rPr lang="cs-CZ" sz="4000" dirty="0" smtClean="0"/>
              <a:t>			</a:t>
            </a:r>
            <a:r>
              <a:rPr lang="cs-CZ" sz="4000" i="1" dirty="0" smtClean="0">
                <a:solidFill>
                  <a:srgbClr val="00B0F0"/>
                </a:solidFill>
              </a:rPr>
              <a:t>je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Mluvit </a:t>
            </a:r>
            <a:r>
              <a:rPr lang="cs-CZ" sz="4000" u="sng" dirty="0" smtClean="0"/>
              <a:t>stříbro</a:t>
            </a:r>
            <a:r>
              <a:rPr lang="cs-CZ" sz="4000" dirty="0" smtClean="0"/>
              <a:t>, mlčeti </a:t>
            </a:r>
            <a:r>
              <a:rPr lang="cs-CZ" sz="4000" u="sng" dirty="0" smtClean="0"/>
              <a:t>zlato</a:t>
            </a:r>
            <a:endParaRPr lang="cs-CZ" sz="4000" u="sng" dirty="0"/>
          </a:p>
        </p:txBody>
      </p:sp>
      <p:cxnSp>
        <p:nvCxnSpPr>
          <p:cNvPr id="8" name="Přímá spojovací šipka 7"/>
          <p:cNvCxnSpPr/>
          <p:nvPr/>
        </p:nvCxnSpPr>
        <p:spPr>
          <a:xfrm rot="16200000" flipV="1">
            <a:off x="1965307" y="3608389"/>
            <a:ext cx="499272" cy="4278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5400000">
            <a:off x="1714480" y="4786322"/>
            <a:ext cx="1000132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2786050" y="4429132"/>
            <a:ext cx="2357454" cy="10715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PŘ a urči jeho druh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Petra bydlí v ulici Na Hrázi.</a:t>
            </a:r>
          </a:p>
          <a:p>
            <a:pPr>
              <a:buNone/>
            </a:pPr>
            <a:r>
              <a:rPr lang="cs-CZ" dirty="0" smtClean="0"/>
              <a:t>Amadeus je nejslavnější Formanův film.</a:t>
            </a:r>
          </a:p>
          <a:p>
            <a:pPr>
              <a:buNone/>
            </a:pPr>
            <a:r>
              <a:rPr lang="cs-CZ" dirty="0" smtClean="0"/>
              <a:t>Na staveništi jsme dlouho pracovali.</a:t>
            </a:r>
          </a:p>
          <a:p>
            <a:pPr>
              <a:buNone/>
            </a:pPr>
            <a:r>
              <a:rPr lang="cs-CZ" dirty="0" smtClean="0"/>
              <a:t>Sliby chyby.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PŘ a urči jeho druh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86766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Petra </a:t>
            </a:r>
            <a:r>
              <a:rPr lang="cs-CZ" dirty="0" smtClean="0">
                <a:solidFill>
                  <a:srgbClr val="00FF00"/>
                </a:solidFill>
              </a:rPr>
              <a:t>bydlí</a:t>
            </a:r>
            <a:r>
              <a:rPr lang="cs-CZ" dirty="0" smtClean="0"/>
              <a:t> v ulici Na Hrázi. </a:t>
            </a:r>
            <a:r>
              <a:rPr lang="cs-CZ" dirty="0" smtClean="0">
                <a:solidFill>
                  <a:srgbClr val="00FF00"/>
                </a:solidFill>
              </a:rPr>
              <a:t>PŘS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Amadeus </a:t>
            </a:r>
            <a:r>
              <a:rPr lang="cs-CZ" dirty="0" smtClean="0">
                <a:solidFill>
                  <a:srgbClr val="00FF00"/>
                </a:solidFill>
              </a:rPr>
              <a:t>je</a:t>
            </a:r>
            <a:r>
              <a:rPr lang="cs-CZ" dirty="0" smtClean="0"/>
              <a:t> nejslavnější Formanův </a:t>
            </a:r>
            <a:r>
              <a:rPr lang="cs-CZ" dirty="0" smtClean="0">
                <a:solidFill>
                  <a:srgbClr val="00FF00"/>
                </a:solidFill>
              </a:rPr>
              <a:t>film</a:t>
            </a:r>
            <a:r>
              <a:rPr lang="cs-CZ" dirty="0" smtClean="0"/>
              <a:t>. </a:t>
            </a:r>
            <a:r>
              <a:rPr lang="cs-CZ" dirty="0" smtClean="0">
                <a:solidFill>
                  <a:srgbClr val="00FF00"/>
                </a:solidFill>
              </a:rPr>
              <a:t>PŘJS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Na staveništi </a:t>
            </a:r>
            <a:r>
              <a:rPr lang="cs-CZ" dirty="0" smtClean="0">
                <a:solidFill>
                  <a:srgbClr val="00FF00"/>
                </a:solidFill>
              </a:rPr>
              <a:t>jsme</a:t>
            </a:r>
            <a:r>
              <a:rPr lang="cs-CZ" dirty="0" smtClean="0"/>
              <a:t> dlouho </a:t>
            </a:r>
            <a:r>
              <a:rPr lang="cs-CZ" dirty="0" smtClean="0">
                <a:solidFill>
                  <a:srgbClr val="00FF00"/>
                </a:solidFill>
              </a:rPr>
              <a:t>pracovali</a:t>
            </a:r>
            <a:r>
              <a:rPr lang="cs-CZ" dirty="0" smtClean="0"/>
              <a:t>. </a:t>
            </a:r>
            <a:r>
              <a:rPr lang="cs-CZ" dirty="0" smtClean="0">
                <a:solidFill>
                  <a:srgbClr val="00FF00"/>
                </a:solidFill>
              </a:rPr>
              <a:t>PŘS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Sliby </a:t>
            </a:r>
            <a:r>
              <a:rPr lang="cs-CZ" dirty="0" smtClean="0">
                <a:solidFill>
                  <a:srgbClr val="00FF00"/>
                </a:solidFill>
              </a:rPr>
              <a:t>chyby</a:t>
            </a:r>
            <a:r>
              <a:rPr lang="cs-CZ" dirty="0" smtClean="0"/>
              <a:t>. =</a:t>
            </a:r>
            <a:r>
              <a:rPr lang="cs-CZ" i="1" dirty="0" smtClean="0"/>
              <a:t>Sliby jsou chybami</a:t>
            </a:r>
            <a:r>
              <a:rPr lang="cs-CZ" dirty="0" smtClean="0"/>
              <a:t>. </a:t>
            </a:r>
            <a:r>
              <a:rPr lang="cs-CZ" dirty="0" smtClean="0">
                <a:solidFill>
                  <a:srgbClr val="00FF00"/>
                </a:solidFill>
              </a:rPr>
              <a:t>PŘ jmenný beze spony.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Seznam pramenů a literatury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Krausová </a:t>
            </a:r>
            <a:r>
              <a:rPr lang="cs-CZ" dirty="0" err="1" smtClean="0"/>
              <a:t>Zd</a:t>
            </a:r>
            <a:r>
              <a:rPr lang="cs-CZ" dirty="0" smtClean="0"/>
              <a:t>., </a:t>
            </a:r>
            <a:r>
              <a:rPr lang="cs-CZ" dirty="0" err="1" smtClean="0"/>
              <a:t>Teršová</a:t>
            </a:r>
            <a:r>
              <a:rPr lang="cs-CZ" dirty="0" smtClean="0"/>
              <a:t> R.: Český jazyk 6 pro základní školy a víceletá gymnázia, Plzeň: nakladatelství </a:t>
            </a:r>
            <a:r>
              <a:rPr lang="cs-CZ" dirty="0" err="1" smtClean="0"/>
              <a:t>Fraus</a:t>
            </a:r>
            <a:r>
              <a:rPr lang="cs-CZ" dirty="0" smtClean="0"/>
              <a:t> , 2003. ISBN 80-7238-206-3</a:t>
            </a:r>
          </a:p>
          <a:p>
            <a:r>
              <a:rPr lang="cs-CZ" dirty="0" smtClean="0"/>
              <a:t>Havránek B., Jedlička A.: Stručná mluvnice česká, Praha : Fortuna, 2002. ISBN 80-7168-555-0</a:t>
            </a:r>
          </a:p>
          <a:p>
            <a:r>
              <a:rPr lang="cs-CZ" dirty="0" smtClean="0"/>
              <a:t>Kol.autorů: Pravidla českého pravopisu, Praha: </a:t>
            </a:r>
            <a:r>
              <a:rPr lang="cs-CZ" dirty="0" err="1" smtClean="0"/>
              <a:t>nakl</a:t>
            </a:r>
            <a:r>
              <a:rPr lang="cs-CZ" dirty="0" smtClean="0"/>
              <a:t>. </a:t>
            </a:r>
            <a:r>
              <a:rPr lang="cs-CZ" dirty="0" err="1" smtClean="0"/>
              <a:t>Pansofia</a:t>
            </a:r>
            <a:r>
              <a:rPr lang="cs-CZ" dirty="0" smtClean="0"/>
              <a:t>, 1993. ISBN 80-901 373-6-9</a:t>
            </a:r>
          </a:p>
          <a:p>
            <a:r>
              <a:rPr lang="cs-CZ" dirty="0" smtClean="0"/>
              <a:t>Materiál je určen pro bezplatné používání pro potřeby výuky a vzdělávání na všech typech škol a školských zařízení. Jakékoliv další využití podléhá autorskému zákonu.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263</TotalTime>
  <Words>263</Words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Technický</vt:lpstr>
      <vt:lpstr>Snímek 1</vt:lpstr>
      <vt:lpstr>Druhy přísudku</vt:lpstr>
      <vt:lpstr>PŘJS</vt:lpstr>
      <vt:lpstr>PŘJS příklady</vt:lpstr>
      <vt:lpstr>Přísudek jmenný beze spony</vt:lpstr>
      <vt:lpstr>Najdi PŘ a urči jeho druh</vt:lpstr>
      <vt:lpstr>Najdi PŘ a urči jeho druh</vt:lpstr>
      <vt:lpstr>Seznam pramenů a literatury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Poezie 20. století</dc:title>
  <cp:lastModifiedBy>dhavelkova</cp:lastModifiedBy>
  <cp:revision>23</cp:revision>
  <dcterms:modified xsi:type="dcterms:W3CDTF">2013-06-20T11:02:20Z</dcterms:modified>
</cp:coreProperties>
</file>