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92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50BB55-3292-43FC-8C49-20754BF7DB9F}" type="datetimeFigureOut">
              <a:rPr lang="cs-CZ"/>
              <a:pPr>
                <a:defRPr/>
              </a:pPr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CA7FBC-9128-4320-AF11-68F40BBBAD3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3C66F6-DB37-42DA-9B99-DBEA3EB12E6B}" type="datetimeFigureOut">
              <a:rPr lang="cs-CZ"/>
              <a:pPr>
                <a:defRPr/>
              </a:pPr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34E161-A8D8-48DB-A8CD-915CE0688A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C78584-9127-48E1-B3DB-2F4491AD142D}" type="datetimeFigureOut">
              <a:rPr lang="cs-CZ"/>
              <a:pPr>
                <a:defRPr/>
              </a:pPr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9E1261-FFE8-411E-B4EB-E9E5848AF7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D336ED-B8D1-4110-896A-74A87D3DA6C4}" type="datetimeFigureOut">
              <a:rPr lang="cs-CZ"/>
              <a:pPr>
                <a:defRPr/>
              </a:pPr>
              <a:t>24.6.2013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26D50-4368-4C19-AC84-DDF842A4815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F28AA5-F994-42E9-92F7-32AA41CCD376}" type="datetimeFigureOut">
              <a:rPr lang="cs-CZ"/>
              <a:pPr>
                <a:defRPr/>
              </a:pPr>
              <a:t>24.6.2013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9EE27C-E030-433D-9E80-EA98C7673F3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713D7F-1DF5-444B-8308-436EDEB80469}" type="datetimeFigureOut">
              <a:rPr lang="cs-CZ"/>
              <a:pPr>
                <a:defRPr/>
              </a:pPr>
              <a:t>24.6.2013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264FB6-5A7E-47C4-86F9-69598961E6B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1AE117-C61B-44C4-93FD-868216B5EEC0}" type="datetimeFigureOut">
              <a:rPr lang="cs-CZ"/>
              <a:pPr>
                <a:defRPr/>
              </a:pPr>
              <a:t>24.6.2013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75B0D3-1283-45AE-A375-E1B3BD792EE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8B8C2C-8583-4CD5-B82D-E39CA54BAC25}" type="datetimeFigureOut">
              <a:rPr lang="cs-CZ"/>
              <a:pPr>
                <a:defRPr/>
              </a:pPr>
              <a:t>24.6.2013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7DCD43-CA96-40B6-9A48-DFCE42B1E86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64135E-CF3E-4F26-A9B5-5BC7BD7CDB83}" type="datetimeFigureOut">
              <a:rPr lang="cs-CZ"/>
              <a:pPr>
                <a:defRPr/>
              </a:pPr>
              <a:t>24.6.2013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EB8B84-EA6D-467F-AFB3-C519CBF90C3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B3E64E-62A3-4C0A-A01C-ECFBCEA43A1C}" type="datetimeFigureOut">
              <a:rPr lang="cs-CZ"/>
              <a:pPr>
                <a:defRPr/>
              </a:pPr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47A41D-EE59-4E21-A66E-E456F4DF4A2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DB87F9-A44B-4AF2-BEF2-AFF88A19ED03}" type="datetimeFigureOut">
              <a:rPr lang="cs-CZ"/>
              <a:pPr>
                <a:defRPr/>
              </a:pPr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78FF51-7F1A-4D87-BECC-61E4A0305C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C59BC6F-A00B-4372-AF2A-231403385999}" type="datetimeFigureOut">
              <a:rPr lang="cs-CZ"/>
              <a:pPr>
                <a:defRPr/>
              </a:pPr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CB290EC-B600-4E9F-9314-156E6658A94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mtClean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116013" y="981075"/>
          <a:ext cx="7128395" cy="49482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29468"/>
                <a:gridCol w="4198927"/>
              </a:tblGrid>
              <a:tr h="70663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Název školy: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algn="l"/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Základní škola a mateřská škola Dolní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Bojanovice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, </a:t>
                      </a:r>
                      <a:b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</a:b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okres Hodonín příspěvková organizace</a:t>
                      </a:r>
                    </a:p>
                    <a:p>
                      <a:pPr algn="l"/>
                      <a:endParaRPr lang="cs-CZ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2229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Číslo projektu: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algn="l"/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CZ.1.07/1.4.00/21.2777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47388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Označení materiálu: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kern="120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VY_32_INOVACE_NAV2-3</a:t>
                      </a:r>
                      <a:endParaRPr lang="cs-CZ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47388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Vzdělávací oblast: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Informační</a:t>
                      </a:r>
                      <a:r>
                        <a:rPr lang="cs-CZ" sz="16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a komunikační technologie</a:t>
                      </a:r>
                      <a:endParaRPr lang="cs-CZ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47388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Vypravoval, datum: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Mgr. Vítězslav Navrátil, 23. 3.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2013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47388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Ověřil, datum, třída: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Mgr. Ivana Kramářová, 25. 3. 2013, 8. B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47388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Předmět: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Počítačové praktikum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47388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91571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Druh materiálu: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Prezentace PowerPoint</a:t>
                      </a:r>
                    </a:p>
                    <a:p>
                      <a:pPr algn="l"/>
                      <a:endParaRPr lang="cs-CZ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47388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Téma hodiny: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Jednoduchá úprava dat, vzorec SUMA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jednoduchá úprava tabulky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25268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Anotace: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Žáci provedou jednoduchou úpravu dat, vloží vzorec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SUMA, provedou základní ohraničení tabulky.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2090" name="Obrázek 2" descr="Popis: OPVK_hor_zakladni_logolink_RGB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213" y="188913"/>
            <a:ext cx="3165475" cy="620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980728"/>
            <a:ext cx="7772400" cy="1470025"/>
          </a:xfrm>
        </p:spPr>
        <p:txBody>
          <a:bodyPr/>
          <a:lstStyle/>
          <a:p>
            <a:r>
              <a:rPr lang="cs-CZ" sz="7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Microsoft EXCEL</a:t>
            </a:r>
            <a:endParaRPr lang="cs-CZ" sz="7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Jednoduchá úprava dat</a:t>
            </a:r>
          </a:p>
          <a:p>
            <a:r>
              <a:rPr lang="cs-CZ" dirty="0" smtClean="0"/>
              <a:t>Vzorec SUMA</a:t>
            </a:r>
          </a:p>
          <a:p>
            <a:r>
              <a:rPr lang="cs-CZ" dirty="0" smtClean="0"/>
              <a:t>Jednoduchá úprava tabulky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404664"/>
            <a:ext cx="79928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Úprava a doplnění dat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:</a:t>
            </a:r>
            <a:endParaRPr lang="cs-CZ" sz="2800" dirty="0" smtClean="0">
              <a:latin typeface="+mj-lt"/>
            </a:endParaRPr>
          </a:p>
          <a:p>
            <a:pPr>
              <a:buFont typeface="Arial" pitchFamily="34" charset="0"/>
              <a:buChar char="•"/>
            </a:pPr>
            <a:r>
              <a:rPr lang="cs-CZ" sz="2800" dirty="0">
                <a:latin typeface="+mj-lt"/>
              </a:rPr>
              <a:t> </a:t>
            </a:r>
            <a:r>
              <a:rPr lang="cs-CZ" sz="2800" dirty="0" smtClean="0">
                <a:latin typeface="+mj-lt"/>
              </a:rPr>
              <a:t>již jednou vložená data lze upravovat</a:t>
            </a:r>
            <a:r>
              <a:rPr lang="cs-CZ" sz="2800" dirty="0">
                <a:latin typeface="+mj-lt"/>
              </a:rPr>
              <a:t> </a:t>
            </a:r>
            <a:r>
              <a:rPr lang="cs-CZ" sz="2800" dirty="0" smtClean="0">
                <a:latin typeface="+mj-lt"/>
              </a:rPr>
              <a:t>a formátovat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>
                <a:latin typeface="+mj-lt"/>
              </a:rPr>
              <a:t> </a:t>
            </a:r>
            <a:r>
              <a:rPr lang="cs-CZ" sz="2800" dirty="0" smtClean="0">
                <a:latin typeface="+mj-lt"/>
              </a:rPr>
              <a:t>lze vkládat i další řádky nebo sloupce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>
                <a:latin typeface="+mj-lt"/>
              </a:rPr>
              <a:t> </a:t>
            </a:r>
            <a:r>
              <a:rPr lang="cs-CZ" sz="2800" dirty="0" smtClean="0">
                <a:latin typeface="+mj-lt"/>
              </a:rPr>
              <a:t>lze vložit i samotnou buňku</a:t>
            </a:r>
          </a:p>
          <a:p>
            <a:endParaRPr lang="cs-CZ" sz="32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2204864"/>
            <a:ext cx="4320479" cy="436857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6732240" y="2348880"/>
            <a:ext cx="19442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  <a:latin typeface="+mn-lt"/>
              </a:rPr>
              <a:t>Minulý úkol</a:t>
            </a:r>
            <a:endParaRPr lang="cs-CZ" sz="2000" b="1" dirty="0">
              <a:solidFill>
                <a:srgbClr val="FF000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988840"/>
            <a:ext cx="3697585" cy="3845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611560" y="404664"/>
            <a:ext cx="79928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+mn-lt"/>
              </a:rPr>
              <a:t> otevřete vaši první tabulku z minulé lekce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>
                <a:latin typeface="+mn-lt"/>
              </a:rPr>
              <a:t> </a:t>
            </a:r>
            <a:r>
              <a:rPr lang="cs-CZ" sz="2800" dirty="0" smtClean="0">
                <a:latin typeface="+mn-lt"/>
              </a:rPr>
              <a:t>označte buňku pod číslem </a:t>
            </a:r>
            <a:r>
              <a:rPr lang="cs-CZ" sz="2800" b="1" i="1" dirty="0" smtClean="0">
                <a:solidFill>
                  <a:srgbClr val="C00000"/>
                </a:solidFill>
                <a:latin typeface="+mn-lt"/>
              </a:rPr>
              <a:t>12</a:t>
            </a:r>
          </a:p>
          <a:p>
            <a:pPr>
              <a:buFont typeface="Arial" pitchFamily="34" charset="0"/>
              <a:buChar char="•"/>
            </a:pPr>
            <a:r>
              <a:rPr lang="cs-CZ" sz="2800" i="1" dirty="0">
                <a:latin typeface="+mn-lt"/>
              </a:rPr>
              <a:t> </a:t>
            </a:r>
            <a:r>
              <a:rPr lang="cs-CZ" sz="2800" dirty="0" smtClean="0">
                <a:latin typeface="+mn-lt"/>
              </a:rPr>
              <a:t>napište do ní tučnou kurzívou slovo </a:t>
            </a:r>
            <a:r>
              <a:rPr lang="cs-CZ" sz="2800" b="1" i="1" dirty="0" smtClean="0">
                <a:latin typeface="+mn-lt"/>
              </a:rPr>
              <a:t>celkem</a:t>
            </a:r>
            <a:endParaRPr lang="cs-CZ" sz="2800" b="1" i="1" dirty="0">
              <a:latin typeface="+mn-lt"/>
            </a:endParaRP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1988840"/>
            <a:ext cx="4178625" cy="384467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611560" y="5903893"/>
            <a:ext cx="8280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>
                <a:latin typeface="+mn-lt"/>
              </a:rPr>
              <a:t>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chceme tedy, aby program provedl </a:t>
            </a:r>
            <a:r>
              <a:rPr lang="cs-CZ" sz="2800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celkový součet</a:t>
            </a:r>
            <a:r>
              <a:rPr lang="cs-CZ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dat</a:t>
            </a:r>
            <a:endParaRPr lang="cs-CZ" sz="2800" b="1" i="1" u="sng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5364" name="AutoShape 4"/>
          <p:cNvSpPr>
            <a:spLocks noChangeArrowheads="1"/>
          </p:cNvSpPr>
          <p:nvPr/>
        </p:nvSpPr>
        <p:spPr bwMode="auto">
          <a:xfrm rot="2606457">
            <a:off x="1718580" y="4916703"/>
            <a:ext cx="150813" cy="557212"/>
          </a:xfrm>
          <a:prstGeom prst="downArrow">
            <a:avLst>
              <a:gd name="adj1" fmla="val 50000"/>
              <a:gd name="adj2" fmla="val 92368"/>
            </a:avLst>
          </a:prstGeom>
          <a:solidFill>
            <a:srgbClr val="C0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5365" name="AutoShape 5"/>
          <p:cNvSpPr>
            <a:spLocks noChangeArrowheads="1"/>
          </p:cNvSpPr>
          <p:nvPr/>
        </p:nvSpPr>
        <p:spPr bwMode="auto">
          <a:xfrm rot="2606457">
            <a:off x="5607013" y="5204737"/>
            <a:ext cx="150813" cy="557212"/>
          </a:xfrm>
          <a:prstGeom prst="downArrow">
            <a:avLst>
              <a:gd name="adj1" fmla="val 50000"/>
              <a:gd name="adj2" fmla="val 92368"/>
            </a:avLst>
          </a:prstGeom>
          <a:solidFill>
            <a:srgbClr val="C0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683568" y="0"/>
            <a:ext cx="36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Vzorec SUMA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:</a:t>
            </a:r>
            <a:endParaRPr lang="cs-CZ" sz="28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nimBg="1"/>
      <p:bldP spid="1536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564904"/>
            <a:ext cx="4081924" cy="3844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467544" y="332656"/>
            <a:ext cx="820891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+mn-lt"/>
              </a:rPr>
              <a:t> označme buňku, kam chceme součet v tabulce umístit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>
                <a:latin typeface="+mn-lt"/>
              </a:rPr>
              <a:t> </a:t>
            </a:r>
            <a:r>
              <a:rPr lang="cs-CZ" sz="2800" dirty="0" smtClean="0">
                <a:latin typeface="+mn-lt"/>
              </a:rPr>
              <a:t>klikneme na záložku </a:t>
            </a:r>
            <a:r>
              <a:rPr lang="cs-CZ" sz="2800" i="1" dirty="0" smtClean="0">
                <a:latin typeface="+mn-lt"/>
              </a:rPr>
              <a:t>vzorce</a:t>
            </a:r>
          </a:p>
          <a:p>
            <a:pPr>
              <a:buFont typeface="Arial" pitchFamily="34" charset="0"/>
              <a:buChar char="•"/>
            </a:pPr>
            <a:r>
              <a:rPr lang="cs-CZ" sz="2800" i="1" dirty="0">
                <a:latin typeface="+mn-lt"/>
              </a:rPr>
              <a:t> </a:t>
            </a:r>
            <a:r>
              <a:rPr lang="cs-CZ" sz="2800" dirty="0" smtClean="0">
                <a:latin typeface="+mn-lt"/>
              </a:rPr>
              <a:t>otevře se nová nabídka</a:t>
            </a:r>
          </a:p>
          <a:p>
            <a:pPr>
              <a:buFont typeface="Arial" pitchFamily="34" charset="0"/>
              <a:buChar char="•"/>
            </a:pPr>
            <a:endParaRPr lang="cs-CZ" sz="2800" dirty="0">
              <a:latin typeface="+mn-lt"/>
            </a:endParaRPr>
          </a:p>
        </p:txBody>
      </p:sp>
      <p:sp>
        <p:nvSpPr>
          <p:cNvPr id="16387" name="AutoShape 3"/>
          <p:cNvSpPr>
            <a:spLocks noChangeArrowheads="1"/>
          </p:cNvSpPr>
          <p:nvPr/>
        </p:nvSpPr>
        <p:spPr bwMode="auto">
          <a:xfrm rot="2606457">
            <a:off x="3014725" y="5636784"/>
            <a:ext cx="150813" cy="557212"/>
          </a:xfrm>
          <a:prstGeom prst="downArrow">
            <a:avLst>
              <a:gd name="adj1" fmla="val 50000"/>
              <a:gd name="adj2" fmla="val 92368"/>
            </a:avLst>
          </a:prstGeom>
          <a:solidFill>
            <a:srgbClr val="C0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2564904"/>
            <a:ext cx="4204969" cy="3844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6390" name="AutoShape 6"/>
          <p:cNvSpPr>
            <a:spLocks noChangeArrowheads="1"/>
          </p:cNvSpPr>
          <p:nvPr/>
        </p:nvSpPr>
        <p:spPr bwMode="auto">
          <a:xfrm>
            <a:off x="7452320" y="2996952"/>
            <a:ext cx="123825" cy="352425"/>
          </a:xfrm>
          <a:prstGeom prst="upArrow">
            <a:avLst>
              <a:gd name="adj1" fmla="val 50000"/>
              <a:gd name="adj2" fmla="val 71154"/>
            </a:avLst>
          </a:prstGeom>
          <a:solidFill>
            <a:srgbClr val="C0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6392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988840"/>
            <a:ext cx="8743950" cy="46386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animBg="1"/>
      <p:bldP spid="1639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2348880"/>
            <a:ext cx="5133975" cy="3514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539552" y="332656"/>
            <a:ext cx="74168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+mn-lt"/>
              </a:rPr>
              <a:t> klikneme na nabídku </a:t>
            </a:r>
            <a:r>
              <a:rPr lang="cs-CZ" sz="2800" b="1" i="1" u="sng" dirty="0" smtClean="0">
                <a:solidFill>
                  <a:srgbClr val="FF0000"/>
                </a:solidFill>
                <a:latin typeface="+mn-lt"/>
              </a:rPr>
              <a:t>vložit funkci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>
                <a:latin typeface="+mn-lt"/>
              </a:rPr>
              <a:t> </a:t>
            </a:r>
            <a:r>
              <a:rPr lang="cs-CZ" sz="2800" dirty="0" smtClean="0">
                <a:latin typeface="+mn-lt"/>
              </a:rPr>
              <a:t>otevře se nové dialogové okno</a:t>
            </a:r>
            <a:endParaRPr lang="cs-CZ" sz="2800" dirty="0">
              <a:latin typeface="+mn-lt"/>
            </a:endParaRPr>
          </a:p>
        </p:txBody>
      </p:sp>
      <p:sp>
        <p:nvSpPr>
          <p:cNvPr id="17411" name="AutoShape 3"/>
          <p:cNvSpPr>
            <a:spLocks noChangeArrowheads="1"/>
          </p:cNvSpPr>
          <p:nvPr/>
        </p:nvSpPr>
        <p:spPr bwMode="auto">
          <a:xfrm>
            <a:off x="2051720" y="3573016"/>
            <a:ext cx="123825" cy="352425"/>
          </a:xfrm>
          <a:prstGeom prst="upArrow">
            <a:avLst>
              <a:gd name="adj1" fmla="val 50000"/>
              <a:gd name="adj2" fmla="val 71154"/>
            </a:avLst>
          </a:prstGeom>
          <a:solidFill>
            <a:srgbClr val="C0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404664"/>
            <a:ext cx="4010025" cy="34671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611560" y="4437112"/>
            <a:ext cx="82089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+mn-lt"/>
              </a:rPr>
              <a:t> vybereme nabídku SUMA (= součet) a klikneme na OK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>
                <a:latin typeface="+mn-lt"/>
              </a:rPr>
              <a:t> </a:t>
            </a:r>
            <a:r>
              <a:rPr lang="cs-CZ" sz="2800" dirty="0" smtClean="0">
                <a:latin typeface="+mn-lt"/>
              </a:rPr>
              <a:t>objeví se další dialogové okno</a:t>
            </a:r>
            <a:endParaRPr lang="cs-CZ" sz="2800" dirty="0">
              <a:latin typeface="+mn-lt"/>
            </a:endParaRPr>
          </a:p>
        </p:txBody>
      </p:sp>
      <p:sp>
        <p:nvSpPr>
          <p:cNvPr id="18435" name="AutoShape 3"/>
          <p:cNvSpPr>
            <a:spLocks noChangeArrowheads="1"/>
          </p:cNvSpPr>
          <p:nvPr/>
        </p:nvSpPr>
        <p:spPr bwMode="auto">
          <a:xfrm rot="2606457">
            <a:off x="3446774" y="1316304"/>
            <a:ext cx="150813" cy="557212"/>
          </a:xfrm>
          <a:prstGeom prst="downArrow">
            <a:avLst>
              <a:gd name="adj1" fmla="val 50000"/>
              <a:gd name="adj2" fmla="val 92368"/>
            </a:avLst>
          </a:prstGeom>
          <a:solidFill>
            <a:srgbClr val="C0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436" name="AutoShape 4"/>
          <p:cNvSpPr>
            <a:spLocks noChangeArrowheads="1"/>
          </p:cNvSpPr>
          <p:nvPr/>
        </p:nvSpPr>
        <p:spPr bwMode="auto">
          <a:xfrm rot="2606457">
            <a:off x="5535004" y="3188511"/>
            <a:ext cx="150813" cy="557212"/>
          </a:xfrm>
          <a:prstGeom prst="downArrow">
            <a:avLst>
              <a:gd name="adj1" fmla="val 50000"/>
              <a:gd name="adj2" fmla="val 92368"/>
            </a:avLst>
          </a:prstGeom>
          <a:solidFill>
            <a:srgbClr val="C0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animBg="1"/>
      <p:bldP spid="1843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476672"/>
            <a:ext cx="5638800" cy="3190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899592" y="4077072"/>
            <a:ext cx="75608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+mn-lt"/>
              </a:rPr>
              <a:t> zde provedeme kontrolu a potvrdíme OK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>
                <a:latin typeface="+mn-lt"/>
              </a:rPr>
              <a:t> </a:t>
            </a:r>
            <a:r>
              <a:rPr lang="cs-CZ" sz="2800" dirty="0" smtClean="0">
                <a:latin typeface="+mn-lt"/>
              </a:rPr>
              <a:t>do předem vybrané oblasti se umístí součet dat</a:t>
            </a:r>
            <a:endParaRPr lang="cs-CZ" sz="2800" dirty="0">
              <a:latin typeface="+mn-lt"/>
            </a:endParaRPr>
          </a:p>
        </p:txBody>
      </p:sp>
      <p:sp>
        <p:nvSpPr>
          <p:cNvPr id="19459" name="AutoShape 3"/>
          <p:cNvSpPr>
            <a:spLocks noChangeArrowheads="1"/>
          </p:cNvSpPr>
          <p:nvPr/>
        </p:nvSpPr>
        <p:spPr bwMode="auto">
          <a:xfrm rot="2606457">
            <a:off x="6471108" y="2972487"/>
            <a:ext cx="150813" cy="557212"/>
          </a:xfrm>
          <a:prstGeom prst="downArrow">
            <a:avLst>
              <a:gd name="adj1" fmla="val 50000"/>
              <a:gd name="adj2" fmla="val 92368"/>
            </a:avLst>
          </a:prstGeom>
          <a:solidFill>
            <a:srgbClr val="C0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04664"/>
            <a:ext cx="8763000" cy="56102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9461" name="AutoShape 5"/>
          <p:cNvSpPr>
            <a:spLocks noChangeArrowheads="1"/>
          </p:cNvSpPr>
          <p:nvPr/>
        </p:nvSpPr>
        <p:spPr bwMode="auto">
          <a:xfrm>
            <a:off x="2987824" y="5445224"/>
            <a:ext cx="723900" cy="142875"/>
          </a:xfrm>
          <a:prstGeom prst="leftArrow">
            <a:avLst>
              <a:gd name="adj1" fmla="val 50000"/>
              <a:gd name="adj2" fmla="val 126667"/>
            </a:avLst>
          </a:prstGeom>
          <a:solidFill>
            <a:srgbClr val="C0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animBg="1"/>
      <p:bldP spid="1946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052736"/>
            <a:ext cx="8763000" cy="56102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323528" y="188640"/>
            <a:ext cx="8820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+mn-lt"/>
              </a:rPr>
              <a:t> všimněte si, že vybraný vzorec je umístěn na řádku vzorců</a:t>
            </a:r>
            <a:endParaRPr lang="cs-CZ" sz="2800" dirty="0">
              <a:latin typeface="+mn-lt"/>
            </a:endParaRPr>
          </a:p>
        </p:txBody>
      </p:sp>
      <p:sp>
        <p:nvSpPr>
          <p:cNvPr id="20484" name="AutoShape 4"/>
          <p:cNvSpPr>
            <a:spLocks noChangeArrowheads="1"/>
          </p:cNvSpPr>
          <p:nvPr/>
        </p:nvSpPr>
        <p:spPr bwMode="auto">
          <a:xfrm rot="2606457">
            <a:off x="3734803" y="2036382"/>
            <a:ext cx="150813" cy="557212"/>
          </a:xfrm>
          <a:prstGeom prst="downArrow">
            <a:avLst>
              <a:gd name="adj1" fmla="val 50000"/>
              <a:gd name="adj2" fmla="val 92368"/>
            </a:avLst>
          </a:prstGeom>
          <a:solidFill>
            <a:srgbClr val="C0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3923928" y="2276872"/>
            <a:ext cx="122413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1400" b="1" dirty="0" smtClean="0">
                <a:solidFill>
                  <a:srgbClr val="C00000"/>
                </a:solidFill>
                <a:latin typeface="+mn-lt"/>
              </a:rPr>
              <a:t>Řádek vzorců</a:t>
            </a:r>
            <a:endParaRPr lang="cs-CZ" sz="1400" b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20485" name="AutoShape 5"/>
          <p:cNvSpPr>
            <a:spLocks noChangeArrowheads="1"/>
          </p:cNvSpPr>
          <p:nvPr/>
        </p:nvSpPr>
        <p:spPr bwMode="auto">
          <a:xfrm rot="2606457">
            <a:off x="1142517" y="2036384"/>
            <a:ext cx="150813" cy="557212"/>
          </a:xfrm>
          <a:prstGeom prst="downArrow">
            <a:avLst>
              <a:gd name="adj1" fmla="val 50000"/>
              <a:gd name="adj2" fmla="val 92368"/>
            </a:avLst>
          </a:prstGeom>
          <a:solidFill>
            <a:srgbClr val="C0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1475656" y="1988840"/>
            <a:ext cx="1440160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1400" b="1" dirty="0" smtClean="0">
                <a:solidFill>
                  <a:srgbClr val="C00000"/>
                </a:solidFill>
                <a:latin typeface="+mn-lt"/>
              </a:rPr>
              <a:t>Adresa vzorce</a:t>
            </a:r>
            <a:endParaRPr lang="cs-CZ" sz="1400" b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20486" name="AutoShape 6"/>
          <p:cNvSpPr>
            <a:spLocks noChangeArrowheads="1"/>
          </p:cNvSpPr>
          <p:nvPr/>
        </p:nvSpPr>
        <p:spPr bwMode="auto">
          <a:xfrm rot="2606457">
            <a:off x="3086732" y="5708791"/>
            <a:ext cx="150813" cy="557212"/>
          </a:xfrm>
          <a:prstGeom prst="downArrow">
            <a:avLst>
              <a:gd name="adj1" fmla="val 50000"/>
              <a:gd name="adj2" fmla="val 92368"/>
            </a:avLst>
          </a:prstGeom>
          <a:solidFill>
            <a:srgbClr val="C0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268760"/>
            <a:ext cx="5753100" cy="5410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539552" y="188640"/>
            <a:ext cx="77768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+mn-lt"/>
              </a:rPr>
              <a:t> styl písma v buňce lze formátovat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>
                <a:latin typeface="+mn-lt"/>
              </a:rPr>
              <a:t> </a:t>
            </a:r>
            <a:r>
              <a:rPr lang="cs-CZ" sz="2800" dirty="0" smtClean="0">
                <a:latin typeface="+mn-lt"/>
              </a:rPr>
              <a:t>klikněte na ikonku v nabídce </a:t>
            </a:r>
            <a:r>
              <a:rPr lang="cs-CZ" sz="2800" i="1" dirty="0" smtClean="0">
                <a:latin typeface="+mn-lt"/>
              </a:rPr>
              <a:t>písmo</a:t>
            </a:r>
            <a:endParaRPr lang="cs-CZ" sz="2800" i="1" dirty="0">
              <a:latin typeface="+mn-lt"/>
            </a:endParaRPr>
          </a:p>
        </p:txBody>
      </p:sp>
      <p:sp>
        <p:nvSpPr>
          <p:cNvPr id="21508" name="AutoShape 4"/>
          <p:cNvSpPr>
            <a:spLocks noChangeArrowheads="1"/>
          </p:cNvSpPr>
          <p:nvPr/>
        </p:nvSpPr>
        <p:spPr bwMode="auto">
          <a:xfrm>
            <a:off x="2987824" y="2564904"/>
            <a:ext cx="123825" cy="352425"/>
          </a:xfrm>
          <a:prstGeom prst="upArrow">
            <a:avLst>
              <a:gd name="adj1" fmla="val 50000"/>
              <a:gd name="adj2" fmla="val 71154"/>
            </a:avLst>
          </a:prstGeom>
          <a:solidFill>
            <a:srgbClr val="C0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988840"/>
            <a:ext cx="5638800" cy="43624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179512" y="260648"/>
            <a:ext cx="896448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+mn-lt"/>
              </a:rPr>
              <a:t> objeví se dialogové okno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>
                <a:latin typeface="+mn-lt"/>
              </a:rPr>
              <a:t> </a:t>
            </a:r>
            <a:r>
              <a:rPr lang="cs-CZ" sz="2800" dirty="0" smtClean="0">
                <a:latin typeface="+mn-lt"/>
              </a:rPr>
              <a:t>klikneme například na </a:t>
            </a:r>
            <a:r>
              <a:rPr lang="cs-CZ" sz="2800" dirty="0">
                <a:latin typeface="+mn-lt"/>
              </a:rPr>
              <a:t>n</a:t>
            </a:r>
            <a:r>
              <a:rPr lang="cs-CZ" sz="2800" dirty="0" smtClean="0">
                <a:latin typeface="+mn-lt"/>
              </a:rPr>
              <a:t>abídku </a:t>
            </a:r>
            <a:r>
              <a:rPr lang="cs-CZ" sz="2800" i="1" dirty="0" smtClean="0">
                <a:latin typeface="+mn-lt"/>
              </a:rPr>
              <a:t>tučná kurzíva </a:t>
            </a:r>
            <a:r>
              <a:rPr lang="cs-CZ" sz="2800" dirty="0" smtClean="0">
                <a:latin typeface="+mn-lt"/>
              </a:rPr>
              <a:t>a potvrdíme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>
                <a:latin typeface="+mn-lt"/>
              </a:rPr>
              <a:t> </a:t>
            </a:r>
            <a:r>
              <a:rPr lang="cs-CZ" sz="2800" dirty="0" smtClean="0">
                <a:latin typeface="+mn-lt"/>
              </a:rPr>
              <a:t>lze měnit </a:t>
            </a:r>
            <a:r>
              <a:rPr lang="cs-CZ" sz="2800" b="1" i="1" u="sng" dirty="0" smtClean="0">
                <a:solidFill>
                  <a:srgbClr val="C00000"/>
                </a:solidFill>
                <a:latin typeface="+mn-lt"/>
              </a:rPr>
              <a:t>typ písma vzorce </a:t>
            </a:r>
            <a:r>
              <a:rPr lang="cs-CZ" sz="2800" dirty="0" smtClean="0">
                <a:latin typeface="+mn-lt"/>
              </a:rPr>
              <a:t>či jeho barvu nebo velikost</a:t>
            </a:r>
          </a:p>
          <a:p>
            <a:pPr>
              <a:buFont typeface="Arial" pitchFamily="34" charset="0"/>
              <a:buChar char="•"/>
            </a:pPr>
            <a:endParaRPr lang="cs-CZ" sz="2800" dirty="0">
              <a:latin typeface="+mn-lt"/>
            </a:endParaRPr>
          </a:p>
        </p:txBody>
      </p:sp>
      <p:sp>
        <p:nvSpPr>
          <p:cNvPr id="22531" name="AutoShape 3"/>
          <p:cNvSpPr>
            <a:spLocks noChangeArrowheads="1"/>
          </p:cNvSpPr>
          <p:nvPr/>
        </p:nvSpPr>
        <p:spPr bwMode="auto">
          <a:xfrm rot="2606457">
            <a:off x="5535005" y="2900480"/>
            <a:ext cx="150813" cy="557212"/>
          </a:xfrm>
          <a:prstGeom prst="downArrow">
            <a:avLst>
              <a:gd name="adj1" fmla="val 50000"/>
              <a:gd name="adj2" fmla="val 92368"/>
            </a:avLst>
          </a:prstGeom>
          <a:solidFill>
            <a:srgbClr val="C0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2532" name="AutoShape 4"/>
          <p:cNvSpPr>
            <a:spLocks noChangeArrowheads="1"/>
          </p:cNvSpPr>
          <p:nvPr/>
        </p:nvSpPr>
        <p:spPr bwMode="auto">
          <a:xfrm rot="2606457">
            <a:off x="6183076" y="5636783"/>
            <a:ext cx="150813" cy="557212"/>
          </a:xfrm>
          <a:prstGeom prst="downArrow">
            <a:avLst>
              <a:gd name="adj1" fmla="val 50000"/>
              <a:gd name="adj2" fmla="val 92368"/>
            </a:avLst>
          </a:prstGeom>
          <a:solidFill>
            <a:srgbClr val="C0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2533" name="AutoShape 5"/>
          <p:cNvSpPr>
            <a:spLocks noChangeArrowheads="1"/>
          </p:cNvSpPr>
          <p:nvPr/>
        </p:nvSpPr>
        <p:spPr bwMode="auto">
          <a:xfrm rot="2606457">
            <a:off x="3590788" y="2972488"/>
            <a:ext cx="150813" cy="557212"/>
          </a:xfrm>
          <a:prstGeom prst="downArrow">
            <a:avLst>
              <a:gd name="adj1" fmla="val 50000"/>
              <a:gd name="adj2" fmla="val 92368"/>
            </a:avLst>
          </a:prstGeom>
          <a:solidFill>
            <a:srgbClr val="C0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2534" name="AutoShape 6"/>
          <p:cNvSpPr>
            <a:spLocks noChangeArrowheads="1"/>
          </p:cNvSpPr>
          <p:nvPr/>
        </p:nvSpPr>
        <p:spPr bwMode="auto">
          <a:xfrm rot="2606457">
            <a:off x="6039060" y="3548550"/>
            <a:ext cx="150813" cy="557212"/>
          </a:xfrm>
          <a:prstGeom prst="downArrow">
            <a:avLst>
              <a:gd name="adj1" fmla="val 50000"/>
              <a:gd name="adj2" fmla="val 92368"/>
            </a:avLst>
          </a:prstGeom>
          <a:solidFill>
            <a:srgbClr val="C0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2535" name="AutoShape 7"/>
          <p:cNvSpPr>
            <a:spLocks noChangeArrowheads="1"/>
          </p:cNvSpPr>
          <p:nvPr/>
        </p:nvSpPr>
        <p:spPr bwMode="auto">
          <a:xfrm rot="2606457">
            <a:off x="6759140" y="2612448"/>
            <a:ext cx="150813" cy="557212"/>
          </a:xfrm>
          <a:prstGeom prst="downArrow">
            <a:avLst>
              <a:gd name="adj1" fmla="val 50000"/>
              <a:gd name="adj2" fmla="val 92368"/>
            </a:avLst>
          </a:prstGeom>
          <a:solidFill>
            <a:srgbClr val="C0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animBg="1"/>
      <p:bldP spid="22532" grpId="0" animBg="1"/>
      <p:bldP spid="22533" grpId="0" animBg="1"/>
      <p:bldP spid="22534" grpId="0" animBg="1"/>
      <p:bldP spid="2253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1628800"/>
            <a:ext cx="4552950" cy="381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467544" y="332656"/>
            <a:ext cx="8280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>
                <a:latin typeface="+mn-lt"/>
              </a:rPr>
              <a:t> </a:t>
            </a:r>
            <a:r>
              <a:rPr lang="cs-CZ" sz="2800" dirty="0" smtClean="0">
                <a:latin typeface="+mn-lt"/>
              </a:rPr>
              <a:t>příslušná změna se po potvrzení tlačítkem OK provede</a:t>
            </a:r>
            <a:endParaRPr lang="cs-CZ" sz="2800" dirty="0">
              <a:latin typeface="+mn-lt"/>
            </a:endParaRPr>
          </a:p>
        </p:txBody>
      </p:sp>
      <p:sp>
        <p:nvSpPr>
          <p:cNvPr id="23555" name="AutoShape 3"/>
          <p:cNvSpPr>
            <a:spLocks noChangeArrowheads="1"/>
          </p:cNvSpPr>
          <p:nvPr/>
        </p:nvSpPr>
        <p:spPr bwMode="auto">
          <a:xfrm>
            <a:off x="4860032" y="5157192"/>
            <a:ext cx="723900" cy="142875"/>
          </a:xfrm>
          <a:prstGeom prst="leftArrow">
            <a:avLst>
              <a:gd name="adj1" fmla="val 50000"/>
              <a:gd name="adj2" fmla="val 126667"/>
            </a:avLst>
          </a:prstGeom>
          <a:solidFill>
            <a:srgbClr val="C0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2132856"/>
            <a:ext cx="4392684" cy="3844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0" y="188640"/>
            <a:ext cx="9144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  </a:t>
            </a:r>
            <a:r>
              <a:rPr lang="cs-CZ" sz="32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Vytvoření jednoduché tabulky</a:t>
            </a: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:</a:t>
            </a:r>
            <a:endParaRPr lang="cs-CZ" sz="2800" dirty="0" smtClean="0">
              <a:latin typeface="+mn-lt"/>
            </a:endParaRPr>
          </a:p>
          <a:p>
            <a:pPr>
              <a:buFont typeface="Arial" pitchFamily="34" charset="0"/>
              <a:buChar char="•"/>
            </a:pPr>
            <a:r>
              <a:rPr lang="cs-CZ" sz="2800" dirty="0">
                <a:latin typeface="+mn-lt"/>
              </a:rPr>
              <a:t> </a:t>
            </a:r>
            <a:r>
              <a:rPr lang="cs-CZ" sz="2800" dirty="0" smtClean="0">
                <a:latin typeface="+mn-lt"/>
              </a:rPr>
              <a:t>myší označíme oblast buněk, které chceme ohraničit čarami</a:t>
            </a:r>
          </a:p>
          <a:p>
            <a:endParaRPr lang="cs-CZ" sz="28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556792"/>
            <a:ext cx="5391150" cy="27051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539552" y="260648"/>
            <a:ext cx="8064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+mn-lt"/>
              </a:rPr>
              <a:t> klikneme na roletku nabídky </a:t>
            </a:r>
            <a:r>
              <a:rPr lang="cs-CZ" sz="2800" i="1" dirty="0" smtClean="0">
                <a:latin typeface="+mn-lt"/>
              </a:rPr>
              <a:t>ohraničení</a:t>
            </a:r>
            <a:endParaRPr lang="cs-CZ" sz="2800" i="1" dirty="0">
              <a:latin typeface="+mn-lt"/>
            </a:endParaRPr>
          </a:p>
        </p:txBody>
      </p:sp>
      <p:sp>
        <p:nvSpPr>
          <p:cNvPr id="26627" name="AutoShape 3"/>
          <p:cNvSpPr>
            <a:spLocks noChangeArrowheads="1"/>
          </p:cNvSpPr>
          <p:nvPr/>
        </p:nvSpPr>
        <p:spPr bwMode="auto">
          <a:xfrm>
            <a:off x="3275856" y="2204864"/>
            <a:ext cx="123825" cy="352425"/>
          </a:xfrm>
          <a:prstGeom prst="upArrow">
            <a:avLst>
              <a:gd name="adj1" fmla="val 50000"/>
              <a:gd name="adj2" fmla="val 71154"/>
            </a:avLst>
          </a:prstGeom>
          <a:solidFill>
            <a:srgbClr val="C0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1484784"/>
            <a:ext cx="4695825" cy="51911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179512" y="188640"/>
            <a:ext cx="87849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+mn-lt"/>
              </a:rPr>
              <a:t> objeví se nabídky stylů ohraničení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>
                <a:latin typeface="+mn-lt"/>
              </a:rPr>
              <a:t> </a:t>
            </a:r>
            <a:r>
              <a:rPr lang="cs-CZ" sz="2800" dirty="0" smtClean="0">
                <a:latin typeface="+mn-lt"/>
              </a:rPr>
              <a:t>vybereme nabídku např. </a:t>
            </a:r>
            <a:r>
              <a:rPr lang="cs-CZ" sz="2800" i="1" dirty="0" smtClean="0">
                <a:latin typeface="+mn-lt"/>
              </a:rPr>
              <a:t>všechna ohraničení</a:t>
            </a:r>
            <a:endParaRPr lang="cs-CZ" sz="2800" i="1" dirty="0">
              <a:latin typeface="+mn-lt"/>
            </a:endParaRPr>
          </a:p>
        </p:txBody>
      </p:sp>
      <p:sp>
        <p:nvSpPr>
          <p:cNvPr id="25603" name="AutoShape 3"/>
          <p:cNvSpPr>
            <a:spLocks noChangeArrowheads="1"/>
          </p:cNvSpPr>
          <p:nvPr/>
        </p:nvSpPr>
        <p:spPr bwMode="auto">
          <a:xfrm rot="2606457">
            <a:off x="5318980" y="2900479"/>
            <a:ext cx="150813" cy="557212"/>
          </a:xfrm>
          <a:prstGeom prst="downArrow">
            <a:avLst>
              <a:gd name="adj1" fmla="val 50000"/>
              <a:gd name="adj2" fmla="val 92368"/>
            </a:avLst>
          </a:prstGeom>
          <a:solidFill>
            <a:srgbClr val="C0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1340768"/>
            <a:ext cx="4257675" cy="4419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683568" y="404664"/>
            <a:ext cx="813690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+mn-lt"/>
              </a:rPr>
              <a:t> vybrané sloupce i řádky jsou ohraničeny čarami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>
                <a:latin typeface="+mn-lt"/>
              </a:rPr>
              <a:t> </a:t>
            </a:r>
            <a:r>
              <a:rPr lang="cs-CZ" sz="2800" dirty="0" smtClean="0">
                <a:latin typeface="+mn-lt"/>
              </a:rPr>
              <a:t>i tyto čáry lze formátovat a upravovat</a:t>
            </a:r>
          </a:p>
          <a:p>
            <a:endParaRPr lang="cs-CZ" sz="2800" dirty="0" smtClean="0">
              <a:latin typeface="+mn-lt"/>
            </a:endParaRPr>
          </a:p>
          <a:p>
            <a:pPr>
              <a:buFont typeface="Arial" pitchFamily="34" charset="0"/>
              <a:buChar char="•"/>
            </a:pPr>
            <a:endParaRPr lang="cs-CZ" sz="2800" dirty="0" smtClean="0">
              <a:latin typeface="+mn-lt"/>
            </a:endParaRPr>
          </a:p>
          <a:p>
            <a:pPr>
              <a:buFont typeface="Arial" pitchFamily="34" charset="0"/>
              <a:buChar char="•"/>
            </a:pPr>
            <a:endParaRPr lang="cs-CZ" sz="2800" dirty="0">
              <a:latin typeface="+mn-lt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83568" y="5877272"/>
            <a:ext cx="76328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+mn-lt"/>
              </a:rPr>
              <a:t> můžeme využít nabídku </a:t>
            </a:r>
            <a:r>
              <a:rPr lang="cs-CZ" sz="2800" b="1" i="1" dirty="0" smtClean="0">
                <a:solidFill>
                  <a:srgbClr val="C00000"/>
                </a:solidFill>
                <a:latin typeface="+mn-lt"/>
              </a:rPr>
              <a:t>náhled</a:t>
            </a:r>
            <a:endParaRPr lang="cs-CZ" sz="2800" b="1" i="1" dirty="0">
              <a:solidFill>
                <a:srgbClr val="C0000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412776"/>
            <a:ext cx="6448425" cy="48672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1331640" y="260648"/>
            <a:ext cx="6840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>
                <a:latin typeface="+mn-lt"/>
              </a:rPr>
              <a:t> </a:t>
            </a:r>
            <a:r>
              <a:rPr lang="cs-CZ" sz="2800" dirty="0" smtClean="0">
                <a:latin typeface="+mn-lt"/>
              </a:rPr>
              <a:t>vybraná oblast buněk je ohraničena</a:t>
            </a:r>
            <a:endParaRPr lang="cs-CZ" sz="28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332656"/>
            <a:ext cx="8280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cs-CZ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>
              <a:defRPr/>
            </a:pP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/>
              <a:t>Mojmír Král, Excel 2010, </a:t>
            </a:r>
            <a:r>
              <a:rPr lang="cs-CZ" dirty="0" err="1"/>
              <a:t>Grada</a:t>
            </a:r>
            <a:r>
              <a:rPr lang="cs-CZ" dirty="0"/>
              <a:t> </a:t>
            </a:r>
            <a:r>
              <a:rPr lang="cs-CZ" dirty="0" err="1"/>
              <a:t>Publishing</a:t>
            </a:r>
            <a:r>
              <a:rPr lang="cs-CZ" dirty="0"/>
              <a:t>, a. s., Praha 2010, první vydání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389</Words>
  <Application>Microsoft Office PowerPoint</Application>
  <PresentationFormat>Předvádění na obrazovce (4:3)</PresentationFormat>
  <Paragraphs>67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sady Office</vt:lpstr>
      <vt:lpstr>Snímek 1</vt:lpstr>
      <vt:lpstr>Microsoft EXCEL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navrvi</dc:creator>
  <cp:lastModifiedBy>Ivca</cp:lastModifiedBy>
  <cp:revision>34</cp:revision>
  <dcterms:created xsi:type="dcterms:W3CDTF">2013-03-14T11:51:35Z</dcterms:created>
  <dcterms:modified xsi:type="dcterms:W3CDTF">2013-06-24T19:05:09Z</dcterms:modified>
</cp:coreProperties>
</file>