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1" r:id="rId13"/>
    <p:sldId id="268" r:id="rId14"/>
    <p:sldId id="269" r:id="rId15"/>
    <p:sldId id="270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2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D082D-5560-4A2E-9F93-7D3B3849DAEF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49CE0-E2D7-4099-9853-637155A642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B7568-210B-435D-8726-8E75B0EC0D5E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ECC7A-96D8-42A4-91D3-D76AEBD4AD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59F03-F12E-463A-82CA-28F55320B500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76FF0-C306-4C2E-840B-D371918A83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93BDC-A183-47AA-919C-7E4F832054F5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F649CE-06E9-4703-92A4-15C7997810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1AF63-2B68-4F0F-B36C-47E699E10739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AEE5E-962A-4552-9672-7F29B53BE9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E8E9C-FD7D-4B1E-95C0-1E31AA84343A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103C3-CF5A-426C-A069-BC6A1BA3F5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EC7D3-F9C9-4134-9E16-911AD022B22D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F2F1A-6257-4682-AC7A-701D545006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ED896-76CF-4896-B78B-FFC377250E42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F34D6-DA4D-4BBC-BE28-F3FE0CD502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5C2EB-BECD-4D20-987C-E29D609DE40C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614CE-DCAB-4141-9A91-DA52119525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B2CF28-1337-4922-8E09-0217FE3DB80B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CE21C-D95C-4900-B912-7C1368823F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72CFD-7CC6-4344-9D4E-B66976F2FF1B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8901A-900F-4776-AABC-28EF1BE4A3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1D46B88-2A01-43B6-8B7E-2FAF1D9BE18A}" type="datetimeFigureOut">
              <a:rPr lang="cs-CZ"/>
              <a:pPr>
                <a:defRPr/>
              </a:pPr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1C87091-D603-4A0D-9600-AB835E1BC5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mtClean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116013" y="981075"/>
          <a:ext cx="7128395" cy="50911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9468"/>
                <a:gridCol w="4198927"/>
              </a:tblGrid>
              <a:tr h="7066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algn="l"/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Základní škola a mateřská škola Dolní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Bojanovice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, </a:t>
                      </a:r>
                      <a:b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</a:b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okres Hodonín příspěvková organizace</a:t>
                      </a:r>
                    </a:p>
                    <a:p>
                      <a:pPr algn="l"/>
                      <a:endParaRPr lang="cs-CZ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222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algn="l"/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CZ.1.07/1.4.00/21.2777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388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Označení materiálu: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kern="120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VY_32_INOVACE_NAV2-4</a:t>
                      </a:r>
                      <a:endParaRPr lang="cs-CZ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388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Vzdělávací oblast: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Informační</a:t>
                      </a:r>
                      <a:r>
                        <a:rPr lang="cs-CZ" sz="16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a komunikační technologie</a:t>
                      </a:r>
                      <a:endParaRPr lang="cs-CZ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388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Vypravoval, datum: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Mgr. Vítězslav Navrátil, 29. 3. 2013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388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Ověřil, datum, třída: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Mgr. Ivana Kramářová, 3. 4. 2013, </a:t>
                      </a:r>
                      <a:r>
                        <a:rPr lang="cs-CZ" sz="1400" smtClean="0">
                          <a:latin typeface="Times New Roman" pitchFamily="18" charset="0"/>
                          <a:cs typeface="Times New Roman" pitchFamily="18" charset="0"/>
                        </a:rPr>
                        <a:t>9. A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388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Předmět: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Počítačové praktikum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388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1571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Druh materiálu: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Prezentace PowerPoint</a:t>
                      </a:r>
                    </a:p>
                    <a:p>
                      <a:pPr algn="l"/>
                      <a:endParaRPr lang="cs-CZ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388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Téma hodiny: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Vkládání vzorce průměr, jednoduché formátování tabulky, textové pole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68144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Žáci vytvoří tabulku pro sběr papíru, vkládají vzorec „průměr“, vzorec „suma“, provedou jednoduché formátování buněk.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90" name="Obrázek 2" descr="Popis: 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213" y="188913"/>
            <a:ext cx="3165475" cy="62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772400" cy="1470025"/>
          </a:xfrm>
        </p:spPr>
        <p:txBody>
          <a:bodyPr/>
          <a:lstStyle/>
          <a:p>
            <a:r>
              <a:rPr lang="cs-CZ" sz="7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Microsoft EXCEL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3429000"/>
            <a:ext cx="6400800" cy="175260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Vzorec „Průměr“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Formátování tabulky I.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+mn-lt"/>
              </a:rPr>
              <a:t> </a:t>
            </a:r>
            <a:r>
              <a:rPr lang="cs-CZ" sz="2400" dirty="0" smtClean="0">
                <a:latin typeface="+mn-lt"/>
              </a:rPr>
              <a:t>mezi buňkami sešitu se lze pohybovat pomocí kláves </a:t>
            </a:r>
            <a:r>
              <a:rPr lang="cs-CZ" sz="2400" b="1" dirty="0" smtClean="0">
                <a:latin typeface="+mn-lt"/>
              </a:rPr>
              <a:t>„</a:t>
            </a:r>
            <a:r>
              <a:rPr lang="cs-CZ" sz="2400" b="1" i="1" dirty="0" smtClean="0">
                <a:latin typeface="+mn-lt"/>
              </a:rPr>
              <a:t>šipky“</a:t>
            </a:r>
            <a:r>
              <a:rPr lang="cs-CZ" sz="2400" b="1" dirty="0" smtClean="0">
                <a:latin typeface="+mn-lt"/>
              </a:rPr>
              <a:t> </a:t>
            </a:r>
            <a:r>
              <a:rPr lang="cs-CZ" sz="2400" dirty="0" smtClean="0">
                <a:latin typeface="+mn-lt"/>
              </a:rPr>
              <a:t> (nahoru, dolů, vlevo vpravo)</a:t>
            </a:r>
          </a:p>
          <a:p>
            <a:pPr>
              <a:buFont typeface="Arial" pitchFamily="34" charset="0"/>
              <a:buChar char="•"/>
            </a:pPr>
            <a:r>
              <a:rPr lang="cs-CZ" sz="2400" b="1" dirty="0" smtClean="0">
                <a:latin typeface="+mn-lt"/>
              </a:rPr>
              <a:t> </a:t>
            </a:r>
            <a:r>
              <a:rPr lang="cs-CZ" sz="2400" dirty="0" smtClean="0">
                <a:latin typeface="+mn-lt"/>
              </a:rPr>
              <a:t>při tvorbě tabulky je nutno dobře promyslet její budoucí podobu</a:t>
            </a:r>
            <a:endParaRPr lang="cs-CZ" sz="2400" dirty="0">
              <a:latin typeface="+mn-lt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844824"/>
            <a:ext cx="5328592" cy="46362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83529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otevřete program MS Excel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vložte textové pole (vložení – textové pole)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začátek textového pole na buňce D3, konec na buňce H4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proveďte jeho výplň a ohraničení v </a:t>
            </a:r>
            <a:r>
              <a:rPr lang="cs-CZ" sz="2400" b="1" i="1" dirty="0" smtClean="0">
                <a:latin typeface="+mn-lt"/>
              </a:rPr>
              <a:t>nástrojích kreslení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písmo </a:t>
            </a:r>
            <a:r>
              <a:rPr lang="cs-CZ" sz="2400" dirty="0" err="1" smtClean="0">
                <a:latin typeface="+mn-lt"/>
              </a:rPr>
              <a:t>Calibri</a:t>
            </a:r>
            <a:r>
              <a:rPr lang="cs-CZ" sz="2400" dirty="0" smtClean="0">
                <a:latin typeface="+mn-lt"/>
              </a:rPr>
              <a:t> 14, zarovnáno na střed</a:t>
            </a:r>
          </a:p>
          <a:p>
            <a:pPr>
              <a:buFont typeface="Arial" pitchFamily="34" charset="0"/>
              <a:buChar char="•"/>
            </a:pPr>
            <a:endParaRPr lang="cs-CZ" sz="2400" dirty="0">
              <a:latin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3068960"/>
            <a:ext cx="5753100" cy="3324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vytvořte a doplňte data do sešitu podle vzoru, začátek D7</a:t>
            </a:r>
            <a:endParaRPr lang="cs-CZ" sz="2400" dirty="0">
              <a:latin typeface="+mn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980728"/>
            <a:ext cx="7488832" cy="559796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79208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Formátování </a:t>
            </a:r>
            <a:r>
              <a:rPr lang="cs-CZ" sz="24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buňek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:</a:t>
            </a:r>
            <a:endParaRPr lang="cs-CZ" sz="2400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cs-CZ" sz="2400" b="1" dirty="0" smtClean="0">
                <a:latin typeface="+mn-lt"/>
              </a:rPr>
              <a:t> </a:t>
            </a:r>
            <a:r>
              <a:rPr lang="cs-CZ" sz="2400" dirty="0" smtClean="0">
                <a:latin typeface="+mn-lt"/>
              </a:rPr>
              <a:t>označte tažením myši oblast vyplněných buněk</a:t>
            </a:r>
          </a:p>
          <a:p>
            <a:pPr>
              <a:buFont typeface="Arial" pitchFamily="34" charset="0"/>
              <a:buChar char="•"/>
            </a:pPr>
            <a:r>
              <a:rPr lang="cs-CZ" sz="2400" b="1" dirty="0" smtClean="0">
                <a:latin typeface="+mn-lt"/>
              </a:rPr>
              <a:t> </a:t>
            </a:r>
            <a:r>
              <a:rPr lang="cs-CZ" sz="2400" dirty="0" smtClean="0">
                <a:latin typeface="+mn-lt"/>
              </a:rPr>
              <a:t>klepněte myší na volbu </a:t>
            </a:r>
            <a:r>
              <a:rPr lang="cs-CZ" sz="2400" b="1" i="1" dirty="0" smtClean="0">
                <a:latin typeface="+mn-lt"/>
              </a:rPr>
              <a:t>zarovnat na střed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všechna data v označené oblasti byla zarovnána na střed</a:t>
            </a:r>
          </a:p>
          <a:p>
            <a:endParaRPr lang="cs-CZ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204864"/>
            <a:ext cx="2819400" cy="24860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2204864"/>
            <a:ext cx="3533775" cy="828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501008"/>
            <a:ext cx="2857500" cy="2466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7" name="AutoShape 5"/>
          <p:cNvSpPr>
            <a:spLocks noChangeArrowheads="1"/>
          </p:cNvSpPr>
          <p:nvPr/>
        </p:nvSpPr>
        <p:spPr bwMode="auto">
          <a:xfrm rot="2606457">
            <a:off x="6615125" y="2180399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39552" y="6237312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formátování ukončete klepnutím do jakékoliv jiné buňky</a:t>
            </a:r>
            <a:endParaRPr lang="cs-CZ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4249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Průměr dvou hodnot na řádku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:</a:t>
            </a:r>
            <a:endParaRPr lang="cs-CZ" sz="2400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chceme nyní, aby program Excel vypočítal </a:t>
            </a:r>
            <a:r>
              <a:rPr lang="cs-CZ" sz="2400" b="1" i="1" dirty="0" smtClean="0">
                <a:latin typeface="+mn-lt"/>
              </a:rPr>
              <a:t>průměr</a:t>
            </a:r>
            <a:r>
              <a:rPr lang="cs-CZ" sz="2400" dirty="0" smtClean="0">
                <a:latin typeface="+mn-lt"/>
              </a:rPr>
              <a:t> odevzdaných kilogramů papíru </a:t>
            </a:r>
            <a:r>
              <a:rPr lang="cs-CZ" sz="2400" b="1" i="1" dirty="0" smtClean="0">
                <a:latin typeface="+mn-lt"/>
              </a:rPr>
              <a:t>na 1 žáka </a:t>
            </a:r>
            <a:r>
              <a:rPr lang="cs-CZ" sz="2400" dirty="0" smtClean="0">
                <a:latin typeface="+mn-lt"/>
              </a:rPr>
              <a:t>v jednotlivých třídách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označte buňku na prvním řádku (buňka G8)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do řádku funkcí zadejte hodnotu ve tvaru =F8/E8 a potvrďte klávesou </a:t>
            </a:r>
            <a:r>
              <a:rPr lang="cs-CZ" sz="2400" b="1" dirty="0" smtClean="0">
                <a:latin typeface="+mn-lt"/>
              </a:rPr>
              <a:t>ENTER</a:t>
            </a:r>
            <a:endParaRPr lang="cs-CZ" sz="2400" b="1" dirty="0">
              <a:latin typeface="+mn-lt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564904"/>
            <a:ext cx="3000375" cy="2428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2564904"/>
            <a:ext cx="5286042" cy="85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3789040"/>
            <a:ext cx="3457575" cy="828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125" name="AutoShape 5"/>
          <p:cNvSpPr>
            <a:spLocks noChangeArrowheads="1"/>
          </p:cNvSpPr>
          <p:nvPr/>
        </p:nvSpPr>
        <p:spPr bwMode="auto">
          <a:xfrm rot="2606457">
            <a:off x="6255084" y="2468431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23528" y="5229200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tato hodnota nyní vypočítá podíl hodnot uvedených v buňce F8 a buňce E8 (F8 </a:t>
            </a:r>
            <a:r>
              <a:rPr lang="cs-CZ" sz="2400" i="1" dirty="0" smtClean="0">
                <a:latin typeface="+mn-lt"/>
              </a:rPr>
              <a:t>děleno</a:t>
            </a:r>
            <a:r>
              <a:rPr lang="cs-CZ" sz="2400" dirty="0" smtClean="0">
                <a:latin typeface="+mn-lt"/>
              </a:rPr>
              <a:t> E8) na řádku 8</a:t>
            </a:r>
            <a:endParaRPr lang="cs-CZ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548680"/>
            <a:ext cx="6227892" cy="453650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395536" y="5373216"/>
            <a:ext cx="8568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takto lze postupovat pro každý řádek ve sloupci G (např. =F9/E9)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jde to ovšem rychleji za pomoci nástroje </a:t>
            </a:r>
            <a:r>
              <a:rPr lang="cs-CZ" sz="2400" b="1" i="1" dirty="0" smtClean="0">
                <a:latin typeface="+mn-lt"/>
              </a:rPr>
              <a:t>Řady</a:t>
            </a:r>
            <a:endParaRPr lang="cs-CZ" sz="2400" b="1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996952"/>
            <a:ext cx="3067050" cy="3105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3059832" y="407707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260648"/>
            <a:ext cx="84249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najeďte myší na buňku tak, aby se vám objevil znak „</a:t>
            </a:r>
            <a:r>
              <a:rPr lang="cs-CZ" sz="2400" b="1" dirty="0" smtClean="0">
                <a:latin typeface="+mn-lt"/>
              </a:rPr>
              <a:t>+</a:t>
            </a:r>
            <a:r>
              <a:rPr lang="cs-CZ" sz="2400" dirty="0" smtClean="0">
                <a:latin typeface="+mn-lt"/>
              </a:rPr>
              <a:t>“ v pravém dolním rohu označené buňky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tažením myší směrem dolů ve sloupci G se vám objevují stejné výpočty pro průměrnou hodnotu nasbíraných kilogramů pro jednotlivé třídy</a:t>
            </a:r>
            <a:endParaRPr lang="cs-CZ" sz="2400" dirty="0">
              <a:latin typeface="+mn-lt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140968"/>
            <a:ext cx="4131283" cy="273630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836712"/>
            <a:ext cx="5184576" cy="45605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332656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celá tabulka nyní vypadá takto:</a:t>
            </a:r>
            <a:endParaRPr lang="cs-CZ" sz="2400" dirty="0"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5589240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zbývá nám doplnit údaje na řádku </a:t>
            </a:r>
            <a:r>
              <a:rPr lang="cs-CZ" sz="2400" b="1" i="1" dirty="0" smtClean="0">
                <a:latin typeface="+mn-lt"/>
              </a:rPr>
              <a:t>celkem</a:t>
            </a:r>
            <a:endParaRPr lang="cs-CZ" sz="2400" b="1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označíme buňku E17 – chceme </a:t>
            </a:r>
            <a:r>
              <a:rPr lang="cs-CZ" sz="2400" b="1" i="1" dirty="0" smtClean="0">
                <a:latin typeface="+mn-lt"/>
              </a:rPr>
              <a:t>součet všech žáků</a:t>
            </a:r>
          </a:p>
          <a:p>
            <a:pPr>
              <a:buFont typeface="Arial" pitchFamily="34" charset="0"/>
              <a:buChar char="•"/>
            </a:pPr>
            <a:r>
              <a:rPr lang="cs-CZ" sz="2400" b="1" i="1" dirty="0" smtClean="0">
                <a:latin typeface="+mn-lt"/>
              </a:rPr>
              <a:t> </a:t>
            </a:r>
            <a:r>
              <a:rPr lang="cs-CZ" sz="2400" dirty="0" smtClean="0">
                <a:latin typeface="+mn-lt"/>
              </a:rPr>
              <a:t>klikneme na kartu </a:t>
            </a:r>
            <a:r>
              <a:rPr lang="cs-CZ" sz="2400" b="1" i="1" dirty="0" smtClean="0">
                <a:latin typeface="+mn-lt"/>
              </a:rPr>
              <a:t>vzorce</a:t>
            </a:r>
            <a:endParaRPr lang="cs-CZ" sz="2400" b="1" i="1" dirty="0">
              <a:latin typeface="+mn-lt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268760"/>
            <a:ext cx="2733675" cy="2276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268760"/>
            <a:ext cx="3914775" cy="18097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4437112"/>
            <a:ext cx="4772025" cy="18097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197" name="AutoShape 5"/>
          <p:cNvSpPr>
            <a:spLocks noChangeArrowheads="1"/>
          </p:cNvSpPr>
          <p:nvPr/>
        </p:nvSpPr>
        <p:spPr bwMode="auto">
          <a:xfrm rot="2606457">
            <a:off x="6831148" y="1172288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198" name="AutoShape 6"/>
          <p:cNvSpPr>
            <a:spLocks noChangeArrowheads="1"/>
          </p:cNvSpPr>
          <p:nvPr/>
        </p:nvSpPr>
        <p:spPr bwMode="auto">
          <a:xfrm rot="2606457">
            <a:off x="3230749" y="4700679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23528" y="3789040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klikneme na často používaný symbol </a:t>
            </a:r>
            <a:r>
              <a:rPr lang="cs-CZ" sz="2400" b="1" i="1" dirty="0" smtClean="0">
                <a:latin typeface="+mn-lt"/>
              </a:rPr>
              <a:t>SUMA</a:t>
            </a:r>
            <a:endParaRPr lang="cs-CZ" sz="2400" b="1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nimBg="1"/>
      <p:bldP spid="8198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713" y="1976438"/>
            <a:ext cx="5362575" cy="2905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291" name="AutoShape 3"/>
          <p:cNvSpPr>
            <a:spLocks noChangeArrowheads="1"/>
          </p:cNvSpPr>
          <p:nvPr/>
        </p:nvSpPr>
        <p:spPr bwMode="auto">
          <a:xfrm rot="2606457">
            <a:off x="3518780" y="2756463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83568" y="548680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klikneme na nabídku </a:t>
            </a:r>
            <a:r>
              <a:rPr lang="cs-CZ" sz="2400" b="1" i="1" dirty="0" smtClean="0">
                <a:latin typeface="+mn-lt"/>
              </a:rPr>
              <a:t>Součet</a:t>
            </a:r>
            <a:endParaRPr lang="cs-CZ" sz="2400" b="1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196752"/>
            <a:ext cx="5257800" cy="5353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467544" y="188640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objeví se výběr buněk, jejichž součet chceme provést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potvrdíme klávesou </a:t>
            </a:r>
            <a:r>
              <a:rPr lang="cs-CZ" sz="2400" b="1" dirty="0" smtClean="0">
                <a:latin typeface="+mn-lt"/>
              </a:rPr>
              <a:t>ENTER</a:t>
            </a:r>
          </a:p>
          <a:p>
            <a:endParaRPr lang="cs-CZ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052736"/>
            <a:ext cx="3390900" cy="35528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260648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součet všech žáků je proveden</a:t>
            </a:r>
            <a:endParaRPr lang="cs-CZ" sz="2400" dirty="0"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5013176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nyní tento postup aplikujte pro sloupec </a:t>
            </a:r>
            <a:r>
              <a:rPr lang="cs-CZ" sz="2400" b="1" i="1" dirty="0" smtClean="0">
                <a:latin typeface="+mn-lt"/>
              </a:rPr>
              <a:t>kilogramů</a:t>
            </a:r>
            <a:r>
              <a:rPr lang="cs-CZ" sz="2400" dirty="0" smtClean="0">
                <a:latin typeface="+mn-lt"/>
              </a:rPr>
              <a:t>, opět chceme jejich </a:t>
            </a:r>
            <a:r>
              <a:rPr lang="cs-CZ" sz="2400" b="1" i="1" dirty="0" smtClean="0">
                <a:latin typeface="+mn-lt"/>
              </a:rPr>
              <a:t>celkový součet</a:t>
            </a:r>
            <a:endParaRPr lang="cs-CZ" sz="2400" b="1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340768"/>
            <a:ext cx="3960440" cy="38007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332656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nyní vypadá tabulka takto:</a:t>
            </a:r>
            <a:endParaRPr lang="cs-CZ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412776"/>
            <a:ext cx="3816424" cy="29454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395536" y="332656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nyní chceme doplnit poslední údaj – </a:t>
            </a:r>
            <a:r>
              <a:rPr lang="cs-CZ" sz="2400" b="1" i="1" dirty="0" smtClean="0">
                <a:latin typeface="+mn-lt"/>
              </a:rPr>
              <a:t>celkový průměr kilogramů</a:t>
            </a:r>
            <a:r>
              <a:rPr lang="cs-CZ" sz="2400" dirty="0" smtClean="0">
                <a:latin typeface="+mn-lt"/>
              </a:rPr>
              <a:t> </a:t>
            </a:r>
            <a:r>
              <a:rPr lang="cs-CZ" sz="2400" b="1" i="1" dirty="0" smtClean="0">
                <a:latin typeface="+mn-lt"/>
              </a:rPr>
              <a:t>na 1 žáka celé školy</a:t>
            </a:r>
            <a:endParaRPr lang="cs-CZ" sz="2400" b="1" i="1" dirty="0"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4869160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aplikujte vzorec pro průměr dvou hodnot pro tuto buňku</a:t>
            </a:r>
            <a:endParaRPr lang="cs-CZ" sz="2400" dirty="0">
              <a:latin typeface="+mn-lt"/>
            </a:endParaRPr>
          </a:p>
        </p:txBody>
      </p:sp>
      <p:sp>
        <p:nvSpPr>
          <p:cNvPr id="13315" name="AutoShape 3"/>
          <p:cNvSpPr>
            <a:spLocks noChangeArrowheads="1"/>
          </p:cNvSpPr>
          <p:nvPr/>
        </p:nvSpPr>
        <p:spPr bwMode="auto">
          <a:xfrm>
            <a:off x="5724128" y="3933056"/>
            <a:ext cx="723900" cy="142875"/>
          </a:xfrm>
          <a:prstGeom prst="leftArrow">
            <a:avLst>
              <a:gd name="adj1" fmla="val 50000"/>
              <a:gd name="adj2" fmla="val 126667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3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412776"/>
            <a:ext cx="5334000" cy="4648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467544" y="260648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+mn-lt"/>
              </a:rPr>
              <a:t> řešení:</a:t>
            </a:r>
            <a:endParaRPr lang="cs-CZ" sz="2400" dirty="0">
              <a:latin typeface="+mn-lt"/>
            </a:endParaRPr>
          </a:p>
        </p:txBody>
      </p:sp>
      <p:sp>
        <p:nvSpPr>
          <p:cNvPr id="14339" name="AutoShape 3"/>
          <p:cNvSpPr>
            <a:spLocks noChangeArrowheads="1"/>
          </p:cNvSpPr>
          <p:nvPr/>
        </p:nvSpPr>
        <p:spPr bwMode="auto">
          <a:xfrm rot="2606457">
            <a:off x="4526891" y="1820359"/>
            <a:ext cx="150813" cy="557212"/>
          </a:xfrm>
          <a:prstGeom prst="downArrow">
            <a:avLst>
              <a:gd name="adj1" fmla="val 50000"/>
              <a:gd name="adj2" fmla="val 92368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340" name="AutoShape 4"/>
          <p:cNvSpPr>
            <a:spLocks noChangeArrowheads="1"/>
          </p:cNvSpPr>
          <p:nvPr/>
        </p:nvSpPr>
        <p:spPr bwMode="auto">
          <a:xfrm>
            <a:off x="6012160" y="5733256"/>
            <a:ext cx="723900" cy="142875"/>
          </a:xfrm>
          <a:prstGeom prst="leftArrow">
            <a:avLst>
              <a:gd name="adj1" fmla="val 50000"/>
              <a:gd name="adj2" fmla="val 126667"/>
            </a:avLst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876256" y="5589240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C00000"/>
                </a:solidFill>
                <a:latin typeface="+mn-lt"/>
              </a:rPr>
              <a:t>Po stisku klávesy   ENTER</a:t>
            </a:r>
            <a:endParaRPr lang="cs-CZ" sz="20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75656" y="692696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n-lt"/>
              </a:rPr>
              <a:t>Tuto tabulku </a:t>
            </a:r>
            <a:r>
              <a:rPr lang="cs-CZ" sz="2400" dirty="0" smtClean="0">
                <a:solidFill>
                  <a:srgbClr val="C00000"/>
                </a:solidFill>
                <a:latin typeface="+mn-lt"/>
              </a:rPr>
              <a:t>uložte</a:t>
            </a:r>
            <a:r>
              <a:rPr lang="cs-CZ" sz="2400" dirty="0" smtClean="0">
                <a:latin typeface="+mn-lt"/>
              </a:rPr>
              <a:t> pod názvem </a:t>
            </a:r>
            <a:r>
              <a:rPr lang="cs-CZ" sz="2400" b="1" u="sng" dirty="0" smtClean="0">
                <a:solidFill>
                  <a:srgbClr val="C00000"/>
                </a:solidFill>
                <a:latin typeface="+mn-lt"/>
              </a:rPr>
              <a:t>SBĚR PAPÍRU</a:t>
            </a:r>
            <a:endParaRPr lang="cs-CZ" sz="2400" b="1" u="sng" dirty="0">
              <a:solidFill>
                <a:srgbClr val="C0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nimBg="1"/>
      <p:bldP spid="14340" grpId="0" animBg="1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404664"/>
            <a:ext cx="8064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>
              <a:defRPr/>
            </a:pP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/>
              <a:t>Mojmír Král, Excel 2010, </a:t>
            </a:r>
            <a:r>
              <a:rPr lang="cs-CZ" dirty="0" err="1" smtClean="0"/>
              <a:t>Grada</a:t>
            </a:r>
            <a:r>
              <a:rPr lang="cs-CZ" dirty="0" smtClean="0"/>
              <a:t> </a:t>
            </a:r>
            <a:r>
              <a:rPr lang="cs-CZ" dirty="0" err="1" smtClean="0"/>
              <a:t>Publishing</a:t>
            </a:r>
            <a:r>
              <a:rPr lang="cs-CZ" dirty="0" smtClean="0"/>
              <a:t>, a. s., Praha 2010, první vydání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519</Words>
  <Application>Microsoft Office PowerPoint</Application>
  <PresentationFormat>Předvádění na obrazovce (4:3)</PresentationFormat>
  <Paragraphs>67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Snímek 1</vt:lpstr>
      <vt:lpstr>Microsoft EXCEL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navrvi</dc:creator>
  <cp:lastModifiedBy>Ivca</cp:lastModifiedBy>
  <cp:revision>33</cp:revision>
  <dcterms:created xsi:type="dcterms:W3CDTF">2013-03-14T11:51:35Z</dcterms:created>
  <dcterms:modified xsi:type="dcterms:W3CDTF">2013-06-24T19:05:45Z</dcterms:modified>
</cp:coreProperties>
</file>