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8" r:id="rId22"/>
    <p:sldId id="281" r:id="rId23"/>
    <p:sldId id="282" r:id="rId24"/>
    <p:sldId id="283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F6D1E-80AC-463A-9614-6A2C953DDE2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3CDF5-3766-4C1B-9D50-3ED31D1E5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A1ED0-449C-404A-8836-3988DBD3D10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BF41F-6B74-4022-B1C7-08F8DF811E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1D8316-B207-44E1-81FD-827BAFC2D95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789E8-F5DC-4D12-BB74-A173E3FF3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4FF9B4-38CC-444C-AEDA-1359410FF2F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3B7DE-C46C-40B3-B0E3-6D1FC59E2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63BD3-4B25-42B9-848E-12A684FF3C39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6D8E2-1E25-4814-A648-6604304BE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A67D1-DEBD-456C-B049-6FC642CF048E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AC7D9-AFD6-4ADD-A306-6721878ED2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68524-1296-467F-B6D0-F6EF1AA8103F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B41B8-E766-48B1-A1F6-69BA532D3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FD691-8B8B-4664-BAD0-66E845E2A75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12B0E-6091-402D-AC69-F4A0B7A15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8E5FF-94D6-4C0A-98AD-EB7C18D68105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A5DEF-9E72-484D-8F9F-06CDCA832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321AE-36CD-4750-A77D-A8B27A571FA2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1957C-AAC2-4E15-A340-76234A6AA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7CCB9-12D0-48B3-A0EA-96BC7C45C381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5F78F-30D8-44D2-AC14-6D71A72BE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26D22B7-A974-4213-B8DD-3368B5719E3B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08090C6-024C-4FCD-9056-84FD72249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6013" y="981075"/>
          <a:ext cx="7128395" cy="50911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9468"/>
                <a:gridCol w="4198927"/>
              </a:tblGrid>
              <a:tr h="706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Základní škola a mateřská škola Dolní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Bojanovice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okres Hodonín příspěvková organizace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22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algn="l"/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CZ.1.07/1.4.00/21.2777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Označení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VY_32_INOVACE_NAV2-8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Informační</a:t>
                      </a:r>
                      <a:r>
                        <a:rPr lang="cs-CZ" sz="16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komunikační technologie</a:t>
                      </a:r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Vypravoval, datum: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Vítězslav Navrátil, 9. 4.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Ověřil, datum, třída: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Ivana Kramářová, 11. 4. 2013, 8.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Počítačové praktikum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91571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Druh materiálu: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Prezentace PowerPoint</a:t>
                      </a:r>
                    </a:p>
                    <a:p>
                      <a:pPr algn="l"/>
                      <a:endParaRPr lang="cs-CZ" sz="12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47388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Téma hodiny: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Úprava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tabulky, ohraničení buněk, výplň buněk, řazení dat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6814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upraví tabulku „Sběr železa“, použijí různá ohraničení buněk, barevné výplně buněk, použijí řazení dat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90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188913"/>
            <a:ext cx="3165475" cy="62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772400" cy="1470025"/>
          </a:xfrm>
        </p:spPr>
        <p:txBody>
          <a:bodyPr/>
          <a:lstStyle/>
          <a:p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 EXCEL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2376264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Formátování tabulky, čáry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Výplň buněk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Vložení nového sloupce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Seřazení dat v tabulce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před vlastní úpravou tabulky je třeba vložit do buněk data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je nutno mít jasnou představu, co od tabulky očekáváme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otevřete tabulku nazvanou </a:t>
            </a:r>
            <a:r>
              <a:rPr lang="cs-CZ" sz="2400" b="1" i="1" dirty="0" smtClean="0">
                <a:latin typeface="+mn-lt"/>
              </a:rPr>
              <a:t>„Sběr železa“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72816"/>
            <a:ext cx="6052700" cy="43204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dirty="0">
                <a:latin typeface="+mn-lt"/>
              </a:rPr>
              <a:t>nejprve se budeme věnovat </a:t>
            </a:r>
            <a:r>
              <a:rPr lang="cs-CZ" sz="2400" b="1" i="1" dirty="0">
                <a:latin typeface="+mn-lt"/>
              </a:rPr>
              <a:t>ohraničení buněk </a:t>
            </a:r>
            <a:r>
              <a:rPr lang="cs-CZ" sz="2400" dirty="0">
                <a:latin typeface="+mn-lt"/>
              </a:rPr>
              <a:t>tabulky</a:t>
            </a:r>
            <a:endParaRPr lang="cs-CZ" sz="2400" dirty="0" smtClean="0">
              <a:latin typeface="+mn-lt"/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myší vyberte oblast buněk tabulky, které chceme upravit</a:t>
            </a:r>
            <a:endParaRPr lang="cs-CZ" sz="24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4968552" cy="471881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klikněte na volbu </a:t>
            </a:r>
            <a:r>
              <a:rPr lang="cs-CZ" sz="2400" b="1" i="1" dirty="0" smtClean="0">
                <a:latin typeface="+mn-lt"/>
              </a:rPr>
              <a:t>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rozvine se nabídka pro styl 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vyberte možnost</a:t>
            </a:r>
            <a:r>
              <a:rPr lang="cs-CZ" sz="2400" b="1" i="1" dirty="0" smtClean="0">
                <a:latin typeface="+mn-lt"/>
              </a:rPr>
              <a:t> všechna ohraničení</a:t>
            </a:r>
            <a:endParaRPr lang="cs-CZ" sz="2400" dirty="0">
              <a:latin typeface="+mn-lt"/>
            </a:endParaRP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2600325" cy="1581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844824"/>
            <a:ext cx="3209888" cy="47110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844824"/>
            <a:ext cx="2140523" cy="47525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5367" name="AutoShape 7"/>
          <p:cNvSpPr>
            <a:spLocks noChangeArrowheads="1"/>
          </p:cNvSpPr>
          <p:nvPr/>
        </p:nvSpPr>
        <p:spPr bwMode="auto">
          <a:xfrm>
            <a:off x="7956376" y="342900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6" name="AutoShape 2"/>
          <p:cNvSpPr>
            <a:spLocks noChangeArrowheads="1"/>
          </p:cNvSpPr>
          <p:nvPr/>
        </p:nvSpPr>
        <p:spPr bwMode="auto">
          <a:xfrm rot="2606457">
            <a:off x="2150629" y="2324415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 animBg="1"/>
      <p:bldP spid="10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vybraná oblast buněk byla ohraničena jednotným stylem čar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můžeme se podívat na náhled </a:t>
            </a:r>
            <a:endParaRPr lang="cs-CZ" sz="2400" dirty="0"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3762375" cy="3590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00808"/>
            <a:ext cx="3877354" cy="3600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ohraničit </a:t>
            </a:r>
            <a:r>
              <a:rPr lang="cs-CZ" sz="2400" i="1" u="sng" dirty="0" smtClean="0">
                <a:latin typeface="+mn-lt"/>
              </a:rPr>
              <a:t>silnou čarou první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tažením myši ho označíme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opět klikneme na volbu </a:t>
            </a:r>
            <a:r>
              <a:rPr lang="cs-CZ" sz="2400" b="1" i="1" dirty="0" smtClean="0">
                <a:latin typeface="+mn-lt"/>
              </a:rPr>
              <a:t>ohraničení </a:t>
            </a:r>
            <a:r>
              <a:rPr lang="cs-CZ" sz="2400" dirty="0" smtClean="0">
                <a:latin typeface="+mn-lt"/>
              </a:rPr>
              <a:t>a vybereme volbu </a:t>
            </a:r>
            <a:r>
              <a:rPr lang="cs-CZ" sz="2400" b="1" i="1" dirty="0" smtClean="0">
                <a:latin typeface="+mn-lt"/>
              </a:rPr>
              <a:t>tlusté ohraničení okolo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348880"/>
            <a:ext cx="2152650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 rot="2606457">
            <a:off x="5607013" y="203638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6948264" y="4365104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420888"/>
            <a:ext cx="3456384" cy="103194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  <p:bldP spid="10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26064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do prázdné buňky a silné ohraničení je provedeno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204864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stejným způsobem ohraničte </a:t>
            </a:r>
            <a:r>
              <a:rPr lang="cs-CZ" sz="2400" i="1" u="sng" dirty="0" smtClean="0">
                <a:latin typeface="+mn-lt"/>
              </a:rPr>
              <a:t>silnou čarou první sloupec a poslední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náhled</a:t>
            </a:r>
            <a:endParaRPr lang="cs-CZ" sz="2400" dirty="0"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836712"/>
            <a:ext cx="3516391" cy="11521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789040"/>
            <a:ext cx="3093699" cy="2736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789040"/>
            <a:ext cx="3423102" cy="278054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</a:t>
            </a:r>
            <a:r>
              <a:rPr lang="cs-CZ" sz="2400" i="1" dirty="0" smtClean="0">
                <a:latin typeface="+mn-lt"/>
              </a:rPr>
              <a:t>barevně odlišit </a:t>
            </a:r>
            <a:r>
              <a:rPr lang="cs-CZ" sz="2400" dirty="0" smtClean="0">
                <a:latin typeface="+mn-lt"/>
              </a:rPr>
              <a:t>první a poslední řádek, první sloupec jak barvou výplně, tak barvou a stylem písma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340767"/>
            <a:ext cx="5184576" cy="46731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348880"/>
            <a:ext cx="25336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645024"/>
            <a:ext cx="1685925" cy="2124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51520" y="26064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označme myší první řádek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barva výplně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vybereme barvu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barva písma, vybereme barvu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volbu tučně a kurzíva, potvrdíme klikem mimo oblast a změna je hotova</a:t>
            </a:r>
            <a:endParaRPr lang="cs-CZ" sz="2400" dirty="0">
              <a:latin typeface="+mn-lt"/>
            </a:endParaRPr>
          </a:p>
        </p:txBody>
      </p:sp>
      <p:sp>
        <p:nvSpPr>
          <p:cNvPr id="4102" name="AutoShape 6"/>
          <p:cNvSpPr>
            <a:spLocks noChangeArrowheads="1"/>
          </p:cNvSpPr>
          <p:nvPr/>
        </p:nvSpPr>
        <p:spPr bwMode="auto">
          <a:xfrm rot="2606457">
            <a:off x="6255085" y="2252407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3" name="AutoShape 7"/>
          <p:cNvSpPr>
            <a:spLocks noChangeArrowheads="1"/>
          </p:cNvSpPr>
          <p:nvPr/>
        </p:nvSpPr>
        <p:spPr bwMode="auto">
          <a:xfrm rot="2606457">
            <a:off x="2366653" y="4628670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4" name="AutoShape 8"/>
          <p:cNvSpPr>
            <a:spLocks noChangeArrowheads="1"/>
          </p:cNvSpPr>
          <p:nvPr/>
        </p:nvSpPr>
        <p:spPr bwMode="auto">
          <a:xfrm rot="2606457">
            <a:off x="6759141" y="2324416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5" name="AutoShape 9"/>
          <p:cNvSpPr>
            <a:spLocks noChangeArrowheads="1"/>
          </p:cNvSpPr>
          <p:nvPr/>
        </p:nvSpPr>
        <p:spPr bwMode="auto">
          <a:xfrm rot="2606457">
            <a:off x="1790587" y="455666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4932040" y="2924944"/>
            <a:ext cx="123825" cy="352425"/>
          </a:xfrm>
          <a:prstGeom prst="upArrow">
            <a:avLst>
              <a:gd name="adj1" fmla="val 50000"/>
              <a:gd name="adj2" fmla="val 71154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7" name="AutoShape 11"/>
          <p:cNvSpPr>
            <a:spLocks noChangeArrowheads="1"/>
          </p:cNvSpPr>
          <p:nvPr/>
        </p:nvSpPr>
        <p:spPr bwMode="auto">
          <a:xfrm>
            <a:off x="5148064" y="2924944"/>
            <a:ext cx="123825" cy="352425"/>
          </a:xfrm>
          <a:prstGeom prst="upArrow">
            <a:avLst>
              <a:gd name="adj1" fmla="val 50000"/>
              <a:gd name="adj2" fmla="val 71154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564904"/>
            <a:ext cx="3744416" cy="801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077072"/>
            <a:ext cx="4608512" cy="102236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2" grpId="0" animBg="1"/>
      <p:bldP spid="4103" grpId="0" animBg="1"/>
      <p:bldP spid="4104" grpId="0" animBg="1"/>
      <p:bldP spid="4105" grpId="0" animBg="1"/>
      <p:bldP spid="410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tabulka vypadá takto: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9715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</a:t>
            </a:r>
            <a:r>
              <a:rPr lang="cs-CZ" sz="2400" b="1" i="1" dirty="0" smtClean="0">
                <a:latin typeface="+mn-lt"/>
              </a:rPr>
              <a:t>proveďte stejnou změnu pro </a:t>
            </a:r>
            <a:r>
              <a:rPr lang="cs-CZ" sz="2400" b="1" i="1" u="sng" dirty="0" smtClean="0">
                <a:latin typeface="+mn-lt"/>
              </a:rPr>
              <a:t>poslední řádek</a:t>
            </a:r>
            <a:endParaRPr lang="cs-CZ" sz="2400" b="1" i="1" u="sng" dirty="0">
              <a:latin typeface="+mn-lt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836712"/>
            <a:ext cx="3888432" cy="38771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jsme zde:</a:t>
            </a:r>
            <a:endParaRPr lang="cs-CZ" sz="24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157192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proveďte </a:t>
            </a:r>
            <a:r>
              <a:rPr lang="cs-CZ" sz="2400" b="1" i="1" dirty="0" smtClean="0">
                <a:latin typeface="+mn-lt"/>
              </a:rPr>
              <a:t>výplň prvního sloupce (názvy tříd)</a:t>
            </a:r>
            <a:r>
              <a:rPr lang="cs-CZ" sz="2400" dirty="0" smtClean="0">
                <a:latin typeface="+mn-lt"/>
              </a:rPr>
              <a:t> stejnou barvou, jakou má výplň textového pole v nadpisu</a:t>
            </a:r>
            <a:endParaRPr lang="cs-CZ" sz="2400" dirty="0">
              <a:latin typeface="+mn-lt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764704"/>
            <a:ext cx="4320480" cy="430788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n-lt"/>
              </a:rPr>
              <a:t>Výsledek:</a:t>
            </a:r>
            <a:endParaRPr lang="cs-CZ" sz="2400" dirty="0">
              <a:latin typeface="+mn-lt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764704"/>
            <a:ext cx="5760640" cy="577695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748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chceme </a:t>
            </a:r>
            <a:r>
              <a:rPr lang="cs-CZ" sz="2400" b="1" i="1" dirty="0" smtClean="0">
                <a:latin typeface="+mn-lt"/>
              </a:rPr>
              <a:t>seřadit pořadí </a:t>
            </a:r>
            <a:r>
              <a:rPr lang="cs-CZ" sz="2400" dirty="0" smtClean="0">
                <a:latin typeface="+mn-lt"/>
              </a:rPr>
              <a:t>jednotlivých tříd od nejvyšší hodnoty odevzdaných kilogramů železa po nejmenší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do dalšího sloupce – sloupec 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 pravé straně klikneme na nabídku </a:t>
            </a:r>
            <a:r>
              <a:rPr lang="cs-CZ" sz="2400" b="1" i="1" dirty="0" smtClean="0">
                <a:latin typeface="+mn-lt"/>
              </a:rPr>
              <a:t>vložit</a:t>
            </a:r>
            <a:r>
              <a:rPr lang="cs-CZ" sz="2400" dirty="0" smtClean="0">
                <a:latin typeface="+mn-lt"/>
              </a:rPr>
              <a:t> a pak na </a:t>
            </a:r>
            <a:r>
              <a:rPr lang="cs-CZ" sz="2400" b="1" i="1" dirty="0" smtClean="0">
                <a:latin typeface="+mn-lt"/>
              </a:rPr>
              <a:t>vložit sloupce</a:t>
            </a:r>
            <a:endParaRPr lang="cs-CZ" sz="2400" b="1" i="1" dirty="0">
              <a:latin typeface="+mn-lt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060848"/>
            <a:ext cx="2847975" cy="15144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8" name="AutoShape 4"/>
          <p:cNvSpPr>
            <a:spLocks noChangeArrowheads="1"/>
          </p:cNvSpPr>
          <p:nvPr/>
        </p:nvSpPr>
        <p:spPr bwMode="auto">
          <a:xfrm rot="2606457">
            <a:off x="6183077" y="2396423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7272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se objeví následující akce</a:t>
            </a:r>
            <a:endParaRPr lang="cs-CZ" sz="2400" dirty="0">
              <a:latin typeface="+mn-lt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3517998" cy="33786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112568" cy="45180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5536" y="494116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ikonku „štětce“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objeví se následující nabídka</a:t>
            </a:r>
            <a:endParaRPr lang="cs-CZ" sz="2400" dirty="0">
              <a:latin typeface="+mn-lt"/>
            </a:endParaRPr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 rot="2606457">
            <a:off x="6543116" y="1532327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14908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klikneme na nabídku „Stejný formát jako vlevo“, čímž se naformátuje celý sloupec tak, jako je na levé straně – nemusíme tedy formátovat (zarovnání na střed)</a:t>
            </a:r>
            <a:endParaRPr lang="cs-CZ" sz="2400" dirty="0">
              <a:latin typeface="+mn-lt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0648"/>
            <a:ext cx="5904656" cy="383004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6948264" y="1916832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07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provedeme dvojklik do buňky H7 a můžeme napsat její název </a:t>
            </a:r>
            <a:r>
              <a:rPr lang="cs-CZ" sz="2400" b="1" i="1" dirty="0" smtClean="0">
                <a:latin typeface="+mn-lt"/>
              </a:rPr>
              <a:t>Pořadí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provedeme ohraničení  sloupce – označíme celou oblast </a:t>
            </a:r>
            <a:endParaRPr lang="cs-CZ" sz="2400" dirty="0">
              <a:latin typeface="+mn-lt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916832"/>
            <a:ext cx="3868285" cy="38884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130" y="1916832"/>
            <a:ext cx="2474237" cy="38695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otevřeme volbu </a:t>
            </a:r>
            <a:r>
              <a:rPr lang="cs-CZ" sz="2400" i="1" dirty="0" smtClean="0">
                <a:latin typeface="+mn-lt"/>
              </a:rPr>
              <a:t>ohraničení </a:t>
            </a:r>
            <a:r>
              <a:rPr lang="cs-CZ" sz="2400" dirty="0" smtClean="0">
                <a:latin typeface="+mn-lt"/>
              </a:rPr>
              <a:t>a zvolíme nabídku </a:t>
            </a:r>
            <a:r>
              <a:rPr lang="cs-CZ" sz="2400" b="1" i="1" dirty="0" smtClean="0">
                <a:latin typeface="+mn-lt"/>
              </a:rPr>
              <a:t>všechna ohraničení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všechny buňky budou ohraničeny</a:t>
            </a:r>
            <a:endParaRPr lang="cs-CZ" sz="2400" dirty="0">
              <a:latin typeface="+mn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3733800" cy="4029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123" name="AutoShape 3"/>
          <p:cNvSpPr>
            <a:spLocks noChangeArrowheads="1"/>
          </p:cNvSpPr>
          <p:nvPr/>
        </p:nvSpPr>
        <p:spPr bwMode="auto">
          <a:xfrm>
            <a:off x="1763688" y="306896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916832"/>
            <a:ext cx="4591274" cy="33123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při stále označené oblasti sloupce klikneme na nabídku </a:t>
            </a:r>
            <a:r>
              <a:rPr lang="cs-CZ" sz="2400" b="1" i="1" dirty="0" smtClean="0">
                <a:latin typeface="+mn-lt"/>
              </a:rPr>
              <a:t>tlusté ohraničení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celý sloupec je ohraničen tlustou čárou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2132856"/>
            <a:ext cx="2897493" cy="417646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147" name="AutoShape 3"/>
          <p:cNvSpPr>
            <a:spLocks noChangeArrowheads="1"/>
          </p:cNvSpPr>
          <p:nvPr/>
        </p:nvSpPr>
        <p:spPr bwMode="auto">
          <a:xfrm>
            <a:off x="2339752" y="4509120"/>
            <a:ext cx="723900" cy="142875"/>
          </a:xfrm>
          <a:prstGeom prst="leftArrow">
            <a:avLst>
              <a:gd name="adj1" fmla="val 50000"/>
              <a:gd name="adj2" fmla="val 126667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348880"/>
            <a:ext cx="5242182" cy="37444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naplníme daty nový sloupec 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napište do sloupce čísla od 1. do 9. podle pořadí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barevně odlište první tři místa, číslice vyznačte tučně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3833187" cy="31683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132856"/>
            <a:ext cx="4248472" cy="31947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60648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nyní tabulka vypadá následovně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použijeme náhled</a:t>
            </a:r>
            <a:endParaRPr lang="cs-CZ" sz="24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725144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všimneme si, že dvě čáry ohraničení nejsou odpovídající síly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jsou tenké, upravte je pomocí dolního a horního ohraničení na silné</a:t>
            </a:r>
            <a:endParaRPr lang="cs-CZ" sz="24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4032448" cy="333115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196752"/>
            <a:ext cx="3933825" cy="3314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0247" name="AutoShape 7"/>
          <p:cNvSpPr>
            <a:spLocks noChangeArrowheads="1"/>
          </p:cNvSpPr>
          <p:nvPr/>
        </p:nvSpPr>
        <p:spPr bwMode="auto">
          <a:xfrm rot="2606457">
            <a:off x="8271308" y="1892368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46" name="AutoShape 6"/>
          <p:cNvSpPr>
            <a:spLocks noChangeArrowheads="1"/>
          </p:cNvSpPr>
          <p:nvPr/>
        </p:nvSpPr>
        <p:spPr bwMode="auto">
          <a:xfrm rot="2606457">
            <a:off x="8271309" y="3548550"/>
            <a:ext cx="150813" cy="557212"/>
          </a:xfrm>
          <a:prstGeom prst="downArrow">
            <a:avLst>
              <a:gd name="adj1" fmla="val 50000"/>
              <a:gd name="adj2" fmla="val 92368"/>
            </a:avLst>
          </a:pr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animBg="1"/>
      <p:bldP spid="1024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výsledek:</a:t>
            </a:r>
            <a:endParaRPr lang="cs-CZ" sz="2400" dirty="0">
              <a:latin typeface="+mn-lt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980728"/>
            <a:ext cx="5150518" cy="48245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 Náhled:</a:t>
            </a:r>
            <a:endParaRPr lang="cs-CZ" sz="2400" dirty="0">
              <a:latin typeface="+mn-lt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052736"/>
            <a:ext cx="5760640" cy="44145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defRPr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Mojmír Král, Excel 2010,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a. s., Praha 2010, první vydání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584</Words>
  <Application>Microsoft Office PowerPoint</Application>
  <PresentationFormat>Předvádění na obrazovce (4:3)</PresentationFormat>
  <Paragraphs>81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Microsoft EXCEL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navrvi</dc:creator>
  <cp:lastModifiedBy>Ivca</cp:lastModifiedBy>
  <cp:revision>57</cp:revision>
  <dcterms:created xsi:type="dcterms:W3CDTF">2013-03-14T11:51:35Z</dcterms:created>
  <dcterms:modified xsi:type="dcterms:W3CDTF">2013-06-24T19:08:16Z</dcterms:modified>
</cp:coreProperties>
</file>