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8" r:id="rId22"/>
    <p:sldId id="281" r:id="rId23"/>
    <p:sldId id="282" r:id="rId24"/>
    <p:sldId id="283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F6D1E-80AC-463A-9614-6A2C953DDE2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3CDF5-3766-4C1B-9D50-3ED31D1E5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A1ED0-449C-404A-8836-3988DBD3D10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BF41F-6B74-4022-B1C7-08F8DF811E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D8316-B207-44E1-81FD-827BAFC2D95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789E8-F5DC-4D12-BB74-A173E3FF3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FF9B4-38CC-444C-AEDA-1359410FF2F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3B7DE-C46C-40B3-B0E3-6D1FC59E2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63BD3-4B25-42B9-848E-12A684FF3C3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6D8E2-1E25-4814-A648-6604304BE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A67D1-DEBD-456C-B049-6FC642CF048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AC7D9-AFD6-4ADD-A306-6721878ED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68524-1296-467F-B6D0-F6EF1AA8103F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B41B8-E766-48B1-A1F6-69BA532D3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FD691-8B8B-4664-BAD0-66E845E2A75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12B0E-6091-402D-AC69-F4A0B7A15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8E5FF-94D6-4C0A-98AD-EB7C18D6810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A5DEF-9E72-484D-8F9F-06CDCA832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321AE-36CD-4750-A77D-A8B27A571FA2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1957C-AAC2-4E15-A340-76234A6AA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7CCB9-12D0-48B3-A0EA-96BC7C45C38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5F78F-30D8-44D2-AC14-6D71A72BE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26D22B7-A974-4213-B8DD-3368B5719E3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8090C6-024C-4FCD-9056-84FD72249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6013" y="981075"/>
          <a:ext cx="7128395" cy="50911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9468"/>
                <a:gridCol w="4198927"/>
              </a:tblGrid>
              <a:tr h="706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Základní škola a mateřská škola Dolní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Bojanovice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okres Hodonín příspěvková organizace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22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CZ.1.07/1.4.00/21.2777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Označení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VY_32_INOVACE_NAV2-9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Vypravoval, datum: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Vítězslav Navrátil, 9. 4.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Ověřil, datum, třída: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Ivana Kramářová, 15. 4. 2013, 8. B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Počítačové praktikum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91571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Druh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Prezentace PowerPoint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Téma hodiny: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Úprava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tabulky, ohraničení buněk, výplň buněk, řazení dat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814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upraví tabulku „Sběr kaštanů“, použijí různá ohraničení buněk, barevné výplně buněk, použijí řazení dat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90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188913"/>
            <a:ext cx="3165475" cy="62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EXCEL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2376264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Formátování tabulky, čáry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Výplň buněk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Vložení nového sloupce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Seřazení dat v tabulce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před vlastní úpravou tabulky je třeba vložit do buněk data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je nutno mít jasnou představu, co od tabulky očekáváme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otevřete tabulku nazvanou </a:t>
            </a:r>
            <a:r>
              <a:rPr lang="cs-CZ" sz="2400" b="1" i="1" dirty="0" smtClean="0">
                <a:latin typeface="+mn-lt"/>
              </a:rPr>
              <a:t>„Sběr kaštanů“</a:t>
            </a:r>
            <a:endParaRPr lang="cs-CZ" sz="2400" b="1" i="1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532955"/>
            <a:ext cx="5040560" cy="517712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nejprve se budeme věnovat </a:t>
            </a:r>
            <a:r>
              <a:rPr lang="cs-CZ" sz="2400" b="1" i="1" dirty="0">
                <a:latin typeface="+mn-lt"/>
              </a:rPr>
              <a:t>ohraničení buněk </a:t>
            </a:r>
            <a:r>
              <a:rPr lang="cs-CZ" sz="2400" dirty="0">
                <a:latin typeface="+mn-lt"/>
              </a:rPr>
              <a:t>tabulky</a:t>
            </a:r>
            <a:endParaRPr lang="cs-CZ" sz="24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myší vyberte oblast buněk tabulky, které chceme upravit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340768"/>
            <a:ext cx="4828044" cy="46805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klikněte na volbu </a:t>
            </a:r>
            <a:r>
              <a:rPr lang="cs-CZ" sz="2400" b="1" i="1" dirty="0" smtClean="0">
                <a:latin typeface="+mn-lt"/>
              </a:rPr>
              <a:t>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rozvine se nabídka pro styl 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vyberte možnost</a:t>
            </a:r>
            <a:r>
              <a:rPr lang="cs-CZ" sz="2400" b="1" i="1" dirty="0" smtClean="0">
                <a:latin typeface="+mn-lt"/>
              </a:rPr>
              <a:t> všechna ohraničení</a:t>
            </a:r>
            <a:endParaRPr lang="cs-CZ" sz="2400" dirty="0">
              <a:latin typeface="+mn-lt"/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2600325" cy="1581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844824"/>
            <a:ext cx="3209888" cy="47110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844824"/>
            <a:ext cx="2140523" cy="47525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7956376" y="342900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6" name="AutoShape 2"/>
          <p:cNvSpPr>
            <a:spLocks noChangeArrowheads="1"/>
          </p:cNvSpPr>
          <p:nvPr/>
        </p:nvSpPr>
        <p:spPr bwMode="auto">
          <a:xfrm rot="2606457">
            <a:off x="2150629" y="2324415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0" animBg="1"/>
      <p:bldP spid="10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vybraná oblast buněk byla ohraničena jednotným stylem čar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můžeme se podívat na náhled </a:t>
            </a:r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700808"/>
            <a:ext cx="3833367" cy="3600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1" y="1700808"/>
            <a:ext cx="4032447" cy="35605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ohraničit </a:t>
            </a:r>
            <a:r>
              <a:rPr lang="cs-CZ" sz="2400" i="1" u="sng" dirty="0" smtClean="0">
                <a:latin typeface="+mn-lt"/>
              </a:rPr>
              <a:t>silnou čarou první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myši ho označíme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opět klikneme na volbu </a:t>
            </a:r>
            <a:r>
              <a:rPr lang="cs-CZ" sz="2400" b="1" i="1" dirty="0" smtClean="0">
                <a:latin typeface="+mn-lt"/>
              </a:rPr>
              <a:t>ohraničení </a:t>
            </a:r>
            <a:r>
              <a:rPr lang="cs-CZ" sz="2400" dirty="0" smtClean="0">
                <a:latin typeface="+mn-lt"/>
              </a:rPr>
              <a:t>a vybereme volbu </a:t>
            </a:r>
            <a:r>
              <a:rPr lang="cs-CZ" sz="2400" b="1" i="1" dirty="0" smtClean="0">
                <a:latin typeface="+mn-lt"/>
              </a:rPr>
              <a:t>tlusté ohraničení okolo</a:t>
            </a:r>
            <a:endParaRPr lang="cs-CZ" sz="2400" b="1" i="1" dirty="0">
              <a:latin typeface="+mn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2152650" cy="3486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8" name="AutoShape 4"/>
          <p:cNvSpPr>
            <a:spLocks noChangeArrowheads="1"/>
          </p:cNvSpPr>
          <p:nvPr/>
        </p:nvSpPr>
        <p:spPr bwMode="auto">
          <a:xfrm rot="2606457">
            <a:off x="5607013" y="203638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9" name="AutoShape 5"/>
          <p:cNvSpPr>
            <a:spLocks noChangeArrowheads="1"/>
          </p:cNvSpPr>
          <p:nvPr/>
        </p:nvSpPr>
        <p:spPr bwMode="auto">
          <a:xfrm>
            <a:off x="6948264" y="4365104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420888"/>
            <a:ext cx="3888432" cy="110712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  <p:bldP spid="10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26064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do prázdné buňky a silné ohraničení je provedeno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204864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stejným způsobem ohraničte </a:t>
            </a:r>
            <a:r>
              <a:rPr lang="cs-CZ" sz="2400" i="1" u="sng" dirty="0" smtClean="0">
                <a:latin typeface="+mn-lt"/>
              </a:rPr>
              <a:t>silnou čarou první sloupec a poslední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náhled</a:t>
            </a:r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908720"/>
            <a:ext cx="3851995" cy="10801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789040"/>
            <a:ext cx="3180953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789040"/>
            <a:ext cx="3339218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</a:t>
            </a:r>
            <a:r>
              <a:rPr lang="cs-CZ" sz="2400" i="1" dirty="0" smtClean="0">
                <a:latin typeface="+mn-lt"/>
              </a:rPr>
              <a:t>barevně odlišit </a:t>
            </a:r>
            <a:r>
              <a:rPr lang="cs-CZ" sz="2400" dirty="0" smtClean="0">
                <a:latin typeface="+mn-lt"/>
              </a:rPr>
              <a:t>první a poslední řádek, první sloupec jak barvou výplně, tak barvou a stylem písma</a:t>
            </a:r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340768"/>
            <a:ext cx="4660292" cy="4608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348880"/>
            <a:ext cx="2533650" cy="1038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645024"/>
            <a:ext cx="1685925" cy="2124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51520" y="26064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označme myší první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barva výplně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vybereme barvu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barva písma, vybereme barvu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tučně a kurzíva, potvrdíme klikem mimo oblast a změna je hotova</a:t>
            </a:r>
            <a:endParaRPr lang="cs-CZ" sz="2400" dirty="0">
              <a:latin typeface="+mn-lt"/>
            </a:endParaRPr>
          </a:p>
        </p:txBody>
      </p:sp>
      <p:sp>
        <p:nvSpPr>
          <p:cNvPr id="4102" name="AutoShape 6"/>
          <p:cNvSpPr>
            <a:spLocks noChangeArrowheads="1"/>
          </p:cNvSpPr>
          <p:nvPr/>
        </p:nvSpPr>
        <p:spPr bwMode="auto">
          <a:xfrm rot="2606457">
            <a:off x="6255085" y="2252407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3" name="AutoShape 7"/>
          <p:cNvSpPr>
            <a:spLocks noChangeArrowheads="1"/>
          </p:cNvSpPr>
          <p:nvPr/>
        </p:nvSpPr>
        <p:spPr bwMode="auto">
          <a:xfrm rot="2606457">
            <a:off x="2366653" y="4628670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4" name="AutoShape 8"/>
          <p:cNvSpPr>
            <a:spLocks noChangeArrowheads="1"/>
          </p:cNvSpPr>
          <p:nvPr/>
        </p:nvSpPr>
        <p:spPr bwMode="auto">
          <a:xfrm rot="2606457">
            <a:off x="6759141" y="2324416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5" name="AutoShape 9"/>
          <p:cNvSpPr>
            <a:spLocks noChangeArrowheads="1"/>
          </p:cNvSpPr>
          <p:nvPr/>
        </p:nvSpPr>
        <p:spPr bwMode="auto">
          <a:xfrm rot="2606457">
            <a:off x="1790587" y="455666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4932040" y="2924944"/>
            <a:ext cx="123825" cy="352425"/>
          </a:xfrm>
          <a:prstGeom prst="upArrow">
            <a:avLst>
              <a:gd name="adj1" fmla="val 50000"/>
              <a:gd name="adj2" fmla="val 71154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7" name="AutoShape 11"/>
          <p:cNvSpPr>
            <a:spLocks noChangeArrowheads="1"/>
          </p:cNvSpPr>
          <p:nvPr/>
        </p:nvSpPr>
        <p:spPr bwMode="auto">
          <a:xfrm>
            <a:off x="5148064" y="2924944"/>
            <a:ext cx="123825" cy="352425"/>
          </a:xfrm>
          <a:prstGeom prst="upArrow">
            <a:avLst>
              <a:gd name="adj1" fmla="val 50000"/>
              <a:gd name="adj2" fmla="val 71154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564904"/>
            <a:ext cx="3421820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3" y="3933056"/>
            <a:ext cx="4824536" cy="11941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2" grpId="0" animBg="1"/>
      <p:bldP spid="4103" grpId="0" animBg="1"/>
      <p:bldP spid="4104" grpId="0" animBg="1"/>
      <p:bldP spid="4105" grpId="0" animBg="1"/>
      <p:bldP spid="4106" grpId="0" animBg="1"/>
      <p:bldP spid="410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tabulka vypadá takto:</a:t>
            </a:r>
            <a:endParaRPr lang="cs-CZ" sz="2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445224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</a:t>
            </a:r>
            <a:r>
              <a:rPr lang="cs-CZ" sz="2400" b="1" i="1" dirty="0" smtClean="0">
                <a:latin typeface="+mn-lt"/>
              </a:rPr>
              <a:t>proveďte stejnou změnu pro </a:t>
            </a:r>
            <a:r>
              <a:rPr lang="cs-CZ" sz="2400" b="1" i="1" u="sng" dirty="0" smtClean="0">
                <a:latin typeface="+mn-lt"/>
              </a:rPr>
              <a:t>poslední řádek</a:t>
            </a:r>
            <a:endParaRPr lang="cs-CZ" sz="2400" b="1" i="1" u="sng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836711"/>
            <a:ext cx="4320480" cy="43446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jsme zde:</a:t>
            </a:r>
            <a:endParaRPr lang="cs-CZ" sz="2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58924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proveďte </a:t>
            </a:r>
            <a:r>
              <a:rPr lang="cs-CZ" sz="2400" b="1" i="1" dirty="0" smtClean="0">
                <a:latin typeface="+mn-lt"/>
              </a:rPr>
              <a:t>výplň prvního sloupce (názvy tříd)</a:t>
            </a:r>
            <a:r>
              <a:rPr lang="cs-CZ" sz="2400" dirty="0" smtClean="0">
                <a:latin typeface="+mn-lt"/>
              </a:rPr>
              <a:t> stejnou barvou, jakou má výplň textového pole v nadpisu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052736"/>
            <a:ext cx="4536504" cy="443069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Výsledek: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052736"/>
            <a:ext cx="5544616" cy="527414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748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</a:t>
            </a:r>
            <a:r>
              <a:rPr lang="cs-CZ" sz="2400" b="1" i="1" dirty="0" smtClean="0">
                <a:latin typeface="+mn-lt"/>
              </a:rPr>
              <a:t>seřadit pořadí </a:t>
            </a:r>
            <a:r>
              <a:rPr lang="cs-CZ" sz="2400" dirty="0" smtClean="0">
                <a:latin typeface="+mn-lt"/>
              </a:rPr>
              <a:t>jednotlivých tříd od nejvyšší hodnoty odevzdaných kilogramů kaštanů po nejmenší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do dalšího sloupce – sloupec 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na pravé straně klikneme na nabídku </a:t>
            </a:r>
            <a:r>
              <a:rPr lang="cs-CZ" sz="2400" b="1" i="1" dirty="0" smtClean="0">
                <a:latin typeface="+mn-lt"/>
              </a:rPr>
              <a:t>vložit</a:t>
            </a:r>
            <a:r>
              <a:rPr lang="cs-CZ" sz="2400" dirty="0" smtClean="0">
                <a:latin typeface="+mn-lt"/>
              </a:rPr>
              <a:t> a pak na </a:t>
            </a:r>
            <a:r>
              <a:rPr lang="cs-CZ" sz="2400" b="1" i="1" dirty="0" smtClean="0">
                <a:latin typeface="+mn-lt"/>
              </a:rPr>
              <a:t>vložit sloupce</a:t>
            </a:r>
            <a:endParaRPr lang="cs-CZ" sz="2400" b="1" i="1" dirty="0">
              <a:latin typeface="+mn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060848"/>
            <a:ext cx="2847975" cy="151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8" name="AutoShape 4"/>
          <p:cNvSpPr>
            <a:spLocks noChangeArrowheads="1"/>
          </p:cNvSpPr>
          <p:nvPr/>
        </p:nvSpPr>
        <p:spPr bwMode="auto">
          <a:xfrm rot="2606457">
            <a:off x="6183077" y="239642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877272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se objeví následující akce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3528392" cy="363981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94116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ikonku „štětce“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objeví se následující nabídka</a:t>
            </a:r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6672"/>
            <a:ext cx="4752528" cy="43129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051" name="AutoShape 3"/>
          <p:cNvSpPr>
            <a:spLocks noChangeArrowheads="1"/>
          </p:cNvSpPr>
          <p:nvPr/>
        </p:nvSpPr>
        <p:spPr bwMode="auto">
          <a:xfrm rot="2606457">
            <a:off x="6327093" y="1460319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149080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nabídku „Stejný formát jako vlevo“, čímž se naformátuje celý sloupec tak, jako je na levé straně – nemusíme tedy formátovat (zarovnání na střed)</a:t>
            </a:r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48680"/>
            <a:ext cx="5544616" cy="356511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6588224" y="2060848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7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provedeme dvojklik do buňky H7 a můžeme napsat její název </a:t>
            </a:r>
            <a:r>
              <a:rPr lang="cs-CZ" sz="2400" b="1" i="1" dirty="0" smtClean="0">
                <a:latin typeface="+mn-lt"/>
              </a:rPr>
              <a:t>Pořadí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provedeme ohraničení  sloupce – označíme celou oblast 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16832"/>
            <a:ext cx="4257724" cy="38884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916832"/>
            <a:ext cx="1973452" cy="38884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otevřeme volbu </a:t>
            </a:r>
            <a:r>
              <a:rPr lang="cs-CZ" sz="2400" i="1" dirty="0" smtClean="0">
                <a:latin typeface="+mn-lt"/>
              </a:rPr>
              <a:t>ohraničení </a:t>
            </a:r>
            <a:r>
              <a:rPr lang="cs-CZ" sz="2400" dirty="0" smtClean="0">
                <a:latin typeface="+mn-lt"/>
              </a:rPr>
              <a:t>a zvolíme nabídku </a:t>
            </a:r>
            <a:r>
              <a:rPr lang="cs-CZ" sz="2400" b="1" i="1" dirty="0" smtClean="0">
                <a:latin typeface="+mn-lt"/>
              </a:rPr>
              <a:t>všechna 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všechny buňky budou ohraničeny</a:t>
            </a:r>
            <a:endParaRPr lang="cs-CZ" sz="2400" dirty="0">
              <a:latin typeface="+mn-lt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3384376" cy="4555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AutoShape 3"/>
          <p:cNvSpPr>
            <a:spLocks noChangeArrowheads="1"/>
          </p:cNvSpPr>
          <p:nvPr/>
        </p:nvSpPr>
        <p:spPr bwMode="auto">
          <a:xfrm>
            <a:off x="2123728" y="3140968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988840"/>
            <a:ext cx="4481316" cy="35283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při stále označené oblasti sloupce klikneme na nabídku </a:t>
            </a:r>
            <a:r>
              <a:rPr lang="cs-CZ" sz="2400" b="1" i="1" dirty="0" smtClean="0">
                <a:latin typeface="+mn-lt"/>
              </a:rPr>
              <a:t>tlusté ohraničení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celý sloupec je ohraničen tlustou čárou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2132856"/>
            <a:ext cx="2897493" cy="417646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147" name="AutoShape 3"/>
          <p:cNvSpPr>
            <a:spLocks noChangeArrowheads="1"/>
          </p:cNvSpPr>
          <p:nvPr/>
        </p:nvSpPr>
        <p:spPr bwMode="auto">
          <a:xfrm>
            <a:off x="2339752" y="450912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276872"/>
            <a:ext cx="5257096" cy="39604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naplníme daty nový sloupec 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napište do sloupce čísla od 1. do 9. podle pořadí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barevně odlište první tři místa, číslice vyznačte tučně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2856"/>
            <a:ext cx="4119977" cy="31683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7" y="2132856"/>
            <a:ext cx="4259674" cy="31683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260648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tabulka vypadá následovně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použijeme náhled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725144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všimneme si, že dvě čáry ohraničení nejsou odpovídající síly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jsou tenké, upravte je pomocí dolního a horního ohraničení na silné</a:t>
            </a:r>
            <a:endParaRPr lang="cs-CZ" sz="2400" dirty="0">
              <a:latin typeface="+mn-lt"/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3744416" cy="3534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5" y="1124744"/>
            <a:ext cx="4608513" cy="34928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47" name="AutoShape 7"/>
          <p:cNvSpPr>
            <a:spLocks noChangeArrowheads="1"/>
          </p:cNvSpPr>
          <p:nvPr/>
        </p:nvSpPr>
        <p:spPr bwMode="auto">
          <a:xfrm rot="2606457">
            <a:off x="8127291" y="1820359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46" name="AutoShape 6"/>
          <p:cNvSpPr>
            <a:spLocks noChangeArrowheads="1"/>
          </p:cNvSpPr>
          <p:nvPr/>
        </p:nvSpPr>
        <p:spPr bwMode="auto">
          <a:xfrm rot="2606457">
            <a:off x="8055284" y="3620559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animBg="1"/>
      <p:bldP spid="1024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výsledek:</a:t>
            </a:r>
            <a:endParaRPr lang="cs-CZ" sz="2400" dirty="0">
              <a:latin typeface="+mn-lt"/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24744"/>
            <a:ext cx="5544616" cy="523264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Náhled:</a:t>
            </a:r>
            <a:endParaRPr lang="cs-CZ" sz="2400" dirty="0">
              <a:latin typeface="+mn-lt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725674" cy="50405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defRPr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Mojmír Král, Excel 2010,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a. s., Praha 2010, první vydání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584</Words>
  <Application>Microsoft Office PowerPoint</Application>
  <PresentationFormat>Předvádění na obrazovce (4:3)</PresentationFormat>
  <Paragraphs>81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Microsoft EXCEL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navrvi</dc:creator>
  <cp:lastModifiedBy>Ivca</cp:lastModifiedBy>
  <cp:revision>76</cp:revision>
  <dcterms:created xsi:type="dcterms:W3CDTF">2013-03-14T11:51:35Z</dcterms:created>
  <dcterms:modified xsi:type="dcterms:W3CDTF">2013-06-24T19:08:42Z</dcterms:modified>
</cp:coreProperties>
</file>