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65" r:id="rId3"/>
    <p:sldId id="266" r:id="rId4"/>
    <p:sldId id="270" r:id="rId5"/>
    <p:sldId id="272" r:id="rId6"/>
    <p:sldId id="273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3"/>
          <p:cNvGrpSpPr/>
          <p:nvPr/>
        </p:nvGrpSpPr>
        <p:grpSpPr>
          <a:xfrm>
            <a:off x="428596" y="21429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="" xmlns:p14="http://schemas.microsoft.com/office/powerpoint/2010/main" val="1771834059"/>
                </p:ext>
              </p:extLst>
            </p:nvPr>
          </p:nvGraphicFramePr>
          <p:xfrm>
            <a:off x="394830" y="1364894"/>
            <a:ext cx="8388945" cy="3971294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VY_32_INOVACE_III_Cj1_6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Daniela Havelková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Český jazyk a literatura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Shoda přísudku s podmětem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Květen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Výklad a opakování učiva skladby (větných členů), na konci prezentace krátké opakování, na další straně řešení.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="" xmlns:p14="http://schemas.microsoft.com/office/powerpoint/2010/main" val="270651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Shoda přísudku s podmětem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Několikanásobný podmět ve středním rodě:</a:t>
            </a:r>
          </a:p>
          <a:p>
            <a:pPr>
              <a:buNone/>
            </a:pPr>
            <a:r>
              <a:rPr lang="cs-CZ" dirty="0" smtClean="0"/>
              <a:t>Jsou-li všechny členy podmětu rodu středního v </a:t>
            </a:r>
            <a:r>
              <a:rPr lang="cs-CZ" u="sng" dirty="0" smtClean="0"/>
              <a:t>čísle množném</a:t>
            </a:r>
            <a:r>
              <a:rPr lang="cs-CZ" dirty="0" smtClean="0"/>
              <a:t>, v koncovce píšeme </a:t>
            </a:r>
            <a:r>
              <a:rPr lang="cs-CZ" dirty="0" smtClean="0">
                <a:solidFill>
                  <a:srgbClr val="FF0000"/>
                </a:solidFill>
              </a:rPr>
              <a:t>–la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i="1" dirty="0" smtClean="0"/>
              <a:t>Koťata, štěňata a hříbata běha</a:t>
            </a:r>
            <a:r>
              <a:rPr lang="cs-CZ" i="1" dirty="0" smtClean="0">
                <a:solidFill>
                  <a:srgbClr val="FF0000"/>
                </a:solidFill>
              </a:rPr>
              <a:t>la</a:t>
            </a:r>
            <a:r>
              <a:rPr lang="cs-CZ" i="1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Je-li alespoň jeden člen v čísle jednotném, píšeme v přísudku </a:t>
            </a:r>
            <a:r>
              <a:rPr lang="cs-CZ" dirty="0" smtClean="0">
                <a:solidFill>
                  <a:srgbClr val="FF0000"/>
                </a:solidFill>
              </a:rPr>
              <a:t>–y</a:t>
            </a:r>
          </a:p>
          <a:p>
            <a:pPr>
              <a:buNone/>
            </a:pPr>
            <a:r>
              <a:rPr lang="cs-CZ" i="1" dirty="0" smtClean="0"/>
              <a:t>Koťata, štěňata a hříbě běha</a:t>
            </a:r>
            <a:r>
              <a:rPr lang="cs-CZ" i="1" dirty="0" smtClean="0">
                <a:solidFill>
                  <a:srgbClr val="FF0000"/>
                </a:solidFill>
              </a:rPr>
              <a:t>ly</a:t>
            </a:r>
            <a:r>
              <a:rPr lang="cs-CZ" i="1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Shoda přísudku s podmětem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Některá podstatná jména rodu mužského mají dvě koncovky (viz PČP)</a:t>
            </a:r>
          </a:p>
          <a:p>
            <a:pPr>
              <a:buNone/>
            </a:pPr>
            <a:r>
              <a:rPr lang="cs-CZ" dirty="0" smtClean="0"/>
              <a:t>Př.:  panáci stáli x panáky stály</a:t>
            </a: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Pamatuj: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Dni, dny se krátil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x (dnové se krátili)</a:t>
            </a:r>
          </a:p>
          <a:p>
            <a:pPr>
              <a:buNone/>
            </a:pPr>
            <a:r>
              <a:rPr lang="cs-CZ" dirty="0" smtClean="0"/>
              <a:t>Lidé, koně, lidičky, rodiče šl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</a:p>
          <a:p>
            <a:pPr>
              <a:buNone/>
            </a:pPr>
            <a:r>
              <a:rPr lang="cs-CZ" dirty="0" smtClean="0"/>
              <a:t>Oči, uši bolel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Podtrhni podmět a doplň –i/-y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Děti běhal- po louce.</a:t>
            </a:r>
          </a:p>
          <a:p>
            <a:pPr>
              <a:buNone/>
            </a:pPr>
            <a:r>
              <a:rPr lang="cs-CZ" dirty="0" smtClean="0"/>
              <a:t>Štěňata a koťata dováděl-  v trávě.</a:t>
            </a:r>
          </a:p>
          <a:p>
            <a:pPr>
              <a:buNone/>
            </a:pPr>
            <a:r>
              <a:rPr lang="cs-CZ" dirty="0" smtClean="0"/>
              <a:t>Maruška, Janička a </a:t>
            </a:r>
            <a:r>
              <a:rPr lang="cs-CZ" dirty="0" err="1" smtClean="0"/>
              <a:t>Pepík</a:t>
            </a:r>
            <a:r>
              <a:rPr lang="cs-CZ" dirty="0" smtClean="0"/>
              <a:t> sbíral- maliny.</a:t>
            </a:r>
          </a:p>
          <a:p>
            <a:pPr>
              <a:buNone/>
            </a:pPr>
            <a:r>
              <a:rPr lang="cs-CZ" dirty="0" smtClean="0"/>
              <a:t>Davy lidí se valil- po ulicích.</a:t>
            </a:r>
          </a:p>
          <a:p>
            <a:pPr>
              <a:buNone/>
            </a:pPr>
            <a:r>
              <a:rPr lang="cs-CZ" dirty="0" smtClean="0"/>
              <a:t>V zoologické zahradě jsme viděl- žirafy.</a:t>
            </a:r>
          </a:p>
          <a:p>
            <a:pPr>
              <a:buNone/>
            </a:pPr>
            <a:r>
              <a:rPr lang="cs-CZ" dirty="0" smtClean="0"/>
              <a:t>Velcí plazi již dávno vyhynul-.</a:t>
            </a:r>
          </a:p>
          <a:p>
            <a:pPr>
              <a:buNone/>
            </a:pPr>
            <a:r>
              <a:rPr lang="cs-CZ" dirty="0" smtClean="0"/>
              <a:t>Káčata i kuře plaval- po rybníčku.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Podtrhni podmět a doplň –i/-y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829576" cy="4525963"/>
          </a:xfrm>
        </p:spPr>
        <p:txBody>
          <a:bodyPr/>
          <a:lstStyle/>
          <a:p>
            <a:pPr>
              <a:buNone/>
            </a:pPr>
            <a:r>
              <a:rPr lang="cs-CZ" u="sng" dirty="0" smtClean="0"/>
              <a:t>Děti</a:t>
            </a:r>
            <a:r>
              <a:rPr lang="cs-CZ" dirty="0" smtClean="0"/>
              <a:t> běhal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po louce.</a:t>
            </a:r>
          </a:p>
          <a:p>
            <a:pPr>
              <a:buNone/>
            </a:pPr>
            <a:r>
              <a:rPr lang="cs-CZ" u="sng" dirty="0" smtClean="0"/>
              <a:t>Štěňata a koťata </a:t>
            </a:r>
            <a:r>
              <a:rPr lang="cs-CZ" dirty="0" smtClean="0"/>
              <a:t>dováděl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v trávě.</a:t>
            </a:r>
          </a:p>
          <a:p>
            <a:pPr>
              <a:buNone/>
            </a:pPr>
            <a:r>
              <a:rPr lang="cs-CZ" u="sng" dirty="0" smtClean="0"/>
              <a:t>Maruška, Janička a </a:t>
            </a:r>
            <a:r>
              <a:rPr lang="cs-CZ" u="sng" dirty="0" err="1" smtClean="0">
                <a:solidFill>
                  <a:srgbClr val="FF0000"/>
                </a:solidFill>
              </a:rPr>
              <a:t>Pepík</a:t>
            </a:r>
            <a:r>
              <a:rPr lang="cs-CZ" u="sng" dirty="0" smtClean="0"/>
              <a:t> </a:t>
            </a:r>
            <a:r>
              <a:rPr lang="cs-CZ" dirty="0" smtClean="0"/>
              <a:t>sbíral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maliny.</a:t>
            </a:r>
          </a:p>
          <a:p>
            <a:pPr>
              <a:buNone/>
            </a:pPr>
            <a:r>
              <a:rPr lang="cs-CZ" u="sng" dirty="0" smtClean="0"/>
              <a:t>Davy</a:t>
            </a:r>
            <a:r>
              <a:rPr lang="cs-CZ" dirty="0" smtClean="0"/>
              <a:t> lidí se valil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po ulicích.</a:t>
            </a:r>
          </a:p>
          <a:p>
            <a:pPr>
              <a:buNone/>
            </a:pPr>
            <a:r>
              <a:rPr lang="cs-CZ" dirty="0" smtClean="0"/>
              <a:t>V zoologické zahradě jsme viděl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žirafy. (my)</a:t>
            </a:r>
          </a:p>
          <a:p>
            <a:pPr>
              <a:buNone/>
            </a:pPr>
            <a:r>
              <a:rPr lang="cs-CZ" dirty="0" smtClean="0"/>
              <a:t>Velcí </a:t>
            </a:r>
            <a:r>
              <a:rPr lang="cs-CZ" u="sng" dirty="0" smtClean="0"/>
              <a:t>plazi</a:t>
            </a:r>
            <a:r>
              <a:rPr lang="cs-CZ" dirty="0" smtClean="0"/>
              <a:t> již dávno vyhynul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u="sng" dirty="0" smtClean="0"/>
              <a:t>Káčata i kuře </a:t>
            </a:r>
            <a:r>
              <a:rPr lang="cs-CZ" dirty="0" smtClean="0"/>
              <a:t>plaval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po rybníčku. </a:t>
            </a:r>
            <a:r>
              <a:rPr lang="cs-CZ" i="1" dirty="0" smtClean="0"/>
              <a:t>(kuře je v čísle jednotném)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pramenů a literatury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Krausová </a:t>
            </a:r>
            <a:r>
              <a:rPr lang="cs-CZ" dirty="0" err="1" smtClean="0"/>
              <a:t>Zd</a:t>
            </a:r>
            <a:r>
              <a:rPr lang="cs-CZ" dirty="0" smtClean="0"/>
              <a:t>., </a:t>
            </a:r>
            <a:r>
              <a:rPr lang="cs-CZ" dirty="0" err="1" smtClean="0"/>
              <a:t>Teršová</a:t>
            </a:r>
            <a:r>
              <a:rPr lang="cs-CZ" dirty="0" smtClean="0"/>
              <a:t> R.: Český jazyk 6 pro základní školy a víceletá gymnázia, Plzeň: nakladatelství </a:t>
            </a:r>
            <a:r>
              <a:rPr lang="cs-CZ" dirty="0" err="1" smtClean="0"/>
              <a:t>Fraus</a:t>
            </a:r>
            <a:r>
              <a:rPr lang="cs-CZ" dirty="0" smtClean="0"/>
              <a:t> , 2003. ISBN 80-7238-206-3</a:t>
            </a:r>
          </a:p>
          <a:p>
            <a:r>
              <a:rPr lang="cs-CZ" dirty="0" smtClean="0"/>
              <a:t>Havránek B., Jedlička A.: Stručná mluvnice česká, Praha : Fortuna, 2002. ISBN 80-7168-555-0</a:t>
            </a:r>
          </a:p>
          <a:p>
            <a:r>
              <a:rPr lang="cs-CZ" dirty="0" smtClean="0"/>
              <a:t>Kol.autorů: Pravidla českého pravopisu, Praha: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Pansofia</a:t>
            </a:r>
            <a:r>
              <a:rPr lang="cs-CZ" dirty="0" smtClean="0"/>
              <a:t>, 1993. ISBN 80-901 373-6-9</a:t>
            </a:r>
          </a:p>
          <a:p>
            <a:r>
              <a:rPr lang="cs-CZ" dirty="0" smtClean="0"/>
              <a:t>Materiál je určen pro bezplatné používání pro potřeby výuky a vzdělávání na všech typech škol a školských zařízení. Jakékoliv další využití podléhá autorskému zákonu.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408</TotalTime>
  <Words>357</Words>
  <PresentationFormat>Předvádění na obrazovce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Technický</vt:lpstr>
      <vt:lpstr>Snímek 1</vt:lpstr>
      <vt:lpstr>Shoda přísudku s podmětem</vt:lpstr>
      <vt:lpstr>Shoda přísudku s podmětem</vt:lpstr>
      <vt:lpstr>Pamatuj: </vt:lpstr>
      <vt:lpstr>Podtrhni podmět a doplň –i/-y</vt:lpstr>
      <vt:lpstr>Podtrhni podmět a doplň –i/-y</vt:lpstr>
      <vt:lpstr>Seznam pramenů a literatury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Poezie 20. století</dc:title>
  <cp:lastModifiedBy>dhavelkova</cp:lastModifiedBy>
  <cp:revision>37</cp:revision>
  <dcterms:modified xsi:type="dcterms:W3CDTF">2013-06-20T11:03:21Z</dcterms:modified>
</cp:coreProperties>
</file>