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0" r:id="rId3"/>
    <p:sldId id="261" r:id="rId4"/>
    <p:sldId id="263" r:id="rId5"/>
    <p:sldId id="262" r:id="rId6"/>
    <p:sldId id="264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B15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VY_32_INOVACE_III_Cj1_10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Předmět 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Předmět PT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Je rozvíjející větný člen, který vyjadřuje osobu, zvíře nebo věc, kterých se děj dotýká nebí které zasahuje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Rozvíjí sloveso, přídavné </a:t>
            </a:r>
            <a:r>
              <a:rPr lang="cs-CZ" sz="3600" dirty="0" err="1" smtClean="0"/>
              <a:t>jm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Ptáme se na něj všemi pádovými otázkami kromě 1. pádu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2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Příklady PT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7467600" cy="48577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>
                <a:solidFill>
                  <a:srgbClr val="EB15A4"/>
                </a:solidFill>
              </a:rPr>
              <a:t>   2</a:t>
            </a:r>
            <a:r>
              <a:rPr lang="cs-CZ" sz="2800" i="1" dirty="0" smtClean="0"/>
              <a:t>	  </a:t>
            </a:r>
            <a:r>
              <a:rPr lang="cs-CZ" sz="2800" i="1" dirty="0" smtClean="0">
                <a:solidFill>
                  <a:srgbClr val="00FF00"/>
                </a:solidFill>
              </a:rPr>
              <a:t>PT2</a:t>
            </a:r>
          </a:p>
          <a:p>
            <a:pPr>
              <a:buNone/>
            </a:pPr>
            <a:r>
              <a:rPr lang="cs-CZ" sz="3200" dirty="0" smtClean="0"/>
              <a:t>Plný vody – plný koho, čeho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EB15A4"/>
                </a:solidFill>
              </a:rPr>
              <a:t>5</a:t>
            </a:r>
            <a:r>
              <a:rPr lang="cs-CZ" sz="2800" dirty="0" smtClean="0"/>
              <a:t> 	  </a:t>
            </a:r>
            <a:r>
              <a:rPr lang="cs-CZ" sz="2800" i="1" dirty="0" smtClean="0">
                <a:solidFill>
                  <a:srgbClr val="00FF00"/>
                </a:solidFill>
              </a:rPr>
              <a:t>PT3</a:t>
            </a:r>
          </a:p>
          <a:p>
            <a:pPr>
              <a:buNone/>
            </a:pPr>
            <a:r>
              <a:rPr lang="cs-CZ" sz="3200" dirty="0" smtClean="0"/>
              <a:t>Věřil mamince – komu, čemu věřil</a:t>
            </a:r>
          </a:p>
          <a:p>
            <a:pPr>
              <a:buNone/>
            </a:pPr>
            <a:endParaRPr lang="cs-CZ" sz="3200" dirty="0" smtClean="0"/>
          </a:p>
          <a:p>
            <a:pPr marL="550926" indent="-514350">
              <a:buNone/>
            </a:pPr>
            <a:r>
              <a:rPr lang="cs-CZ" sz="2800" i="1" dirty="0" smtClean="0"/>
              <a:t>  </a:t>
            </a:r>
            <a:r>
              <a:rPr lang="cs-CZ" sz="2800" i="1" dirty="0" smtClean="0">
                <a:solidFill>
                  <a:srgbClr val="EB15A4"/>
                </a:solidFill>
              </a:rPr>
              <a:t>5</a:t>
            </a:r>
            <a:r>
              <a:rPr lang="cs-CZ" sz="2800" i="1" dirty="0" smtClean="0"/>
              <a:t>		    </a:t>
            </a:r>
            <a:r>
              <a:rPr lang="cs-CZ" sz="2800" i="1" dirty="0" smtClean="0">
                <a:solidFill>
                  <a:srgbClr val="00FF00"/>
                </a:solidFill>
              </a:rPr>
              <a:t>PT4</a:t>
            </a:r>
          </a:p>
          <a:p>
            <a:pPr marL="550926" indent="-514350">
              <a:buNone/>
            </a:pPr>
            <a:r>
              <a:rPr lang="cs-CZ" sz="3200" dirty="0" smtClean="0"/>
              <a:t>Poslal dopis – poslal koho, co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 rot="5400000" flipH="1" flipV="1">
            <a:off x="1679555" y="2892421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822299" y="2892421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928662" y="3000372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2358216" y="4571214"/>
            <a:ext cx="14287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821505" y="4536289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000100" y="6429396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2143902" y="6285726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 flipH="1" flipV="1">
            <a:off x="858018" y="6285726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928662" y="4643446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Příklady PT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EB15A4"/>
                </a:solidFill>
              </a:rPr>
              <a:t>   5            </a:t>
            </a:r>
            <a:r>
              <a:rPr lang="cs-CZ" sz="2800" dirty="0" smtClean="0">
                <a:solidFill>
                  <a:srgbClr val="00FF00"/>
                </a:solidFill>
              </a:rPr>
              <a:t>PT6</a:t>
            </a:r>
            <a:endParaRPr lang="cs-CZ" sz="2800" dirty="0" smtClean="0">
              <a:solidFill>
                <a:srgbClr val="EB15A4"/>
              </a:solidFill>
            </a:endParaRPr>
          </a:p>
          <a:p>
            <a:pPr>
              <a:buNone/>
            </a:pPr>
            <a:r>
              <a:rPr lang="cs-CZ" sz="3200" dirty="0" smtClean="0"/>
              <a:t>Mluvil o fotbale. – mluvil o kom, o čem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2800" i="1" dirty="0" smtClean="0"/>
              <a:t>    </a:t>
            </a:r>
            <a:r>
              <a:rPr lang="cs-CZ" sz="2800" i="1" dirty="0" smtClean="0">
                <a:solidFill>
                  <a:srgbClr val="EB15A4"/>
                </a:solidFill>
              </a:rPr>
              <a:t>5 </a:t>
            </a:r>
            <a:r>
              <a:rPr lang="cs-CZ" sz="2800" i="1" dirty="0" smtClean="0"/>
              <a:t>           </a:t>
            </a:r>
            <a:r>
              <a:rPr lang="cs-CZ" sz="2800" i="1" dirty="0" smtClean="0">
                <a:solidFill>
                  <a:srgbClr val="00FF00"/>
                </a:solidFill>
              </a:rPr>
              <a:t>PT7</a:t>
            </a:r>
          </a:p>
          <a:p>
            <a:pPr>
              <a:buNone/>
            </a:pPr>
            <a:r>
              <a:rPr lang="cs-CZ" sz="3200" dirty="0" smtClean="0"/>
              <a:t>Otočil kohoutkem. – otočil kým, čím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71538" y="2928934"/>
            <a:ext cx="19288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2858282" y="2785264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929456" y="278526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000100" y="4572008"/>
            <a:ext cx="19288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2821769" y="4464851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857224" y="4429132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Urči větné členy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600" dirty="0" smtClean="0"/>
              <a:t>Trenér nebyl spokojený s výkonem</a:t>
            </a:r>
            <a:endParaRPr lang="cs-CZ" sz="2800" i="1" dirty="0" smtClean="0">
              <a:solidFill>
                <a:srgbClr val="00FF00"/>
              </a:solidFill>
            </a:endParaRPr>
          </a:p>
          <a:p>
            <a:pPr>
              <a:buNone/>
            </a:pPr>
            <a:r>
              <a:rPr lang="cs-CZ" sz="3600" dirty="0" smtClean="0"/>
              <a:t> mužstva.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Řešení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   </a:t>
            </a:r>
            <a:r>
              <a:rPr lang="cs-CZ" sz="2800" i="1" dirty="0" smtClean="0">
                <a:solidFill>
                  <a:srgbClr val="00FF00"/>
                </a:solidFill>
              </a:rPr>
              <a:t>PO                   PŘJS                    PT7</a:t>
            </a:r>
          </a:p>
          <a:p>
            <a:pPr>
              <a:buNone/>
            </a:pPr>
            <a:r>
              <a:rPr lang="cs-CZ" sz="3600" dirty="0" smtClean="0"/>
              <a:t>Trenér nebyl spokojený s výkonem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PKN</a:t>
            </a:r>
          </a:p>
          <a:p>
            <a:pPr>
              <a:buNone/>
            </a:pPr>
            <a:r>
              <a:rPr lang="cs-CZ" sz="3600" dirty="0" smtClean="0"/>
              <a:t> mužstva.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28596" y="5286388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1643836" y="5142718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643704" y="5857098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643438" y="3571876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6251587" y="3463925"/>
            <a:ext cx="2143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4537075" y="3463925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715140" y="3571876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319</TotalTime>
  <Words>230</Words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Snímek 1</vt:lpstr>
      <vt:lpstr>Předmět PT</vt:lpstr>
      <vt:lpstr>PT</vt:lpstr>
      <vt:lpstr>Příklady PT</vt:lpstr>
      <vt:lpstr>Příklady PT</vt:lpstr>
      <vt:lpstr>Urči větné členy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Poezie 20. století</dc:title>
  <cp:lastModifiedBy>dhavelkova</cp:lastModifiedBy>
  <cp:revision>32</cp:revision>
  <dcterms:modified xsi:type="dcterms:W3CDTF">2013-06-20T11:04:17Z</dcterms:modified>
</cp:coreProperties>
</file>