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2" r:id="rId3"/>
    <p:sldId id="259" r:id="rId4"/>
    <p:sldId id="257" r:id="rId5"/>
    <p:sldId id="267" r:id="rId6"/>
    <p:sldId id="268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 autoAdjust="0"/>
    <p:restoredTop sz="94654" autoAdjust="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4" name="Group 40"/>
            <p:cNvGraphicFramePr>
              <a:graphicFrameLocks/>
            </p:cNvGraphicFramePr>
            <p:nvPr>
              <p:extLst>
                <p:ext uri="{D42A27DB-BD31-4B8C-83A1-F6EECF244321}">
                  <p14:modId xmlns="" xmlns:p14="http://schemas.microsoft.com/office/powerpoint/2010/main" val="1771834059"/>
                </p:ext>
              </p:extLst>
            </p:nvPr>
          </p:nvGraphicFramePr>
          <p:xfrm>
            <a:off x="394830" y="1364894"/>
            <a:ext cx="8388945" cy="3971294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VY_32_INOVACE_III_Cj1_14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Daniela Havelková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Český jazyk a literatura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kern="1200" dirty="0" smtClean="0">
                            <a:solidFill>
                              <a:schemeClr val="bg1"/>
                            </a:solidFill>
                            <a:latin typeface="+mn-lt"/>
                            <a:ea typeface="+mn-ea"/>
                            <a:cs typeface="+mn-cs"/>
                          </a:rPr>
                          <a:t>Věta jednoduchá a souvětí</a:t>
                        </a:r>
                        <a:endPara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šestý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Květen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Výklad a opakování učiva skladby (větných členů), na konci prezentace krátké opakování, na další straně řešení.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7" name="Obdélník 6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Obrázek 8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="" xmlns:p14="http://schemas.microsoft.com/office/powerpoint/2010/main" val="2706514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Věta jednoduchá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Má jednu základní </a:t>
            </a:r>
            <a:r>
              <a:rPr lang="cs-CZ" smtClean="0"/>
              <a:t>skladební dvojici</a:t>
            </a:r>
            <a:endParaRPr lang="cs-CZ" dirty="0" smtClean="0"/>
          </a:p>
          <a:p>
            <a:r>
              <a:rPr lang="cs-CZ" dirty="0" smtClean="0"/>
              <a:t>Holá – Karel běží.</a:t>
            </a:r>
          </a:p>
          <a:p>
            <a:r>
              <a:rPr lang="cs-CZ" dirty="0" smtClean="0"/>
              <a:t>Rozvitá – Malý Karel běží domů.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Část  			Karel ==== běží</a:t>
            </a:r>
          </a:p>
          <a:p>
            <a:r>
              <a:rPr lang="cs-CZ" dirty="0" smtClean="0"/>
              <a:t>Podmětová       Malý				domů.</a:t>
            </a:r>
          </a:p>
          <a:p>
            <a:r>
              <a:rPr lang="cs-CZ" dirty="0" smtClean="0"/>
              <a:t>Přísudková      </a:t>
            </a:r>
          </a:p>
          <a:p>
            <a:pPr>
              <a:buNone/>
            </a:pPr>
            <a:r>
              <a:rPr lang="cs-CZ" dirty="0" smtClean="0"/>
              <a:t>				podmětová		přísudková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 rot="10800000">
            <a:off x="6929454" y="4429132"/>
            <a:ext cx="428628" cy="214314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V="1">
            <a:off x="4143372" y="4357694"/>
            <a:ext cx="500066" cy="214314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Elipsa 7"/>
          <p:cNvSpPr/>
          <p:nvPr/>
        </p:nvSpPr>
        <p:spPr>
          <a:xfrm>
            <a:off x="6000760" y="3571876"/>
            <a:ext cx="2857520" cy="235745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428992" y="3643314"/>
            <a:ext cx="2143140" cy="21431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SOUVĚTÍ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smtClean="0"/>
              <a:t>Skládá se alespoň ze dvou vět</a:t>
            </a:r>
          </a:p>
          <a:p>
            <a:r>
              <a:rPr lang="cs-CZ" sz="3600" dirty="0" smtClean="0"/>
              <a:t>Má dvě a více základních skladebních dvojic</a:t>
            </a:r>
            <a:endParaRPr lang="cs-CZ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Spojení vět v souvětí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/>
              <a:t>Volně přiřazeny = bez spojovacích výrazů</a:t>
            </a:r>
          </a:p>
          <a:p>
            <a:r>
              <a:rPr lang="cs-CZ" sz="3600" dirty="0" err="1" smtClean="0"/>
              <a:t>Podřadícími</a:t>
            </a:r>
            <a:r>
              <a:rPr lang="cs-CZ" sz="3600" dirty="0" smtClean="0"/>
              <a:t> spojkami</a:t>
            </a:r>
          </a:p>
          <a:p>
            <a:r>
              <a:rPr lang="cs-CZ" sz="3600" dirty="0" err="1" smtClean="0"/>
              <a:t>Souřadícími</a:t>
            </a:r>
            <a:r>
              <a:rPr lang="cs-CZ" sz="3600" dirty="0" smtClean="0"/>
              <a:t> spojkami</a:t>
            </a:r>
          </a:p>
          <a:p>
            <a:r>
              <a:rPr lang="cs-CZ" sz="3600" dirty="0" smtClean="0"/>
              <a:t>Vztažnými zájmeny (jaký, který, čí, jenž)</a:t>
            </a:r>
          </a:p>
          <a:p>
            <a:r>
              <a:rPr lang="cs-CZ" sz="3600" dirty="0" smtClean="0"/>
              <a:t>Vztažnými příslovci (kdy, odkud, kudy…)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Vyjmenuj nejběžnější spojky </a:t>
            </a:r>
            <a:r>
              <a:rPr lang="cs-CZ" dirty="0" err="1" smtClean="0"/>
              <a:t>podřadící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Vyjmenuj nejběžnější spojky </a:t>
            </a:r>
            <a:r>
              <a:rPr lang="cs-CZ" dirty="0" err="1" smtClean="0"/>
              <a:t>souřadící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Vyjmenuj vztažná zájmena.</a:t>
            </a:r>
          </a:p>
          <a:p>
            <a:r>
              <a:rPr lang="cs-CZ" dirty="0" smtClean="0"/>
              <a:t>Vyjmenuj nejběžnější vztažná příslovce.</a:t>
            </a:r>
          </a:p>
          <a:p>
            <a:r>
              <a:rPr lang="cs-CZ" dirty="0" smtClean="0"/>
              <a:t>Jak rozeznám větu jednoduchou od souvětí?</a:t>
            </a:r>
          </a:p>
          <a:p>
            <a:r>
              <a:rPr lang="cs-CZ" dirty="0" smtClean="0"/>
              <a:t>Co je to část podmětová?</a:t>
            </a:r>
          </a:p>
          <a:p>
            <a:r>
              <a:rPr lang="cs-CZ" dirty="0" smtClean="0"/>
              <a:t>Co je to část Přísudková?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spojky </a:t>
            </a:r>
            <a:r>
              <a:rPr lang="cs-CZ" dirty="0" err="1" smtClean="0"/>
              <a:t>podřadící</a:t>
            </a:r>
            <a:r>
              <a:rPr lang="cs-CZ" dirty="0" smtClean="0"/>
              <a:t>: když, že, aby, protože, i když, než, poněvadž, přestože…</a:t>
            </a:r>
          </a:p>
          <a:p>
            <a:pPr>
              <a:buNone/>
            </a:pPr>
            <a:r>
              <a:rPr lang="cs-CZ" dirty="0" smtClean="0"/>
              <a:t>spojky </a:t>
            </a:r>
            <a:r>
              <a:rPr lang="cs-CZ" dirty="0" err="1" smtClean="0"/>
              <a:t>souřadící</a:t>
            </a:r>
            <a:r>
              <a:rPr lang="cs-CZ" dirty="0" smtClean="0"/>
              <a:t>: a, i, ani, nebo, ale, však, neboť….</a:t>
            </a:r>
          </a:p>
          <a:p>
            <a:pPr>
              <a:buNone/>
            </a:pPr>
            <a:r>
              <a:rPr lang="cs-CZ" dirty="0" smtClean="0"/>
              <a:t>vztažná zájmena: jaký, který, čí, jenž</a:t>
            </a:r>
          </a:p>
          <a:p>
            <a:pPr>
              <a:buNone/>
            </a:pPr>
            <a:r>
              <a:rPr lang="cs-CZ" dirty="0" smtClean="0"/>
              <a:t>Vztažná příslovce: kdy, jak, kudy, kam….</a:t>
            </a:r>
          </a:p>
          <a:p>
            <a:pPr>
              <a:buNone/>
            </a:pPr>
            <a:r>
              <a:rPr lang="cs-CZ" dirty="0" smtClean="0"/>
              <a:t>větu jednoduchá má jednu základní </a:t>
            </a:r>
            <a:r>
              <a:rPr lang="cs-CZ" dirty="0" err="1" smtClean="0"/>
              <a:t>skl</a:t>
            </a:r>
            <a:r>
              <a:rPr lang="cs-CZ" dirty="0" smtClean="0"/>
              <a:t>. dvojici, souvětí více</a:t>
            </a:r>
          </a:p>
          <a:p>
            <a:pPr>
              <a:buNone/>
            </a:pPr>
            <a:r>
              <a:rPr lang="cs-CZ" dirty="0" smtClean="0"/>
              <a:t>část podmětová jsou větné členy, které rozvíjí podmět</a:t>
            </a:r>
          </a:p>
          <a:p>
            <a:pPr>
              <a:buNone/>
            </a:pPr>
            <a:r>
              <a:rPr lang="cs-CZ" dirty="0" smtClean="0"/>
              <a:t>část přísudková jsou větné členy, které </a:t>
            </a:r>
            <a:r>
              <a:rPr lang="cs-CZ" smtClean="0"/>
              <a:t>rozvíjí přísudek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pramenů a literatury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Krausová </a:t>
            </a:r>
            <a:r>
              <a:rPr lang="cs-CZ" dirty="0" err="1" smtClean="0"/>
              <a:t>Zd</a:t>
            </a:r>
            <a:r>
              <a:rPr lang="cs-CZ" dirty="0" smtClean="0"/>
              <a:t>., </a:t>
            </a:r>
            <a:r>
              <a:rPr lang="cs-CZ" dirty="0" err="1" smtClean="0"/>
              <a:t>Teršová</a:t>
            </a:r>
            <a:r>
              <a:rPr lang="cs-CZ" dirty="0" smtClean="0"/>
              <a:t> R.: Český jazyk 6 pro základní školy a víceletá gymnázia, Plzeň: nakladatelství </a:t>
            </a:r>
            <a:r>
              <a:rPr lang="cs-CZ" dirty="0" err="1" smtClean="0"/>
              <a:t>Fraus</a:t>
            </a:r>
            <a:r>
              <a:rPr lang="cs-CZ" dirty="0" smtClean="0"/>
              <a:t> , 2003. ISBN 80-7238-206-3</a:t>
            </a:r>
          </a:p>
          <a:p>
            <a:r>
              <a:rPr lang="cs-CZ" dirty="0" smtClean="0"/>
              <a:t>Havránek B., Jedlička A.: Stručná mluvnice česká, Praha : Fortuna, 2002. ISBN 80-7168-555-0</a:t>
            </a:r>
          </a:p>
          <a:p>
            <a:r>
              <a:rPr lang="cs-CZ" dirty="0" smtClean="0"/>
              <a:t>Kol.autorů: Pravidla českého pravopisu, Praha: </a:t>
            </a:r>
            <a:r>
              <a:rPr lang="cs-CZ" dirty="0" err="1" smtClean="0"/>
              <a:t>nakl</a:t>
            </a:r>
            <a:r>
              <a:rPr lang="cs-CZ" dirty="0" smtClean="0"/>
              <a:t>. </a:t>
            </a:r>
            <a:r>
              <a:rPr lang="cs-CZ" dirty="0" err="1" smtClean="0"/>
              <a:t>Pansofia</a:t>
            </a:r>
            <a:r>
              <a:rPr lang="cs-CZ" dirty="0" smtClean="0"/>
              <a:t>, 1993. ISBN 80-901 373-6-9</a:t>
            </a:r>
          </a:p>
          <a:p>
            <a:r>
              <a:rPr lang="cs-CZ" dirty="0" smtClean="0"/>
              <a:t>Materiál je určen pro bezplatné používání pro potřeby výuky a vzdělávání na všech typech škol a školských zařízení. Jakékoliv další využití podléhá autorskému zákonu.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108</TotalTime>
  <Words>335</Words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Metro</vt:lpstr>
      <vt:lpstr>Snímek 1</vt:lpstr>
      <vt:lpstr>Věta jednoduchá</vt:lpstr>
      <vt:lpstr>SOUVĚTÍ</vt:lpstr>
      <vt:lpstr>Spojení vět v souvětí</vt:lpstr>
      <vt:lpstr>Odpověz na otázky:</vt:lpstr>
      <vt:lpstr>Řešení:</vt:lpstr>
      <vt:lpstr>Seznam pramenů a literatury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VĚTA JEDNODUCHÁ A SOUVĚTÍ</dc:title>
  <cp:lastModifiedBy>dhavelkova</cp:lastModifiedBy>
  <cp:revision>10</cp:revision>
  <dcterms:modified xsi:type="dcterms:W3CDTF">2013-06-20T11:05:25Z</dcterms:modified>
</cp:coreProperties>
</file>