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5" r:id="rId2"/>
    <p:sldId id="258" r:id="rId3"/>
    <p:sldId id="260" r:id="rId4"/>
    <p:sldId id="261" r:id="rId5"/>
    <p:sldId id="266" r:id="rId6"/>
    <p:sldId id="267" r:id="rId7"/>
    <p:sldId id="264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 autoAdjust="0"/>
    <p:restoredTop sz="94654" autoAdjust="0"/>
  </p:normalViewPr>
  <p:slideViewPr>
    <p:cSldViewPr>
      <p:cViewPr varScale="1">
        <p:scale>
          <a:sx n="104" d="100"/>
          <a:sy n="104" d="100"/>
        </p:scale>
        <p:origin x="-174" y="-8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20. 6. 2013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2" name="Obdélník 31"/>
          <p:cNvSpPr/>
          <p:nvPr/>
        </p:nvSpPr>
        <p:spPr>
          <a:xfrm>
            <a:off x="0" y="-1"/>
            <a:ext cx="365760" cy="6854456"/>
          </a:xfrm>
          <a:prstGeom prst="rect">
            <a:avLst/>
          </a:prstGeom>
          <a:solidFill>
            <a:srgbClr val="FFFFFF">
              <a:alpha val="100000"/>
            </a:srgb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9" name="Obdélník 38"/>
          <p:cNvSpPr/>
          <p:nvPr/>
        </p:nvSpPr>
        <p:spPr>
          <a:xfrm>
            <a:off x="309558" y="680477"/>
            <a:ext cx="45720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0" name="Obdélník 39"/>
          <p:cNvSpPr/>
          <p:nvPr/>
        </p:nvSpPr>
        <p:spPr>
          <a:xfrm>
            <a:off x="269073" y="680477"/>
            <a:ext cx="27432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1" name="Obdélník 40"/>
          <p:cNvSpPr/>
          <p:nvPr/>
        </p:nvSpPr>
        <p:spPr>
          <a:xfrm>
            <a:off x="250020" y="680477"/>
            <a:ext cx="9144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42" name="Obdélník 41"/>
          <p:cNvSpPr/>
          <p:nvPr/>
        </p:nvSpPr>
        <p:spPr>
          <a:xfrm>
            <a:off x="221768" y="680477"/>
            <a:ext cx="9144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914400" y="4343400"/>
            <a:ext cx="7772400" cy="1975104"/>
          </a:xfrm>
        </p:spPr>
        <p:txBody>
          <a:bodyPr/>
          <a:lstStyle>
            <a:lvl1pPr marR="9144" algn="l">
              <a:defRPr sz="4000" b="1" cap="all" spc="0" baseline="0">
                <a:effectLst>
                  <a:reflection blurRad="12700" stA="34000" endA="740" endPos="53000" dir="5400000" sy="-100000" algn="bl" rotWithShape="0"/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914400" y="2834640"/>
            <a:ext cx="7772400" cy="1508760"/>
          </a:xfrm>
        </p:spPr>
        <p:txBody>
          <a:bodyPr lIns="100584" tIns="45720" anchor="b"/>
          <a:lstStyle>
            <a:lvl1pPr marL="0" indent="0" algn="l">
              <a:spcBef>
                <a:spcPts val="0"/>
              </a:spcBef>
              <a:buNone/>
              <a:defRPr sz="2000"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56" name="Obdélník 55"/>
          <p:cNvSpPr/>
          <p:nvPr/>
        </p:nvSpPr>
        <p:spPr>
          <a:xfrm>
            <a:off x="255291" y="5047394"/>
            <a:ext cx="73152" cy="169164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5" name="Obdélník 64"/>
          <p:cNvSpPr/>
          <p:nvPr/>
        </p:nvSpPr>
        <p:spPr>
          <a:xfrm>
            <a:off x="255291" y="4796819"/>
            <a:ext cx="73152" cy="228600"/>
          </a:xfrm>
          <a:prstGeom prst="rect">
            <a:avLst/>
          </a:prstGeom>
          <a:solidFill>
            <a:schemeClr val="accent3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6" name="Obdélník 65"/>
          <p:cNvSpPr/>
          <p:nvPr/>
        </p:nvSpPr>
        <p:spPr>
          <a:xfrm>
            <a:off x="255291" y="4637685"/>
            <a:ext cx="73152" cy="137160"/>
          </a:xfrm>
          <a:prstGeom prst="rect">
            <a:avLst/>
          </a:prstGeom>
          <a:solidFill>
            <a:schemeClr val="bg2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7" name="Obdélník 66"/>
          <p:cNvSpPr/>
          <p:nvPr/>
        </p:nvSpPr>
        <p:spPr>
          <a:xfrm>
            <a:off x="255291" y="4542559"/>
            <a:ext cx="73152" cy="7315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20. 6. 2013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Volný tvar 13"/>
          <p:cNvSpPr>
            <a:spLocks/>
          </p:cNvSpPr>
          <p:nvPr/>
        </p:nvSpPr>
        <p:spPr bwMode="auto">
          <a:xfrm>
            <a:off x="4828952" y="1073888"/>
            <a:ext cx="4322136" cy="5791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3648"/>
              </a:cxn>
              <a:cxn ang="0">
                <a:pos x="720" y="2016"/>
              </a:cxn>
              <a:cxn ang="0">
                <a:pos x="2736" y="0"/>
              </a:cxn>
              <a:cxn ang="0">
                <a:pos x="2736" y="96"/>
              </a:cxn>
              <a:cxn ang="0">
                <a:pos x="744" y="2038"/>
              </a:cxn>
              <a:cxn ang="0">
                <a:pos x="48" y="3648"/>
              </a:cxn>
              <a:cxn ang="0">
                <a:pos x="0" y="3648"/>
              </a:cxn>
            </a:cxnLst>
            <a:rect l="0" t="0" r="0" b="0"/>
            <a:pathLst>
              <a:path w="2736" h="3648">
                <a:moveTo>
                  <a:pt x="0" y="3648"/>
                </a:moveTo>
                <a:lnTo>
                  <a:pt x="720" y="2016"/>
                </a:lnTo>
                <a:lnTo>
                  <a:pt x="2736" y="672"/>
                </a:lnTo>
                <a:lnTo>
                  <a:pt x="2736" y="720"/>
                </a:lnTo>
                <a:lnTo>
                  <a:pt x="744" y="2038"/>
                </a:lnTo>
                <a:lnTo>
                  <a:pt x="48" y="3648"/>
                </a:lnTo>
                <a:lnTo>
                  <a:pt x="48" y="3648"/>
                </a:lnTo>
                <a:close/>
              </a:path>
            </a:pathLst>
          </a:custGeom>
          <a:noFill/>
          <a:ln w="3175" cap="flat" cmpd="sng" algn="ctr">
            <a:solidFill>
              <a:schemeClr val="accent2">
                <a:alpha val="5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5" name="Volný tvar 14"/>
          <p:cNvSpPr>
            <a:spLocks/>
          </p:cNvSpPr>
          <p:nvPr/>
        </p:nvSpPr>
        <p:spPr bwMode="auto">
          <a:xfrm>
            <a:off x="373966" y="0"/>
            <a:ext cx="5514536" cy="661533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4080"/>
              </a:cxn>
              <a:cxn ang="0">
                <a:pos x="0" y="4128"/>
              </a:cxn>
              <a:cxn ang="0">
                <a:pos x="3504" y="2640"/>
              </a:cxn>
              <a:cxn ang="0">
                <a:pos x="2880" y="0"/>
              </a:cxn>
              <a:cxn ang="0">
                <a:pos x="2832" y="0"/>
              </a:cxn>
              <a:cxn ang="0">
                <a:pos x="3465" y="2619"/>
              </a:cxn>
              <a:cxn ang="0">
                <a:pos x="0" y="4080"/>
              </a:cxn>
            </a:cxnLst>
            <a:rect l="0" t="0" r="0" b="0"/>
            <a:pathLst>
              <a:path w="3504" h="4128">
                <a:moveTo>
                  <a:pt x="0" y="4080"/>
                </a:moveTo>
                <a:lnTo>
                  <a:pt x="0" y="4128"/>
                </a:lnTo>
                <a:lnTo>
                  <a:pt x="3504" y="2640"/>
                </a:lnTo>
                <a:lnTo>
                  <a:pt x="2880" y="0"/>
                </a:lnTo>
                <a:lnTo>
                  <a:pt x="2832" y="0"/>
                </a:lnTo>
                <a:lnTo>
                  <a:pt x="3465" y="2619"/>
                </a:lnTo>
                <a:lnTo>
                  <a:pt x="0" y="4080"/>
                </a:lnTo>
                <a:close/>
              </a:path>
            </a:pathLst>
          </a:custGeom>
          <a:noFill/>
          <a:ln w="3175" cap="flat" cmpd="sng" algn="ctr">
            <a:solidFill>
              <a:schemeClr val="accent2">
                <a:alpha val="5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3" name="Volný tvar 12"/>
          <p:cNvSpPr>
            <a:spLocks/>
          </p:cNvSpPr>
          <p:nvPr/>
        </p:nvSpPr>
        <p:spPr bwMode="auto">
          <a:xfrm rot="5236414">
            <a:off x="4462128" y="1483600"/>
            <a:ext cx="4114800" cy="118872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3552" y="1344"/>
              </a:cxn>
              <a:cxn ang="0">
                <a:pos x="0" y="48"/>
              </a:cxn>
              <a:cxn ang="0">
                <a:pos x="0" y="0"/>
              </a:cxn>
            </a:cxnLst>
            <a:rect l="0" t="0" r="0" b="0"/>
            <a:pathLst>
              <a:path w="3552" h="1344">
                <a:moveTo>
                  <a:pt x="0" y="0"/>
                </a:moveTo>
                <a:lnTo>
                  <a:pt x="3552" y="1344"/>
                </a:lnTo>
                <a:lnTo>
                  <a:pt x="0" y="48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tint val="95000"/>
              <a:satMod val="18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6" name="Volný tvar 15"/>
          <p:cNvSpPr>
            <a:spLocks/>
          </p:cNvSpPr>
          <p:nvPr/>
        </p:nvSpPr>
        <p:spPr bwMode="auto">
          <a:xfrm>
            <a:off x="5943600" y="0"/>
            <a:ext cx="2743200" cy="4267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1104" y="0"/>
              </a:cxn>
              <a:cxn ang="0">
                <a:pos x="1728" y="0"/>
              </a:cxn>
              <a:cxn ang="0">
                <a:pos x="0" y="2688"/>
              </a:cxn>
              <a:cxn ang="0">
                <a:pos x="1104" y="0"/>
              </a:cxn>
            </a:cxnLst>
            <a:rect l="0" t="0" r="0" b="0"/>
            <a:pathLst>
              <a:path w="1728" h="2688">
                <a:moveTo>
                  <a:pt x="1104" y="0"/>
                </a:moveTo>
                <a:lnTo>
                  <a:pt x="1728" y="0"/>
                </a:lnTo>
                <a:lnTo>
                  <a:pt x="0" y="2688"/>
                </a:lnTo>
                <a:lnTo>
                  <a:pt x="1104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7" name="Volný tvar 16"/>
          <p:cNvSpPr>
            <a:spLocks/>
          </p:cNvSpPr>
          <p:nvPr/>
        </p:nvSpPr>
        <p:spPr bwMode="auto">
          <a:xfrm>
            <a:off x="5943600" y="4267200"/>
            <a:ext cx="3200400" cy="11430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2016" y="240"/>
              </a:cxn>
              <a:cxn ang="0">
                <a:pos x="2016" y="720"/>
              </a:cxn>
              <a:cxn ang="0">
                <a:pos x="0" y="0"/>
              </a:cxn>
            </a:cxnLst>
            <a:rect l="0" t="0" r="0" b="0"/>
            <a:pathLst>
              <a:path w="2016" h="720">
                <a:moveTo>
                  <a:pt x="0" y="0"/>
                </a:moveTo>
                <a:lnTo>
                  <a:pt x="2016" y="240"/>
                </a:lnTo>
                <a:lnTo>
                  <a:pt x="2016" y="720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8" name="Volný tvar 17"/>
          <p:cNvSpPr>
            <a:spLocks/>
          </p:cNvSpPr>
          <p:nvPr/>
        </p:nvSpPr>
        <p:spPr bwMode="auto">
          <a:xfrm>
            <a:off x="5943600" y="0"/>
            <a:ext cx="1371600" cy="4267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864" y="0"/>
              </a:cxn>
              <a:cxn ang="0">
                <a:pos x="0" y="2688"/>
              </a:cxn>
              <a:cxn ang="0">
                <a:pos x="768" y="0"/>
              </a:cxn>
              <a:cxn ang="0">
                <a:pos x="864" y="0"/>
              </a:cxn>
            </a:cxnLst>
            <a:rect l="0" t="0" r="0" b="0"/>
            <a:pathLst>
              <a:path w="864" h="2688">
                <a:moveTo>
                  <a:pt x="864" y="0"/>
                </a:moveTo>
                <a:lnTo>
                  <a:pt x="0" y="2688"/>
                </a:lnTo>
                <a:lnTo>
                  <a:pt x="768" y="0"/>
                </a:lnTo>
                <a:lnTo>
                  <a:pt x="864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9" name="Volný tvar 18"/>
          <p:cNvSpPr>
            <a:spLocks/>
          </p:cNvSpPr>
          <p:nvPr/>
        </p:nvSpPr>
        <p:spPr bwMode="auto">
          <a:xfrm>
            <a:off x="5948363" y="4246563"/>
            <a:ext cx="2090737" cy="2611437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1071" y="1645"/>
              </a:cxn>
              <a:cxn ang="0">
                <a:pos x="1317" y="1645"/>
              </a:cxn>
              <a:cxn ang="0">
                <a:pos x="0" y="0"/>
              </a:cxn>
              <a:cxn ang="0">
                <a:pos x="1071" y="1645"/>
              </a:cxn>
            </a:cxnLst>
            <a:rect l="0" t="0" r="0" b="0"/>
            <a:pathLst>
              <a:path w="1317" h="1645">
                <a:moveTo>
                  <a:pt x="1071" y="1645"/>
                </a:moveTo>
                <a:lnTo>
                  <a:pt x="1317" y="1645"/>
                </a:lnTo>
                <a:lnTo>
                  <a:pt x="0" y="0"/>
                </a:lnTo>
                <a:lnTo>
                  <a:pt x="1071" y="1645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0" name="Volný tvar 19"/>
          <p:cNvSpPr>
            <a:spLocks/>
          </p:cNvSpPr>
          <p:nvPr/>
        </p:nvSpPr>
        <p:spPr bwMode="auto">
          <a:xfrm>
            <a:off x="5943600" y="4267200"/>
            <a:ext cx="1600200" cy="2590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1008" y="1632"/>
              </a:cxn>
              <a:cxn ang="0">
                <a:pos x="0" y="0"/>
              </a:cxn>
              <a:cxn ang="0">
                <a:pos x="960" y="1632"/>
              </a:cxn>
              <a:cxn ang="0">
                <a:pos x="1008" y="1632"/>
              </a:cxn>
            </a:cxnLst>
            <a:rect l="0" t="0" r="0" b="0"/>
            <a:pathLst>
              <a:path w="1008" h="1632">
                <a:moveTo>
                  <a:pt x="1008" y="1632"/>
                </a:moveTo>
                <a:lnTo>
                  <a:pt x="0" y="0"/>
                </a:lnTo>
                <a:lnTo>
                  <a:pt x="960" y="1632"/>
                </a:lnTo>
                <a:lnTo>
                  <a:pt x="1008" y="1632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1" name="Volný tvar 20"/>
          <p:cNvSpPr>
            <a:spLocks/>
          </p:cNvSpPr>
          <p:nvPr/>
        </p:nvSpPr>
        <p:spPr bwMode="auto">
          <a:xfrm>
            <a:off x="5943600" y="1371600"/>
            <a:ext cx="3200400" cy="28956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2016" y="0"/>
              </a:cxn>
              <a:cxn ang="0">
                <a:pos x="2016" y="144"/>
              </a:cxn>
              <a:cxn ang="0">
                <a:pos x="0" y="1824"/>
              </a:cxn>
              <a:cxn ang="0">
                <a:pos x="2016" y="0"/>
              </a:cxn>
            </a:cxnLst>
            <a:rect l="0" t="0" r="0" b="0"/>
            <a:pathLst>
              <a:path w="2016" h="1824">
                <a:moveTo>
                  <a:pt x="2016" y="0"/>
                </a:moveTo>
                <a:lnTo>
                  <a:pt x="2016" y="144"/>
                </a:lnTo>
                <a:lnTo>
                  <a:pt x="0" y="1824"/>
                </a:lnTo>
                <a:lnTo>
                  <a:pt x="2016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2" name="Volný tvar 21"/>
          <p:cNvSpPr>
            <a:spLocks/>
          </p:cNvSpPr>
          <p:nvPr/>
        </p:nvSpPr>
        <p:spPr bwMode="auto">
          <a:xfrm>
            <a:off x="5943600" y="1752600"/>
            <a:ext cx="3200400" cy="25146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2016" y="0"/>
              </a:cxn>
              <a:cxn ang="0">
                <a:pos x="0" y="1584"/>
              </a:cxn>
              <a:cxn ang="0">
                <a:pos x="2016" y="48"/>
              </a:cxn>
              <a:cxn ang="0">
                <a:pos x="2016" y="0"/>
              </a:cxn>
            </a:cxnLst>
            <a:rect l="0" t="0" r="0" b="0"/>
            <a:pathLst>
              <a:path w="2016" h="1584">
                <a:moveTo>
                  <a:pt x="2016" y="0"/>
                </a:moveTo>
                <a:lnTo>
                  <a:pt x="0" y="1584"/>
                </a:lnTo>
                <a:lnTo>
                  <a:pt x="2016" y="48"/>
                </a:lnTo>
                <a:lnTo>
                  <a:pt x="2016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3" name="Volný tvar 22"/>
          <p:cNvSpPr>
            <a:spLocks/>
          </p:cNvSpPr>
          <p:nvPr/>
        </p:nvSpPr>
        <p:spPr bwMode="auto">
          <a:xfrm>
            <a:off x="990600" y="4267200"/>
            <a:ext cx="4953000" cy="2590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632"/>
              </a:cxn>
              <a:cxn ang="0">
                <a:pos x="3120" y="0"/>
              </a:cxn>
              <a:cxn ang="0">
                <a:pos x="1056" y="1632"/>
              </a:cxn>
              <a:cxn ang="0">
                <a:pos x="0" y="1632"/>
              </a:cxn>
            </a:cxnLst>
            <a:rect l="0" t="0" r="0" b="0"/>
            <a:pathLst>
              <a:path w="3120" h="1632">
                <a:moveTo>
                  <a:pt x="0" y="1632"/>
                </a:moveTo>
                <a:lnTo>
                  <a:pt x="3120" y="0"/>
                </a:lnTo>
                <a:lnTo>
                  <a:pt x="1056" y="1632"/>
                </a:lnTo>
                <a:lnTo>
                  <a:pt x="0" y="1632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4" name="Volný tvar 23"/>
          <p:cNvSpPr>
            <a:spLocks/>
          </p:cNvSpPr>
          <p:nvPr/>
        </p:nvSpPr>
        <p:spPr bwMode="auto">
          <a:xfrm>
            <a:off x="533400" y="4267200"/>
            <a:ext cx="5334000" cy="2590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632"/>
              </a:cxn>
              <a:cxn ang="0">
                <a:pos x="3360" y="0"/>
              </a:cxn>
              <a:cxn ang="0">
                <a:pos x="144" y="1632"/>
              </a:cxn>
              <a:cxn ang="0">
                <a:pos x="0" y="1632"/>
              </a:cxn>
            </a:cxnLst>
            <a:rect l="0" t="0" r="0" b="0"/>
            <a:pathLst>
              <a:path w="3360" h="1632">
                <a:moveTo>
                  <a:pt x="0" y="1632"/>
                </a:moveTo>
                <a:lnTo>
                  <a:pt x="3360" y="0"/>
                </a:lnTo>
                <a:lnTo>
                  <a:pt x="144" y="1632"/>
                </a:lnTo>
                <a:lnTo>
                  <a:pt x="0" y="1632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5" name="Volný tvar 24"/>
          <p:cNvSpPr>
            <a:spLocks/>
          </p:cNvSpPr>
          <p:nvPr/>
        </p:nvSpPr>
        <p:spPr bwMode="auto">
          <a:xfrm>
            <a:off x="366824" y="2438400"/>
            <a:ext cx="5638800" cy="1828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3552" y="1152"/>
              </a:cxn>
              <a:cxn ang="0">
                <a:pos x="0" y="384"/>
              </a:cxn>
              <a:cxn ang="0">
                <a:pos x="0" y="0"/>
              </a:cxn>
            </a:cxnLst>
            <a:rect l="0" t="0" r="0" b="0"/>
            <a:pathLst>
              <a:path w="3552" h="1152">
                <a:moveTo>
                  <a:pt x="0" y="0"/>
                </a:moveTo>
                <a:lnTo>
                  <a:pt x="3504" y="1152"/>
                </a:lnTo>
                <a:lnTo>
                  <a:pt x="0" y="384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6" name="Volný tvar 25"/>
          <p:cNvSpPr>
            <a:spLocks/>
          </p:cNvSpPr>
          <p:nvPr/>
        </p:nvSpPr>
        <p:spPr bwMode="auto">
          <a:xfrm>
            <a:off x="366824" y="2133600"/>
            <a:ext cx="5638800" cy="21336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3552" y="1344"/>
              </a:cxn>
              <a:cxn ang="0">
                <a:pos x="0" y="48"/>
              </a:cxn>
              <a:cxn ang="0">
                <a:pos x="0" y="0"/>
              </a:cxn>
            </a:cxnLst>
            <a:rect l="0" t="0" r="0" b="0"/>
            <a:pathLst>
              <a:path w="3552" h="1344">
                <a:moveTo>
                  <a:pt x="0" y="0"/>
                </a:moveTo>
                <a:lnTo>
                  <a:pt x="3552" y="1344"/>
                </a:lnTo>
                <a:lnTo>
                  <a:pt x="0" y="48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7" name="Volný tvar 26"/>
          <p:cNvSpPr>
            <a:spLocks/>
          </p:cNvSpPr>
          <p:nvPr/>
        </p:nvSpPr>
        <p:spPr bwMode="auto">
          <a:xfrm>
            <a:off x="4572000" y="4267200"/>
            <a:ext cx="1371600" cy="2590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632"/>
              </a:cxn>
              <a:cxn ang="0">
                <a:pos x="96" y="1632"/>
              </a:cxn>
              <a:cxn ang="0">
                <a:pos x="864" y="0"/>
              </a:cxn>
              <a:cxn ang="0">
                <a:pos x="0" y="1632"/>
              </a:cxn>
            </a:cxnLst>
            <a:rect l="0" t="0" r="0" b="0"/>
            <a:pathLst>
              <a:path w="864" h="1632">
                <a:moveTo>
                  <a:pt x="0" y="1632"/>
                </a:moveTo>
                <a:lnTo>
                  <a:pt x="96" y="1632"/>
                </a:lnTo>
                <a:lnTo>
                  <a:pt x="864" y="0"/>
                </a:lnTo>
                <a:lnTo>
                  <a:pt x="0" y="1632"/>
                </a:lnTo>
                <a:close/>
              </a:path>
            </a:pathLst>
          </a:custGeom>
          <a:solidFill>
            <a:schemeClr val="bg2">
              <a:tint val="95000"/>
              <a:satMod val="18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06902" y="1351672"/>
            <a:ext cx="5718048" cy="977486"/>
          </a:xfrm>
        </p:spPr>
        <p:txBody>
          <a:bodyPr lIns="82296" tIns="45720" bIns="0" anchor="t"/>
          <a:lstStyle>
            <a:lvl1pPr marL="54864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20. 6. 2013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363160" y="402264"/>
            <a:ext cx="8503920" cy="886265"/>
          </a:xfrm>
          <a:prstGeom prst="rect">
            <a:avLst/>
          </a:prstGeom>
          <a:solidFill>
            <a:schemeClr val="bg2">
              <a:tint val="95000"/>
              <a:satMod val="180000"/>
              <a:alpha val="4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06902" y="512064"/>
            <a:ext cx="8156448" cy="777240"/>
          </a:xfrm>
        </p:spPr>
        <p:txBody>
          <a:bodyPr tIns="64008"/>
          <a:lstStyle>
            <a:lvl1pPr algn="l">
              <a:buNone/>
              <a:defRPr sz="3800" b="0" cap="none" spc="-150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 flipH="1">
            <a:off x="371538" y="680477"/>
            <a:ext cx="27432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9" name="Obdélník 8"/>
          <p:cNvSpPr/>
          <p:nvPr/>
        </p:nvSpPr>
        <p:spPr>
          <a:xfrm flipH="1">
            <a:off x="411109" y="680477"/>
            <a:ext cx="27432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0" name="Obdélník 9"/>
          <p:cNvSpPr/>
          <p:nvPr/>
        </p:nvSpPr>
        <p:spPr>
          <a:xfrm flipH="1">
            <a:off x="448450" y="680477"/>
            <a:ext cx="9144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 flipH="1">
            <a:off x="476702" y="680477"/>
            <a:ext cx="9144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2" name="Obdélník 11"/>
          <p:cNvSpPr/>
          <p:nvPr/>
        </p:nvSpPr>
        <p:spPr>
          <a:xfrm>
            <a:off x="500478" y="680477"/>
            <a:ext cx="36576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2064"/>
            <a:ext cx="8229600" cy="9144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64344" y="17705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55344" y="17705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20. 6. 2013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Obdélník 24"/>
          <p:cNvSpPr/>
          <p:nvPr/>
        </p:nvSpPr>
        <p:spPr>
          <a:xfrm>
            <a:off x="0" y="402265"/>
            <a:ext cx="8867080" cy="886265"/>
          </a:xfrm>
          <a:prstGeom prst="rect">
            <a:avLst/>
          </a:prstGeom>
          <a:solidFill>
            <a:schemeClr val="bg2">
              <a:tint val="95000"/>
              <a:satMod val="180000"/>
              <a:alpha val="4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4824" y="512064"/>
            <a:ext cx="7772400" cy="914400"/>
          </a:xfrm>
        </p:spPr>
        <p:txBody>
          <a:bodyPr anchor="t"/>
          <a:lstStyle>
            <a:lvl1pPr>
              <a:defRPr sz="400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09750"/>
            <a:ext cx="4040188" cy="639762"/>
          </a:xfrm>
        </p:spPr>
        <p:txBody>
          <a:bodyPr anchor="ctr"/>
          <a:lstStyle>
            <a:lvl1pPr marL="73152" indent="0" algn="l">
              <a:buNone/>
              <a:defRPr sz="2400" b="1">
                <a:solidFill>
                  <a:schemeClr val="accent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09750"/>
            <a:ext cx="4041775" cy="639762"/>
          </a:xfrm>
        </p:spPr>
        <p:txBody>
          <a:bodyPr anchor="ctr"/>
          <a:lstStyle>
            <a:lvl1pPr marL="73152" indent="0">
              <a:buNone/>
              <a:defRPr sz="2400" b="1">
                <a:solidFill>
                  <a:schemeClr val="accent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459037"/>
            <a:ext cx="4040188" cy="3959352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459037"/>
            <a:ext cx="4041775" cy="3959352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20. 6. 2013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87790" y="680477"/>
            <a:ext cx="45720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7" name="Obdélník 16"/>
          <p:cNvSpPr/>
          <p:nvPr/>
        </p:nvSpPr>
        <p:spPr>
          <a:xfrm>
            <a:off x="47305" y="680477"/>
            <a:ext cx="27432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8" name="Obdélník 17"/>
          <p:cNvSpPr/>
          <p:nvPr/>
        </p:nvSpPr>
        <p:spPr>
          <a:xfrm>
            <a:off x="28252" y="680477"/>
            <a:ext cx="9144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>
          <a:xfrm>
            <a:off x="0" y="680477"/>
            <a:ext cx="9144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0" name="Obdélník 19"/>
          <p:cNvSpPr/>
          <p:nvPr/>
        </p:nvSpPr>
        <p:spPr>
          <a:xfrm flipH="1">
            <a:off x="149770" y="680477"/>
            <a:ext cx="27432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1" name="Obdélník 20"/>
          <p:cNvSpPr/>
          <p:nvPr/>
        </p:nvSpPr>
        <p:spPr>
          <a:xfrm flipH="1">
            <a:off x="189341" y="680477"/>
            <a:ext cx="27432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2" name="Obdélník 21"/>
          <p:cNvSpPr/>
          <p:nvPr/>
        </p:nvSpPr>
        <p:spPr>
          <a:xfrm flipH="1">
            <a:off x="226682" y="680477"/>
            <a:ext cx="9144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9" name="Obdélník 28"/>
          <p:cNvSpPr/>
          <p:nvPr/>
        </p:nvSpPr>
        <p:spPr>
          <a:xfrm flipH="1">
            <a:off x="254934" y="680477"/>
            <a:ext cx="9144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30" name="Obdélník 29"/>
          <p:cNvSpPr/>
          <p:nvPr/>
        </p:nvSpPr>
        <p:spPr>
          <a:xfrm>
            <a:off x="278710" y="680477"/>
            <a:ext cx="36576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512064"/>
            <a:ext cx="7772400" cy="914400"/>
          </a:xfrm>
        </p:spPr>
        <p:txBody>
          <a:bodyPr/>
          <a:lstStyle>
            <a:lvl1pPr>
              <a:defRPr sz="4000" cap="none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20. 6. 2013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20. 6. 2013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273050"/>
            <a:ext cx="8229600" cy="1162050"/>
          </a:xfrm>
        </p:spPr>
        <p:txBody>
          <a:bodyPr anchor="ctr"/>
          <a:lstStyle>
            <a:lvl1pPr algn="l">
              <a:buNone/>
              <a:defRPr sz="3600" b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435100"/>
            <a:ext cx="2514600" cy="4572000"/>
          </a:xfrm>
        </p:spPr>
        <p:txBody>
          <a:bodyPr/>
          <a:lstStyle>
            <a:lvl1pPr marL="54864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429000" y="1435100"/>
            <a:ext cx="5486400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20. 6. 2013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368032" y="0"/>
            <a:ext cx="8778240" cy="1878037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9" name="Přímá spojovací čára 8"/>
          <p:cNvCxnSpPr/>
          <p:nvPr/>
        </p:nvCxnSpPr>
        <p:spPr>
          <a:xfrm flipV="1">
            <a:off x="363195" y="1885028"/>
            <a:ext cx="8782622" cy="0"/>
          </a:xfrm>
          <a:prstGeom prst="line">
            <a:avLst/>
          </a:prstGeom>
          <a:noFill/>
          <a:ln w="19050" cap="flat" cmpd="sng" algn="ctr">
            <a:solidFill>
              <a:srgbClr val="FFFFFF">
                <a:alpha val="100000"/>
              </a:srgbClr>
            </a:soli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grpSp>
        <p:nvGrpSpPr>
          <p:cNvPr id="10" name="Skupina 9"/>
          <p:cNvGrpSpPr/>
          <p:nvPr/>
        </p:nvGrpSpPr>
        <p:grpSpPr>
          <a:xfrm rot="5400000">
            <a:off x="8514581" y="1219200"/>
            <a:ext cx="132763" cy="128466"/>
            <a:chOff x="6668087" y="1297746"/>
            <a:chExt cx="161840" cy="156602"/>
          </a:xfrm>
        </p:grpSpPr>
        <p:cxnSp>
          <p:nvCxnSpPr>
            <p:cNvPr id="15" name="Přímá spojovací čára 14"/>
            <p:cNvCxnSpPr/>
            <p:nvPr/>
          </p:nvCxnSpPr>
          <p:spPr>
            <a:xfrm rot="16200000">
              <a:off x="6664064" y="1301769"/>
              <a:ext cx="88509" cy="80463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Přímá spojovací čára 15"/>
            <p:cNvCxnSpPr/>
            <p:nvPr/>
          </p:nvCxnSpPr>
          <p:spPr>
            <a:xfrm rot="16200000" flipV="1">
              <a:off x="6685888" y="1391257"/>
              <a:ext cx="125755" cy="427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Přímá spojovací čára 16"/>
            <p:cNvCxnSpPr/>
            <p:nvPr/>
          </p:nvCxnSpPr>
          <p:spPr>
            <a:xfrm rot="5400000" flipH="1">
              <a:off x="6744524" y="1300853"/>
              <a:ext cx="88509" cy="82296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 bwMode="grayWhite">
          <a:xfrm>
            <a:off x="914400" y="441251"/>
            <a:ext cx="6858000" cy="701749"/>
          </a:xfrm>
        </p:spPr>
        <p:txBody>
          <a:bodyPr anchor="b"/>
          <a:lstStyle>
            <a:lvl1pPr algn="l">
              <a:buNone/>
              <a:defRPr sz="2100" b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68032" y="1893781"/>
            <a:ext cx="8778240" cy="4960144"/>
          </a:xfrm>
          <a:solidFill>
            <a:schemeClr val="bg2"/>
          </a:solidFill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 bwMode="grayWhite">
          <a:xfrm>
            <a:off x="914400" y="1150144"/>
            <a:ext cx="6858000" cy="685800"/>
          </a:xfrm>
        </p:spPr>
        <p:txBody>
          <a:bodyPr/>
          <a:lstStyle>
            <a:lvl1pPr marL="27432" indent="0">
              <a:spcBef>
                <a:spcPts val="0"/>
              </a:spcBef>
              <a:buNone/>
              <a:defRPr sz="14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grpSp>
        <p:nvGrpSpPr>
          <p:cNvPr id="14" name="Skupina 13"/>
          <p:cNvGrpSpPr/>
          <p:nvPr/>
        </p:nvGrpSpPr>
        <p:grpSpPr>
          <a:xfrm rot="5400000">
            <a:off x="8666981" y="1371600"/>
            <a:ext cx="132763" cy="128466"/>
            <a:chOff x="6668087" y="1297746"/>
            <a:chExt cx="161840" cy="156602"/>
          </a:xfrm>
        </p:grpSpPr>
        <p:cxnSp>
          <p:nvCxnSpPr>
            <p:cNvPr id="11" name="Přímá spojovací čára 10"/>
            <p:cNvCxnSpPr/>
            <p:nvPr/>
          </p:nvCxnSpPr>
          <p:spPr>
            <a:xfrm rot="16200000">
              <a:off x="6664064" y="1301769"/>
              <a:ext cx="88509" cy="80463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Přímá spojovací čára 11"/>
            <p:cNvCxnSpPr/>
            <p:nvPr/>
          </p:nvCxnSpPr>
          <p:spPr>
            <a:xfrm rot="16200000" flipV="1">
              <a:off x="6685888" y="1391257"/>
              <a:ext cx="125755" cy="427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Přímá spojovací čára 12"/>
            <p:cNvCxnSpPr/>
            <p:nvPr/>
          </p:nvCxnSpPr>
          <p:spPr>
            <a:xfrm rot="5400000" flipH="1">
              <a:off x="6744524" y="1300853"/>
              <a:ext cx="88509" cy="82296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8" name="Skupina 17"/>
          <p:cNvGrpSpPr/>
          <p:nvPr/>
        </p:nvGrpSpPr>
        <p:grpSpPr>
          <a:xfrm rot="5400000">
            <a:off x="8320088" y="1474763"/>
            <a:ext cx="132763" cy="128466"/>
            <a:chOff x="6668087" y="1297746"/>
            <a:chExt cx="161840" cy="156602"/>
          </a:xfrm>
        </p:grpSpPr>
        <p:cxnSp>
          <p:nvCxnSpPr>
            <p:cNvPr id="19" name="Přímá spojovací čára 18"/>
            <p:cNvCxnSpPr/>
            <p:nvPr/>
          </p:nvCxnSpPr>
          <p:spPr>
            <a:xfrm rot="16200000">
              <a:off x="6664064" y="1301769"/>
              <a:ext cx="88509" cy="80463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Přímá spojovací čára 19"/>
            <p:cNvCxnSpPr/>
            <p:nvPr/>
          </p:nvCxnSpPr>
          <p:spPr>
            <a:xfrm rot="16200000" flipV="1">
              <a:off x="6685888" y="1391257"/>
              <a:ext cx="125755" cy="427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Přímá spojovací čára 20"/>
            <p:cNvCxnSpPr/>
            <p:nvPr/>
          </p:nvCxnSpPr>
          <p:spPr>
            <a:xfrm rot="5400000" flipH="1">
              <a:off x="6744524" y="1300853"/>
              <a:ext cx="88509" cy="82296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477000" y="55499"/>
            <a:ext cx="2133600" cy="365125"/>
          </a:xfrm>
        </p:spPr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20. 6. 2013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914400" y="55499"/>
            <a:ext cx="5562600" cy="365125"/>
          </a:xfrm>
        </p:spPr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610600" y="55499"/>
            <a:ext cx="457200" cy="365125"/>
          </a:xfrm>
        </p:spPr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20. 6. 2013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981200" cy="5851525"/>
          </a:xfrm>
        </p:spPr>
        <p:txBody>
          <a:bodyPr vert="eaVert" anchor="ctr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58674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20. 6. 2013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0" y="-1"/>
            <a:ext cx="365760" cy="6854456"/>
          </a:xfrm>
          <a:prstGeom prst="rect">
            <a:avLst/>
          </a:prstGeom>
          <a:solidFill>
            <a:srgbClr val="FFFFFF">
              <a:alpha val="100000"/>
            </a:srgb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255291" y="5047394"/>
            <a:ext cx="73152" cy="169164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255291" y="4796819"/>
            <a:ext cx="73152" cy="228600"/>
          </a:xfrm>
          <a:prstGeom prst="rect">
            <a:avLst/>
          </a:prstGeom>
          <a:solidFill>
            <a:schemeClr val="accent3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255291" y="4637685"/>
            <a:ext cx="73152" cy="137160"/>
          </a:xfrm>
          <a:prstGeom prst="rect">
            <a:avLst/>
          </a:prstGeom>
          <a:solidFill>
            <a:schemeClr val="bg2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255291" y="4542559"/>
            <a:ext cx="73152" cy="7315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2" name="Obdélník 11"/>
          <p:cNvSpPr/>
          <p:nvPr/>
        </p:nvSpPr>
        <p:spPr>
          <a:xfrm>
            <a:off x="309558" y="680477"/>
            <a:ext cx="45720" cy="365760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5" name="Obdélník 14"/>
          <p:cNvSpPr/>
          <p:nvPr/>
        </p:nvSpPr>
        <p:spPr>
          <a:xfrm>
            <a:off x="269073" y="680477"/>
            <a:ext cx="27432" cy="365760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6" name="Obdélník 15"/>
          <p:cNvSpPr/>
          <p:nvPr/>
        </p:nvSpPr>
        <p:spPr>
          <a:xfrm>
            <a:off x="250020" y="680477"/>
            <a:ext cx="9144" cy="365760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7" name="Obdélník 16"/>
          <p:cNvSpPr/>
          <p:nvPr/>
        </p:nvSpPr>
        <p:spPr>
          <a:xfrm>
            <a:off x="221768" y="680477"/>
            <a:ext cx="9144" cy="365760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914400" y="512064"/>
            <a:ext cx="7772400" cy="914400"/>
          </a:xfrm>
          <a:prstGeom prst="rect">
            <a:avLst/>
          </a:prstGeom>
        </p:spPr>
        <p:txBody>
          <a:bodyPr vert="horz" anchor="t">
            <a:no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914400" y="1783560"/>
            <a:ext cx="7772400" cy="4572000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4770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fld id="{18A2481B-5154-415F-B752-558547769AA3}" type="datetimeFigureOut">
              <a:rPr lang="cs-CZ" smtClean="0"/>
              <a:pPr/>
              <a:t>20. 6. 2013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914400" y="6416675"/>
            <a:ext cx="55626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610600" y="6416675"/>
            <a:ext cx="4572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000" kern="1200" spc="-100" baseline="0">
          <a:solidFill>
            <a:schemeClr val="tx2">
              <a:satMod val="200000"/>
            </a:schemeClr>
          </a:solidFill>
          <a:latin typeface="+mj-lt"/>
          <a:ea typeface="+mj-ea"/>
          <a:cs typeface="+mj-cs"/>
        </a:defRPr>
      </a:lvl1pPr>
      <a:extLst/>
    </p:titleStyle>
    <p:bodyStyle>
      <a:lvl1pPr marL="411480" indent="-342900" algn="l" rtl="0" eaLnBrk="1" latinLnBrk="0" hangingPunct="1">
        <a:spcBef>
          <a:spcPts val="700"/>
        </a:spcBef>
        <a:buClr>
          <a:schemeClr val="tx2"/>
        </a:buClr>
        <a:buSzPct val="95000"/>
        <a:buFont typeface="Wingdings"/>
        <a:buChar char="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740664" indent="-285750" algn="l" rtl="0" eaLnBrk="1" latinLnBrk="0" hangingPunct="1">
        <a:spcBef>
          <a:spcPct val="20000"/>
        </a:spcBef>
        <a:buClr>
          <a:schemeClr val="accent2"/>
        </a:buClr>
        <a:buSzPct val="90000"/>
        <a:buFont typeface="Wingdings"/>
        <a:buChar char="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96696" indent="-228600" algn="l" rtl="0" eaLnBrk="1" latinLnBrk="0" hangingPunct="1">
        <a:spcBef>
          <a:spcPct val="20000"/>
        </a:spcBef>
        <a:buClr>
          <a:schemeClr val="accent2"/>
        </a:buClr>
        <a:buFont typeface="Wingdings 2"/>
        <a:buChar char="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61872" indent="-228600" algn="l" rtl="0" eaLnBrk="1" latinLnBrk="0" hangingPunct="1">
        <a:spcBef>
          <a:spcPct val="20000"/>
        </a:spcBef>
        <a:buClr>
          <a:schemeClr val="accent3"/>
        </a:buClr>
        <a:buFont typeface="Wingdings 3"/>
        <a:buChar char="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4pPr>
      <a:lvl5pPr marL="1481328" indent="-210312" algn="l" rtl="0" eaLnBrk="1" latinLnBrk="0" hangingPunct="1"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09928" indent="-210312" algn="l" rtl="0" eaLnBrk="1" latinLnBrk="0" hangingPunct="1">
        <a:spcBef>
          <a:spcPct val="20000"/>
        </a:spcBef>
        <a:buClr>
          <a:schemeClr val="accent3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01952" indent="-182880" algn="l" rtl="0" eaLnBrk="1" latinLnBrk="0" hangingPunct="1">
        <a:spcBef>
          <a:spcPct val="20000"/>
        </a:spcBef>
        <a:buClr>
          <a:schemeClr val="accent4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93976" indent="-182880" algn="l" rtl="0" eaLnBrk="1" latinLnBrk="0" hangingPunct="1">
        <a:spcBef>
          <a:spcPct val="20000"/>
        </a:spcBef>
        <a:buClr>
          <a:schemeClr val="accent4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182880" algn="l" rtl="0" eaLnBrk="1" latinLnBrk="0" hangingPunct="1">
        <a:spcBef>
          <a:spcPct val="20000"/>
        </a:spcBef>
        <a:buClr>
          <a:schemeClr val="accent4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Skupina 13"/>
          <p:cNvGrpSpPr/>
          <p:nvPr/>
        </p:nvGrpSpPr>
        <p:grpSpPr>
          <a:xfrm>
            <a:off x="395536" y="188640"/>
            <a:ext cx="8388945" cy="6400221"/>
            <a:chOff x="394830" y="500798"/>
            <a:chExt cx="8388945" cy="6400221"/>
          </a:xfrm>
        </p:grpSpPr>
        <p:graphicFrame>
          <p:nvGraphicFramePr>
            <p:cNvPr id="4" name="Group 40"/>
            <p:cNvGraphicFramePr>
              <a:graphicFrameLocks/>
            </p:cNvGraphicFramePr>
            <p:nvPr>
              <p:extLst>
                <p:ext uri="{D42A27DB-BD31-4B8C-83A1-F6EECF244321}">
                  <p14:modId xmlns:p14="http://schemas.microsoft.com/office/powerpoint/2010/main" xmlns="" val="1771834059"/>
                </p:ext>
              </p:extLst>
            </p:nvPr>
          </p:nvGraphicFramePr>
          <p:xfrm>
            <a:off x="394830" y="1364894"/>
            <a:ext cx="8388945" cy="3971294"/>
          </p:xfrm>
          <a:graphic>
            <a:graphicData uri="http://schemas.openxmlformats.org/drawingml/2006/table">
              <a:tbl>
                <a:tblPr/>
                <a:tblGrid>
                  <a:gridCol w="1993015"/>
                  <a:gridCol w="6395930"/>
                </a:tblGrid>
                <a:tr h="392388">
                  <a:tc>
                    <a:txBody>
                      <a:bodyPr/>
                      <a:lstStyle/>
                      <a:p>
                        <a:pPr marL="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1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FFFFFF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Číslo projektu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chemeClr val="accent1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marL="7200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lang="cs-CZ" sz="1800" b="1" kern="1200" dirty="0" smtClean="0">
                            <a:solidFill>
                              <a:schemeClr val="tx1"/>
                            </a:solidFill>
                            <a:effectLst/>
                            <a:latin typeface="+mn-lt"/>
                            <a:ea typeface="+mn-ea"/>
                            <a:cs typeface="+mn-cs"/>
                          </a:rPr>
                          <a:t>CZ.1.07/1.4.00/21.2942</a:t>
                        </a:r>
                        <a:endPara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endParaRP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chemeClr val="accent1"/>
                      </a:solidFill>
                    </a:tcPr>
                  </a:tc>
                </a:tr>
                <a:tr h="392388">
                  <a:tc>
                    <a:txBody>
                      <a:bodyPr/>
                      <a:lstStyle/>
                      <a:p>
                        <a:pPr marL="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Název školy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CEE3FF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marL="7200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Základní škola a mateřská škola, Jičín, 17. listopadu 109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CEE3FF"/>
                      </a:solidFill>
                    </a:tcPr>
                  </a:tc>
                </a:tr>
                <a:tr h="392388">
                  <a:tc>
                    <a:txBody>
                      <a:bodyPr/>
                      <a:lstStyle/>
                      <a:p>
                        <a:pPr marL="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Název materiálu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E8F2FF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marL="7200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VY_32_INOVACE_III_Cj1_15</a:t>
                        </a:r>
                        <a:endPara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endParaRP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E8F2FF"/>
                      </a:solidFill>
                    </a:tcPr>
                  </a:tc>
                </a:tr>
                <a:tr h="392388">
                  <a:tc>
                    <a:txBody>
                      <a:bodyPr/>
                      <a:lstStyle/>
                      <a:p>
                        <a:pPr marL="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Autor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CEE3FF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marL="7200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Daniela Havelková</a:t>
                        </a:r>
                        <a:endPara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endParaRP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CEE3FF"/>
                      </a:solidFill>
                    </a:tcPr>
                  </a:tc>
                </a:tr>
                <a:tr h="392388">
                  <a:tc>
                    <a:txBody>
                      <a:bodyPr/>
                      <a:lstStyle/>
                      <a:p>
                        <a:pPr marL="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Vzdělávací obor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E8F2FF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marL="7200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Český jazyk a literatura</a:t>
                        </a:r>
                        <a:endPara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endParaRP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E8F2FF"/>
                      </a:solidFill>
                    </a:tcPr>
                  </a:tc>
                </a:tr>
                <a:tr h="392388">
                  <a:tc>
                    <a:txBody>
                      <a:bodyPr/>
                      <a:lstStyle/>
                      <a:p>
                        <a:pPr marL="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Téma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E8F2FF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marL="7200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kern="1200" dirty="0" smtClean="0">
                            <a:solidFill>
                              <a:schemeClr val="bg1"/>
                            </a:solidFill>
                            <a:latin typeface="+mn-lt"/>
                            <a:ea typeface="+mn-ea"/>
                            <a:cs typeface="+mn-cs"/>
                          </a:rPr>
                          <a:t>Spojky </a:t>
                        </a:r>
                        <a:r>
                          <a:rPr kumimoji="0" lang="cs-CZ" sz="1600" kern="1200" dirty="0" err="1" smtClean="0">
                            <a:solidFill>
                              <a:schemeClr val="bg1"/>
                            </a:solidFill>
                            <a:latin typeface="+mn-lt"/>
                            <a:ea typeface="+mn-ea"/>
                            <a:cs typeface="+mn-cs"/>
                          </a:rPr>
                          <a:t>souřadící</a:t>
                        </a:r>
                        <a:r>
                          <a:rPr kumimoji="0" lang="cs-CZ" sz="1600" kern="1200" dirty="0" smtClean="0">
                            <a:solidFill>
                              <a:schemeClr val="bg1"/>
                            </a:solidFill>
                            <a:latin typeface="+mn-lt"/>
                            <a:ea typeface="+mn-ea"/>
                            <a:cs typeface="+mn-cs"/>
                          </a:rPr>
                          <a:t> a </a:t>
                        </a:r>
                        <a:r>
                          <a:rPr kumimoji="0" lang="cs-CZ" sz="1600" kern="1200" dirty="0" err="1" smtClean="0">
                            <a:solidFill>
                              <a:schemeClr val="bg1"/>
                            </a:solidFill>
                            <a:latin typeface="+mn-lt"/>
                            <a:ea typeface="+mn-ea"/>
                            <a:cs typeface="+mn-cs"/>
                          </a:rPr>
                          <a:t>podřadící</a:t>
                        </a:r>
                        <a:endPara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Arial" charset="0"/>
                          <a:cs typeface="Arial" charset="0"/>
                        </a:endParaRP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E8F2FF"/>
                      </a:solidFill>
                    </a:tcPr>
                  </a:tc>
                </a:tr>
                <a:tr h="392388">
                  <a:tc>
                    <a:txBody>
                      <a:bodyPr/>
                      <a:lstStyle/>
                      <a:p>
                        <a:pPr marL="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Ročník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CEE3FF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marL="7200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šestý</a:t>
                        </a:r>
                        <a:endPara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endParaRP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CEE3FF"/>
                      </a:solidFill>
                    </a:tcPr>
                  </a:tc>
                </a:tr>
                <a:tr h="374990">
                  <a:tc>
                    <a:txBody>
                      <a:bodyPr/>
                      <a:lstStyle/>
                      <a:p>
                        <a:pPr marL="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Datum tvorby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E8F2FF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marL="7200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Květen 2013</a:t>
                        </a:r>
                        <a:endPara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endParaRP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E8F2FF"/>
                      </a:solidFill>
                    </a:tcPr>
                  </a:tc>
                </a:tr>
                <a:tr h="369997">
                  <a:tc>
                    <a:txBody>
                      <a:bodyPr/>
                      <a:lstStyle/>
                      <a:p>
                        <a:pPr marL="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Anotace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CEE3FF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marL="14400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>
                            <a:schemeClr val="bg2"/>
                          </a:buClr>
                          <a:buSzPct val="75000"/>
                          <a:buFont typeface="Wingdings" pitchFamily="2" charset="2"/>
                          <a:buNone/>
                          <a:tabLst/>
                        </a:pPr>
                        <a:r>
                          <a:rPr kumimoji="0" lang="cs-CZ" sz="12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chemeClr val="bg1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Výklad a opakování učiva skladby (větných členů), na konci prezentace krátké opakování, na další straně řešení.</a:t>
                        </a:r>
                        <a:endPara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Arial" charset="0"/>
                          <a:cs typeface="Arial" charset="0"/>
                        </a:endParaRP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CEE3FF"/>
                      </a:solidFill>
                    </a:tcPr>
                  </a:tc>
                </a:tr>
                <a:tr h="392388">
                  <a:tc gridSpan="2">
                    <a:txBody>
                      <a:bodyPr/>
                      <a:lstStyle/>
                      <a:p>
                        <a:pPr marL="0" marR="0" lvl="0" indent="0" algn="ctr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4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chemeClr val="bg1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Pokud není uvedeno jinak, použitý materiál je z vlastních zdrojů autora. 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CEE3FF"/>
                      </a:solidFill>
                    </a:tcPr>
                  </a:tc>
                  <a:tc hMerge="1">
                    <a:txBody>
                      <a:bodyPr/>
                      <a:lstStyle/>
                      <a:p>
                        <a:endParaRPr lang="cs-CZ"/>
                      </a:p>
                    </a:txBody>
                    <a:tcPr/>
                  </a:tc>
                </a:tr>
              </a:tbl>
            </a:graphicData>
          </a:graphic>
        </p:graphicFrame>
        <p:sp>
          <p:nvSpPr>
            <p:cNvPr id="7" name="Obdélník 6"/>
            <p:cNvSpPr/>
            <p:nvPr/>
          </p:nvSpPr>
          <p:spPr>
            <a:xfrm>
              <a:off x="467544" y="500798"/>
              <a:ext cx="3270319" cy="400110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pPr algn="ctr">
                <a:defRPr/>
              </a:pPr>
              <a:r>
                <a:rPr lang="cs-CZ" sz="2000" b="1" dirty="0"/>
                <a:t>DIGITÁLNÍ UČEBNÍ MATERIÁL</a:t>
              </a:r>
            </a:p>
          </p:txBody>
        </p:sp>
        <p:pic>
          <p:nvPicPr>
            <p:cNvPr id="8" name="Picture 2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051014" y="5613366"/>
              <a:ext cx="5270296" cy="1287653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9" name="Obrázek 8"/>
            <p:cNvPicPr/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tretch>
              <a:fillRect/>
            </a:stretch>
          </p:blipFill>
          <p:spPr>
            <a:xfrm>
              <a:off x="6763112" y="500798"/>
              <a:ext cx="1317918" cy="720080"/>
            </a:xfrm>
            <a:prstGeom prst="rect">
              <a:avLst/>
            </a:prstGeom>
            <a:effectLst>
              <a:softEdge rad="12700"/>
            </a:effectLst>
          </p:spPr>
        </p:pic>
      </p:grpSp>
    </p:spTree>
    <p:extLst>
      <p:ext uri="{BB962C8B-B14F-4D97-AF65-F5344CB8AC3E}">
        <p14:creationId xmlns:p14="http://schemas.microsoft.com/office/powerpoint/2010/main" xmlns="" val="27065148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Spojky </a:t>
            </a:r>
            <a:r>
              <a:rPr lang="cs-CZ" dirty="0" err="1" smtClean="0"/>
              <a:t>souřadící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3600" dirty="0" smtClean="0"/>
              <a:t>spojují dvě věty hlavní nebo dvě věty vedlejší</a:t>
            </a:r>
          </a:p>
          <a:p>
            <a:pPr>
              <a:buNone/>
            </a:pPr>
            <a:endParaRPr lang="cs-CZ" sz="3600" dirty="0" smtClean="0"/>
          </a:p>
          <a:p>
            <a:r>
              <a:rPr lang="cs-CZ" sz="3600" dirty="0" smtClean="0"/>
              <a:t>a, i, ani, avšak, však, nebo, anebo, neboť, ale, ať, </a:t>
            </a:r>
            <a:r>
              <a:rPr lang="cs-CZ" sz="3600" b="1" dirty="0" smtClean="0"/>
              <a:t>než</a:t>
            </a:r>
            <a:r>
              <a:rPr lang="cs-CZ" sz="3600" dirty="0" smtClean="0"/>
              <a:t>, nýbrž, vždyť, tedy, tudíž, a proto, a tedy, a tak, či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Spojky </a:t>
            </a:r>
            <a:r>
              <a:rPr lang="cs-CZ" dirty="0" err="1" smtClean="0"/>
              <a:t>podřadící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připojují vedlejší věty</a:t>
            </a:r>
          </a:p>
          <a:p>
            <a:pPr>
              <a:buNone/>
            </a:pPr>
            <a:endParaRPr lang="cs-CZ" sz="3600" dirty="0" smtClean="0"/>
          </a:p>
          <a:p>
            <a:r>
              <a:rPr lang="cs-CZ" sz="3600" dirty="0" smtClean="0"/>
              <a:t>když, jakmile, protože, že, aby, -li, kdyby, ač, třebaže, přestože, ačkoliv, i když, poněvadž, </a:t>
            </a:r>
            <a:r>
              <a:rPr lang="cs-CZ" sz="3600" b="1" dirty="0" smtClean="0"/>
              <a:t>než</a:t>
            </a:r>
            <a:r>
              <a:rPr lang="cs-CZ" sz="3600" dirty="0" smtClean="0"/>
              <a:t>, až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pamatuj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sz="3600" dirty="0" smtClean="0"/>
              <a:t>před </a:t>
            </a:r>
            <a:r>
              <a:rPr lang="cs-CZ" sz="3600" b="1" u="sng" dirty="0" smtClean="0">
                <a:solidFill>
                  <a:srgbClr val="FFFF00"/>
                </a:solidFill>
              </a:rPr>
              <a:t>a, i, ani, nebo</a:t>
            </a:r>
            <a:r>
              <a:rPr lang="cs-CZ" sz="3600" dirty="0" smtClean="0">
                <a:solidFill>
                  <a:srgbClr val="FFFF00"/>
                </a:solidFill>
              </a:rPr>
              <a:t> </a:t>
            </a:r>
            <a:r>
              <a:rPr lang="cs-CZ" sz="3600" dirty="0" smtClean="0"/>
              <a:t>čárku zpravidla nepíšeme</a:t>
            </a:r>
          </a:p>
          <a:p>
            <a:pPr>
              <a:buNone/>
            </a:pPr>
            <a:endParaRPr lang="cs-CZ" sz="3600" dirty="0" smtClean="0"/>
          </a:p>
          <a:p>
            <a:pPr>
              <a:buNone/>
            </a:pPr>
            <a:endParaRPr lang="cs-CZ" sz="3600" dirty="0" smtClean="0"/>
          </a:p>
          <a:p>
            <a:r>
              <a:rPr lang="cs-CZ" sz="3600" dirty="0" smtClean="0"/>
              <a:t>před </a:t>
            </a:r>
            <a:r>
              <a:rPr lang="cs-CZ" sz="3600" b="1" u="sng" dirty="0" smtClean="0">
                <a:solidFill>
                  <a:srgbClr val="FFFF00"/>
                </a:solidFill>
              </a:rPr>
              <a:t>a tak, a proto, a tedy</a:t>
            </a:r>
            <a:r>
              <a:rPr lang="cs-CZ" sz="3600" dirty="0" smtClean="0">
                <a:solidFill>
                  <a:srgbClr val="FFFF00"/>
                </a:solidFill>
              </a:rPr>
              <a:t> </a:t>
            </a:r>
            <a:r>
              <a:rPr lang="cs-CZ" sz="3600" dirty="0" smtClean="0"/>
              <a:t>čárku píšeme</a:t>
            </a:r>
          </a:p>
          <a:p>
            <a:pPr>
              <a:buNone/>
            </a:pPr>
            <a:r>
              <a:rPr lang="cs-CZ" dirty="0" smtClean="0"/>
              <a:t/>
            </a:r>
            <a:br>
              <a:rPr lang="cs-CZ" dirty="0" smtClean="0"/>
            </a:br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Rozliš spojky </a:t>
            </a:r>
            <a:r>
              <a:rPr lang="cs-CZ" dirty="0" err="1" smtClean="0"/>
              <a:t>souřadící</a:t>
            </a:r>
            <a:r>
              <a:rPr lang="cs-CZ" dirty="0" smtClean="0"/>
              <a:t> a </a:t>
            </a:r>
            <a:r>
              <a:rPr lang="cs-CZ" dirty="0" err="1" smtClean="0"/>
              <a:t>podřadící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jakmile			i</a:t>
            </a:r>
          </a:p>
          <a:p>
            <a:pPr>
              <a:buNone/>
            </a:pPr>
            <a:r>
              <a:rPr lang="cs-CZ" dirty="0" smtClean="0"/>
              <a:t>ani				a tak</a:t>
            </a:r>
          </a:p>
          <a:p>
            <a:pPr>
              <a:buNone/>
            </a:pPr>
            <a:r>
              <a:rPr lang="cs-CZ" dirty="0" smtClean="0"/>
              <a:t>že				přestože</a:t>
            </a:r>
          </a:p>
          <a:p>
            <a:pPr>
              <a:buNone/>
            </a:pPr>
            <a:r>
              <a:rPr lang="cs-CZ" dirty="0" smtClean="0"/>
              <a:t>protože			kdyby</a:t>
            </a:r>
          </a:p>
          <a:p>
            <a:pPr>
              <a:buNone/>
            </a:pPr>
            <a:r>
              <a:rPr lang="cs-CZ" dirty="0" smtClean="0"/>
              <a:t>však				nebo</a:t>
            </a:r>
          </a:p>
          <a:p>
            <a:pPr>
              <a:buNone/>
            </a:pPr>
            <a:r>
              <a:rPr lang="cs-CZ" dirty="0" smtClean="0"/>
              <a:t>ale				když</a:t>
            </a:r>
          </a:p>
          <a:p>
            <a:pPr>
              <a:buNone/>
            </a:pPr>
            <a:r>
              <a:rPr lang="cs-CZ" dirty="0" smtClean="0"/>
              <a:t>neboť			i když</a:t>
            </a:r>
          </a:p>
          <a:p>
            <a:pPr>
              <a:buNone/>
            </a:pPr>
            <a:r>
              <a:rPr lang="cs-CZ" dirty="0" smtClean="0"/>
              <a:t>a					anebo</a:t>
            </a:r>
            <a:endParaRPr lang="cs-CZ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jakmile	P		i			S</a:t>
            </a:r>
          </a:p>
          <a:p>
            <a:pPr>
              <a:buNone/>
            </a:pPr>
            <a:r>
              <a:rPr lang="cs-CZ" dirty="0" smtClean="0"/>
              <a:t>ani		S		a tak			S</a:t>
            </a:r>
          </a:p>
          <a:p>
            <a:pPr>
              <a:buNone/>
            </a:pPr>
            <a:r>
              <a:rPr lang="cs-CZ" dirty="0" smtClean="0"/>
              <a:t>že		P		přestože		P</a:t>
            </a:r>
          </a:p>
          <a:p>
            <a:pPr>
              <a:buNone/>
            </a:pPr>
            <a:r>
              <a:rPr lang="cs-CZ" dirty="0" smtClean="0"/>
              <a:t>protože	P		kdyby		P</a:t>
            </a:r>
          </a:p>
          <a:p>
            <a:pPr>
              <a:buNone/>
            </a:pPr>
            <a:r>
              <a:rPr lang="cs-CZ" dirty="0" smtClean="0"/>
              <a:t>však		S		nebo			S</a:t>
            </a:r>
          </a:p>
          <a:p>
            <a:pPr>
              <a:buNone/>
            </a:pPr>
            <a:r>
              <a:rPr lang="cs-CZ" dirty="0" smtClean="0"/>
              <a:t>ale		S		když			P</a:t>
            </a:r>
          </a:p>
          <a:p>
            <a:pPr>
              <a:buNone/>
            </a:pPr>
            <a:r>
              <a:rPr lang="cs-CZ" dirty="0" smtClean="0"/>
              <a:t>neboť	S		i když			P</a:t>
            </a:r>
          </a:p>
          <a:p>
            <a:pPr>
              <a:buNone/>
            </a:pPr>
            <a:r>
              <a:rPr lang="cs-CZ" dirty="0" smtClean="0"/>
              <a:t>a			S		anebo		S</a:t>
            </a:r>
            <a:endParaRPr lang="cs-CZ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Seznam pramenů a literatury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/>
              <a:t>Krausová </a:t>
            </a:r>
            <a:r>
              <a:rPr lang="cs-CZ" dirty="0" err="1" smtClean="0"/>
              <a:t>Zd</a:t>
            </a:r>
            <a:r>
              <a:rPr lang="cs-CZ" dirty="0" smtClean="0"/>
              <a:t>., </a:t>
            </a:r>
            <a:r>
              <a:rPr lang="cs-CZ" dirty="0" err="1" smtClean="0"/>
              <a:t>Teršová</a:t>
            </a:r>
            <a:r>
              <a:rPr lang="cs-CZ" dirty="0" smtClean="0"/>
              <a:t> R.: Český jazyk 6 pro základní školy a víceletá gymnázia, Plzeň: nakladatelství </a:t>
            </a:r>
            <a:r>
              <a:rPr lang="cs-CZ" dirty="0" err="1" smtClean="0"/>
              <a:t>Fraus</a:t>
            </a:r>
            <a:r>
              <a:rPr lang="cs-CZ" dirty="0" smtClean="0"/>
              <a:t> , 2003. ISBN 80-7238-206-3</a:t>
            </a:r>
          </a:p>
          <a:p>
            <a:r>
              <a:rPr lang="cs-CZ" dirty="0" smtClean="0"/>
              <a:t>Havránek B., Jedlička A.: Stručná mluvnice česká, Praha : Fortuna, 2002. ISBN 80-7168-555-0</a:t>
            </a:r>
          </a:p>
          <a:p>
            <a:r>
              <a:rPr lang="cs-CZ" dirty="0" smtClean="0"/>
              <a:t>Kol.autorů: Pravidla českého pravopisu, Praha: </a:t>
            </a:r>
            <a:r>
              <a:rPr lang="cs-CZ" dirty="0" err="1" smtClean="0"/>
              <a:t>nakl</a:t>
            </a:r>
            <a:r>
              <a:rPr lang="cs-CZ" dirty="0" smtClean="0"/>
              <a:t>. </a:t>
            </a:r>
            <a:r>
              <a:rPr lang="cs-CZ" dirty="0" err="1" smtClean="0"/>
              <a:t>Pansofia</a:t>
            </a:r>
            <a:r>
              <a:rPr lang="cs-CZ" dirty="0" smtClean="0"/>
              <a:t>, 1993. ISBN 80-901 373-6-9</a:t>
            </a:r>
          </a:p>
          <a:p>
            <a:r>
              <a:rPr lang="cs-CZ" dirty="0" smtClean="0"/>
              <a:t>Materiál je určen pro bezplatné používání pro potřeby výuky a vzdělávání na všech typech škol a školských zařízení. Jakékoliv další využití podléhá autorskému zákonu.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tro">
  <a:themeElements>
    <a:clrScheme name="Metro">
      <a:dk1>
        <a:sysClr val="windowText" lastClr="000000"/>
      </a:dk1>
      <a:lt1>
        <a:sysClr val="window" lastClr="FFFFFF"/>
      </a:lt1>
      <a:dk2>
        <a:srgbClr val="4E5B6F"/>
      </a:dk2>
      <a:lt2>
        <a:srgbClr val="D6ECFF"/>
      </a:lt2>
      <a:accent1>
        <a:srgbClr val="7FD13B"/>
      </a:accent1>
      <a:accent2>
        <a:srgbClr val="EA157A"/>
      </a:accent2>
      <a:accent3>
        <a:srgbClr val="FEB80A"/>
      </a:accent3>
      <a:accent4>
        <a:srgbClr val="00ADDC"/>
      </a:accent4>
      <a:accent5>
        <a:srgbClr val="738AC8"/>
      </a:accent5>
      <a:accent6>
        <a:srgbClr val="1AB39F"/>
      </a:accent6>
      <a:hlink>
        <a:srgbClr val="EB8803"/>
      </a:hlink>
      <a:folHlink>
        <a:srgbClr val="5F7791"/>
      </a:folHlink>
    </a:clrScheme>
    <a:fontScheme name="Metro">
      <a:majorFont>
        <a:latin typeface="Consolas"/>
        <a:ea typeface=""/>
        <a:cs typeface=""/>
        <a:font script="Jpan" typeface="HG丸ｺﾞｼｯｸM-PRO"/>
        <a:font script="Hang" typeface="HY중고딕"/>
        <a:font script="Hans" typeface="华文楷体"/>
        <a:font script="Hant" typeface="新細明體"/>
        <a:font script="Arab" typeface="Tahoma"/>
        <a:font script="Hebr" typeface="Levenim MT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orbel"/>
        <a:ea typeface=""/>
        <a:cs typeface=""/>
        <a:font script="Jpan" typeface="HGｺﾞｼｯｸM"/>
        <a:font script="Hang" typeface="맑은 고딕"/>
        <a:font script="Hans" typeface="宋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Metro">
      <a:fillStyleLst>
        <a:solidFill>
          <a:schemeClr val="phClr"/>
        </a:solidFill>
        <a:gradFill rotWithShape="1">
          <a:gsLst>
            <a:gs pos="0">
              <a:schemeClr val="phClr">
                <a:tint val="25000"/>
                <a:satMod val="125000"/>
              </a:schemeClr>
            </a:gs>
            <a:gs pos="40000">
              <a:schemeClr val="phClr">
                <a:tint val="55000"/>
                <a:satMod val="130000"/>
              </a:schemeClr>
            </a:gs>
            <a:gs pos="50000">
              <a:schemeClr val="phClr">
                <a:tint val="59000"/>
                <a:satMod val="130000"/>
              </a:schemeClr>
            </a:gs>
            <a:gs pos="65000">
              <a:schemeClr val="phClr">
                <a:tint val="55000"/>
                <a:satMod val="130000"/>
              </a:schemeClr>
            </a:gs>
            <a:gs pos="100000">
              <a:schemeClr val="phClr">
                <a:tint val="20000"/>
                <a:satMod val="12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48000"/>
                <a:satMod val="138000"/>
              </a:schemeClr>
            </a:gs>
            <a:gs pos="25000">
              <a:schemeClr val="phClr">
                <a:tint val="85000"/>
              </a:schemeClr>
            </a:gs>
            <a:gs pos="40000">
              <a:schemeClr val="phClr">
                <a:tint val="92000"/>
              </a:schemeClr>
            </a:gs>
            <a:gs pos="50000">
              <a:schemeClr val="phClr">
                <a:tint val="93000"/>
              </a:schemeClr>
            </a:gs>
            <a:gs pos="60000">
              <a:schemeClr val="phClr">
                <a:tint val="92000"/>
              </a:schemeClr>
            </a:gs>
            <a:gs pos="75000">
              <a:schemeClr val="phClr">
                <a:tint val="83000"/>
                <a:satMod val="108000"/>
              </a:schemeClr>
            </a:gs>
            <a:gs pos="100000">
              <a:schemeClr val="phClr">
                <a:tint val="48000"/>
                <a:satMod val="150000"/>
              </a:schemeClr>
            </a:gs>
          </a:gsLst>
          <a:lin ang="5400000" scaled="0"/>
        </a:gradFill>
      </a:fillStyleLst>
      <a:lnStyleLst>
        <a:ln w="12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glow rad="63500">
              <a:schemeClr val="phClr">
                <a:alpha val="45000"/>
                <a:satMod val="120000"/>
              </a:schemeClr>
            </a:glow>
          </a:effectLst>
        </a:effectStyle>
        <a:effectStyle>
          <a:effectLst>
            <a:glow rad="63500">
              <a:schemeClr val="phClr">
                <a:alpha val="45000"/>
                <a:satMod val="120000"/>
              </a:schemeClr>
            </a:glo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>
            <a:bevelT w="0" h="0"/>
            <a:contourClr>
              <a:schemeClr val="phClr">
                <a:tint val="70000"/>
              </a:schemeClr>
            </a:contourClr>
          </a:sp3d>
        </a:effectStyle>
        <a:effectStyle>
          <a:effectLst>
            <a:glow rad="101500">
              <a:schemeClr val="phClr">
                <a:alpha val="42000"/>
                <a:satMod val="120000"/>
              </a:schemeClr>
            </a:glow>
          </a:effectLst>
          <a:scene3d>
            <a:camera prst="orthographicFront" fov="0">
              <a:rot lat="0" lon="0" rev="0"/>
            </a:camera>
            <a:lightRig rig="glow" dir="t">
              <a:rot lat="0" lon="0" rev="4800000"/>
            </a:lightRig>
          </a:scene3d>
          <a:sp3d prstMaterial="powder">
            <a:bevelT w="50800" h="50800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bg1">
                <a:shade val="100000"/>
                <a:satMod val="150000"/>
              </a:schemeClr>
            </a:gs>
            <a:gs pos="65000">
              <a:schemeClr val="bg1">
                <a:shade val="90000"/>
                <a:satMod val="375000"/>
              </a:schemeClr>
            </a:gs>
            <a:gs pos="100000">
              <a:schemeClr val="phClr">
                <a:tint val="88000"/>
                <a:satMod val="40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40000"/>
                <a:satMod val="180000"/>
              </a:schemeClr>
              <a:schemeClr val="phClr">
                <a:tint val="90000"/>
                <a:satMod val="200000"/>
              </a:schemeClr>
            </a:duotone>
          </a:blip>
          <a:tile tx="0" ty="0" sx="80000" sy="8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Metro</Template>
  <TotalTime>61</TotalTime>
  <Words>253</Words>
  <PresentationFormat>Předvádění na obrazovce (4:3)</PresentationFormat>
  <Paragraphs>57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Metro</vt:lpstr>
      <vt:lpstr>Snímek 1</vt:lpstr>
      <vt:lpstr>Spojky souřadící</vt:lpstr>
      <vt:lpstr>Spojky podřadící</vt:lpstr>
      <vt:lpstr>pamatuj</vt:lpstr>
      <vt:lpstr>Rozliš spojky souřadící a podřadící</vt:lpstr>
      <vt:lpstr>Řešení </vt:lpstr>
      <vt:lpstr>Seznam pramenů a literatury 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VĚTA JEDNODUCHÁ A SOUVĚTÍ</dc:title>
  <cp:lastModifiedBy>dhavelkova</cp:lastModifiedBy>
  <cp:revision>9</cp:revision>
  <dcterms:modified xsi:type="dcterms:W3CDTF">2013-06-20T11:10:51Z</dcterms:modified>
</cp:coreProperties>
</file>