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78" r:id="rId2"/>
    <p:sldId id="279" r:id="rId3"/>
    <p:sldId id="257" r:id="rId4"/>
    <p:sldId id="273" r:id="rId5"/>
    <p:sldId id="274" r:id="rId6"/>
    <p:sldId id="271" r:id="rId7"/>
    <p:sldId id="275" r:id="rId8"/>
    <p:sldId id="261" r:id="rId9"/>
    <p:sldId id="262" r:id="rId10"/>
    <p:sldId id="276" r:id="rId11"/>
    <p:sldId id="265" r:id="rId12"/>
    <p:sldId id="266" r:id="rId13"/>
    <p:sldId id="263" r:id="rId14"/>
    <p:sldId id="26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73" d="100"/>
          <a:sy n="73" d="100"/>
        </p:scale>
        <p:origin x="-1074" y="-7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262763-3887-4931-AABA-426028D3217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A97239-AC00-4277-BA33-C26838501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64888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5EC1D4A-A796-47C3-A63E-CE236FB377E2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9.wmf"/><Relationship Id="rId4" Type="http://schemas.openxmlformats.org/officeDocument/2006/relationships/slide" Target="slide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5800725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ástupný symbol pro text 2"/>
          <p:cNvSpPr txBox="1">
            <a:spLocks/>
          </p:cNvSpPr>
          <p:nvPr/>
        </p:nvSpPr>
        <p:spPr>
          <a:xfrm>
            <a:off x="827584" y="2492896"/>
            <a:ext cx="7344816" cy="244827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400" dirty="0" smtClean="0"/>
              <a:t>VY_32_INOVACE_101_Fyzika_baterie</a:t>
            </a:r>
          </a:p>
          <a:p>
            <a:pPr marL="0" indent="0">
              <a:buNone/>
            </a:pPr>
            <a:r>
              <a:rPr lang="cs-CZ" sz="2400" dirty="0" smtClean="0"/>
              <a:t>Mgr. Václav Černý</a:t>
            </a:r>
          </a:p>
          <a:p>
            <a:pPr marL="0" indent="0">
              <a:buNone/>
            </a:pPr>
            <a:r>
              <a:rPr lang="cs-CZ" sz="2400" dirty="0" smtClean="0"/>
              <a:t>ZŠ Speciální, Šafaříkova 991, Litvínov</a:t>
            </a:r>
          </a:p>
          <a:p>
            <a:pPr marL="0" indent="0">
              <a:buNone/>
            </a:pPr>
            <a:r>
              <a:rPr lang="cs-CZ" sz="2400" dirty="0" smtClean="0"/>
              <a:t>Číslo projektu: CZ.1.07/1.4.00/21.1535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07791796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612844"/>
            <a:ext cx="79928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Anotace</a:t>
            </a:r>
            <a:r>
              <a:rPr lang="cs-CZ" dirty="0"/>
              <a:t>: žák získává základní informace </a:t>
            </a:r>
            <a:r>
              <a:rPr lang="cs-CZ" dirty="0" smtClean="0"/>
              <a:t>o běžně používaných bateriích a 	jejich zapojení.  </a:t>
            </a:r>
            <a:r>
              <a:rPr lang="cs-CZ" dirty="0"/>
              <a:t>Získané </a:t>
            </a:r>
            <a:r>
              <a:rPr lang="cs-CZ" dirty="0" smtClean="0"/>
              <a:t>základní </a:t>
            </a:r>
            <a:r>
              <a:rPr lang="cs-CZ" dirty="0"/>
              <a:t>poznatky jsou zároveň ověřeny.</a:t>
            </a:r>
          </a:p>
          <a:p>
            <a:endParaRPr lang="cs-CZ" dirty="0"/>
          </a:p>
          <a:p>
            <a:r>
              <a:rPr lang="cs-CZ" dirty="0"/>
              <a:t>Klíčová slova: </a:t>
            </a:r>
            <a:r>
              <a:rPr lang="cs-CZ" dirty="0" smtClean="0"/>
              <a:t>baterie, monočlánek.</a:t>
            </a:r>
            <a:endParaRPr lang="cs-CZ" dirty="0"/>
          </a:p>
          <a:p>
            <a:endParaRPr lang="cs-CZ" dirty="0"/>
          </a:p>
          <a:p>
            <a:r>
              <a:rPr lang="cs-CZ" dirty="0"/>
              <a:t>Speciální vzdělávací potřeby: interaktivní tabule nebo PC.</a:t>
            </a:r>
          </a:p>
          <a:p>
            <a:endParaRPr lang="cs-CZ" dirty="0"/>
          </a:p>
          <a:p>
            <a:r>
              <a:rPr lang="cs-CZ" dirty="0"/>
              <a:t>Rozvíjení klíčových kompetencí: kompetence k učení, kompetence k řešení problémů.</a:t>
            </a:r>
          </a:p>
          <a:p>
            <a:endParaRPr lang="cs-CZ" dirty="0"/>
          </a:p>
          <a:p>
            <a:r>
              <a:rPr lang="cs-CZ" dirty="0"/>
              <a:t>Cílová skupina: </a:t>
            </a:r>
            <a:r>
              <a:rPr lang="cs-CZ" dirty="0" smtClean="0"/>
              <a:t>žák.</a:t>
            </a:r>
            <a:endParaRPr lang="cs-CZ" dirty="0"/>
          </a:p>
          <a:p>
            <a:endParaRPr lang="cs-CZ" dirty="0"/>
          </a:p>
          <a:p>
            <a:r>
              <a:rPr lang="cs-CZ" dirty="0"/>
              <a:t>Stupeň a typ vzdělávání: základní škola praktická, druhý </a:t>
            </a:r>
            <a:r>
              <a:rPr lang="cs-CZ" dirty="0" smtClean="0"/>
              <a:t>stupeň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475756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512" y="980728"/>
            <a:ext cx="72917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Baterie je zdroj napětí.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79512" y="1772816"/>
            <a:ext cx="740965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Baterie může mít různě veliké napětí.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627784" y="0"/>
            <a:ext cx="266429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Baterie</a:t>
            </a:r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79512" y="2708920"/>
            <a:ext cx="740965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Baterie se může skládat z více článků.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79512" y="3717032"/>
            <a:ext cx="740965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Baterie </a:t>
            </a:r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může </a:t>
            </a:r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být z jednoho článku, takové baterii se říká monočlánek.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65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10" grpId="0" animBg="1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95536" y="332656"/>
            <a:ext cx="792088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Baterie, která se skládá z více článků je např.: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915816" y="908720"/>
            <a:ext cx="309634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lochá baterie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915816" y="1700808"/>
            <a:ext cx="230425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napětí 4,5 V.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780928"/>
            <a:ext cx="3383459" cy="3473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427984" y="2204864"/>
            <a:ext cx="3265276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6865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95536" y="332656"/>
            <a:ext cx="792088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Baterie, která se skládá  z jednoho </a:t>
            </a:r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článku, </a:t>
            </a:r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 např.: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23528" y="1844824"/>
            <a:ext cx="345638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užková baterie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652120" y="5157192"/>
            <a:ext cx="230425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napětí 1,5 V.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75856" y="1124744"/>
            <a:ext cx="345638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monočlánek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52" name="Picture 4" descr="C:\Users\venca\AppData\Local\Microsoft\Windows\Temporary Internet Files\Content.IE5\VTGBWH32\MC90038416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196752"/>
            <a:ext cx="1853489" cy="1785823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4716016" y="3933056"/>
            <a:ext cx="417646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mikrotužková baterie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67544" y="2996952"/>
            <a:ext cx="4002581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6865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  <p:bldP spid="9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403648" y="0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 čeho se skládá článek</a:t>
            </a:r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268760"/>
            <a:ext cx="2571750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Šipka dolů 25"/>
          <p:cNvSpPr/>
          <p:nvPr/>
        </p:nvSpPr>
        <p:spPr>
          <a:xfrm rot="4050536">
            <a:off x="2962286" y="961906"/>
            <a:ext cx="267099" cy="19936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4139952" y="1340768"/>
            <a:ext cx="136815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</a:t>
            </a:r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hlík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8" name="Šipka dolů 27"/>
          <p:cNvSpPr/>
          <p:nvPr/>
        </p:nvSpPr>
        <p:spPr>
          <a:xfrm rot="4050536">
            <a:off x="3466342" y="2144793"/>
            <a:ext cx="267099" cy="19936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4932040" y="2564904"/>
            <a:ext cx="216024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elektrolyt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0" name="Šipka dolů 29"/>
          <p:cNvSpPr/>
          <p:nvPr/>
        </p:nvSpPr>
        <p:spPr>
          <a:xfrm rot="4050536">
            <a:off x="4042406" y="3584954"/>
            <a:ext cx="267099" cy="19936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5220072" y="4005064"/>
            <a:ext cx="216024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zinek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65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26" grpId="0" animBg="1"/>
      <p:bldP spid="27" grpId="0"/>
      <p:bldP spid="28" grpId="0" animBg="1"/>
      <p:bldP spid="29" grpId="0"/>
      <p:bldP spid="30" grpId="0" animBg="1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691681" y="548680"/>
            <a:ext cx="446449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Jak zapojit články</a:t>
            </a:r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79438" y="1420962"/>
            <a:ext cx="9906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979638" y="1420962"/>
            <a:ext cx="9906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971600" y="2924944"/>
            <a:ext cx="9906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763614" y="2933130"/>
            <a:ext cx="9906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07430" y="4589314"/>
            <a:ext cx="9906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2934878" y="4634074"/>
            <a:ext cx="936106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Obdélník 34"/>
          <p:cNvSpPr/>
          <p:nvPr/>
        </p:nvSpPr>
        <p:spPr>
          <a:xfrm>
            <a:off x="5004048" y="1988840"/>
            <a:ext cx="136815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dobře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5004048" y="3645024"/>
            <a:ext cx="136815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špatně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5148064" y="5157192"/>
            <a:ext cx="136815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špatně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65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35" grpId="0"/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3648" y="0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Prokaž znalosti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048" y="1124744"/>
            <a:ext cx="756428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Označ baterie, které mají napětí 1,5V. 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Tlačítko akce: Dopředu nebo Další 14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4005064"/>
            <a:ext cx="203439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 descr="C:\Users\venca\AppData\Local\Microsoft\Windows\Temporary Internet Files\Content.IE5\SJYA7D6H\MC900348933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852936"/>
            <a:ext cx="1830629" cy="1361542"/>
          </a:xfrm>
          <a:prstGeom prst="rect">
            <a:avLst/>
          </a:prstGeom>
          <a:noFill/>
        </p:spPr>
      </p:pic>
      <p:pic>
        <p:nvPicPr>
          <p:cNvPr id="18" name="Picture 4" descr="C:\Users\venca\AppData\Local\Microsoft\Windows\Temporary Internet Files\Content.IE5\VTGBWH32\MC90038416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2636912"/>
            <a:ext cx="1853489" cy="17858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72768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3648" y="0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Prokaž znalosti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23528" y="1124744"/>
            <a:ext cx="756428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 čeho se skládá článek? 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Elipsa 9">
            <a:hlinkClick r:id="rId2" action="ppaction://hlinksldjump"/>
          </p:cNvPr>
          <p:cNvSpPr/>
          <p:nvPr/>
        </p:nvSpPr>
        <p:spPr>
          <a:xfrm>
            <a:off x="467544" y="2060848"/>
            <a:ext cx="2448272" cy="21602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zinek</a:t>
            </a:r>
          </a:p>
          <a:p>
            <a:pPr algn="ctr"/>
            <a:r>
              <a:rPr lang="cs-CZ" sz="3200" dirty="0" smtClean="0"/>
              <a:t>uhlí</a:t>
            </a:r>
          </a:p>
          <a:p>
            <a:pPr algn="ctr"/>
            <a:r>
              <a:rPr lang="cs-CZ" sz="3200" dirty="0" smtClean="0"/>
              <a:t>měď</a:t>
            </a:r>
            <a:endParaRPr lang="cs-CZ" sz="3200" dirty="0"/>
          </a:p>
        </p:txBody>
      </p:sp>
      <p:sp>
        <p:nvSpPr>
          <p:cNvPr id="11" name="Elipsa 10">
            <a:hlinkClick r:id="rId3" action="ppaction://hlinksldjump"/>
          </p:cNvPr>
          <p:cNvSpPr/>
          <p:nvPr/>
        </p:nvSpPr>
        <p:spPr>
          <a:xfrm>
            <a:off x="3131840" y="4077072"/>
            <a:ext cx="2520280" cy="2304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zinek</a:t>
            </a:r>
          </a:p>
          <a:p>
            <a:pPr algn="ctr"/>
            <a:r>
              <a:rPr lang="cs-CZ" sz="2800" dirty="0" smtClean="0"/>
              <a:t>elektrolyt</a:t>
            </a:r>
          </a:p>
          <a:p>
            <a:pPr algn="ctr"/>
            <a:r>
              <a:rPr lang="cs-CZ" sz="3200" dirty="0" smtClean="0"/>
              <a:t>uhlík</a:t>
            </a:r>
            <a:endParaRPr lang="cs-CZ" sz="3200" dirty="0"/>
          </a:p>
        </p:txBody>
      </p:sp>
      <p:sp>
        <p:nvSpPr>
          <p:cNvPr id="12" name="Elipsa 11">
            <a:hlinkClick r:id="rId2" action="ppaction://hlinksldjump"/>
          </p:cNvPr>
          <p:cNvSpPr/>
          <p:nvPr/>
        </p:nvSpPr>
        <p:spPr>
          <a:xfrm>
            <a:off x="5580112" y="1916832"/>
            <a:ext cx="2520280" cy="2304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hliník</a:t>
            </a:r>
          </a:p>
          <a:p>
            <a:pPr algn="ctr"/>
            <a:r>
              <a:rPr lang="cs-CZ" sz="2800" dirty="0" smtClean="0"/>
              <a:t>elektrolyt</a:t>
            </a:r>
          </a:p>
          <a:p>
            <a:pPr algn="ctr"/>
            <a:r>
              <a:rPr lang="cs-CZ" sz="3200" dirty="0" smtClean="0"/>
              <a:t>uhlík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782447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3648" y="0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Prokaž znalosti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23528" y="1124744"/>
            <a:ext cx="756428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 toto zapojení článků správné</a:t>
            </a:r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 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619599" y="1997026"/>
            <a:ext cx="9906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419799" y="1997026"/>
            <a:ext cx="9906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bdélník 13">
            <a:hlinkClick r:id="rId3" action="ppaction://hlinksldjump"/>
          </p:cNvPr>
          <p:cNvSpPr/>
          <p:nvPr/>
        </p:nvSpPr>
        <p:spPr>
          <a:xfrm>
            <a:off x="1619672" y="4437112"/>
            <a:ext cx="144016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ano</a:t>
            </a:r>
            <a:endParaRPr lang="cs-CZ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>
            <a:hlinkClick r:id="rId4" action="ppaction://hlinksldjump"/>
          </p:cNvPr>
          <p:cNvSpPr/>
          <p:nvPr/>
        </p:nvSpPr>
        <p:spPr>
          <a:xfrm>
            <a:off x="4355976" y="4437112"/>
            <a:ext cx="129614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ne</a:t>
            </a:r>
            <a:endParaRPr lang="cs-CZ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2447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764704"/>
            <a:ext cx="6027037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Konec</a:t>
            </a:r>
            <a:endParaRPr lang="cs-CZ" sz="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005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9939" y="476672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Použité zdroje: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0" y="1556792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Microsoft Office - Klipart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-43205" y="2564903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Vlastní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11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4139952" y="1196752"/>
            <a:ext cx="3384376" cy="2736304"/>
          </a:xfrm>
          <a:prstGeom prst="smileyFace">
            <a:avLst/>
          </a:prstGeom>
          <a:solidFill>
            <a:srgbClr val="FFC0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Zpět nebo Předchozí 2">
            <a:hlinkClick r:id="" action="ppaction://hlinkshowjump?jump=lastslideviewed" highlightClick="1"/>
          </p:cNvPr>
          <p:cNvSpPr/>
          <p:nvPr/>
        </p:nvSpPr>
        <p:spPr>
          <a:xfrm>
            <a:off x="1979712" y="5229200"/>
            <a:ext cx="792088" cy="576064"/>
          </a:xfrm>
          <a:prstGeom prst="actionButtonBackPrevious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112919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" action="ppaction://hlinkshowjump?jump=lastslideviewed" highlightClick="1"/>
          </p:cNvPr>
          <p:cNvSpPr/>
          <p:nvPr/>
        </p:nvSpPr>
        <p:spPr>
          <a:xfrm>
            <a:off x="1979712" y="5229200"/>
            <a:ext cx="792088" cy="576064"/>
          </a:xfrm>
          <a:prstGeom prst="actionButtonBackPrevious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eselý obličej 2"/>
          <p:cNvSpPr/>
          <p:nvPr/>
        </p:nvSpPr>
        <p:spPr>
          <a:xfrm>
            <a:off x="4139952" y="1196752"/>
            <a:ext cx="3384376" cy="2736304"/>
          </a:xfrm>
          <a:prstGeom prst="smileyFace">
            <a:avLst>
              <a:gd name="adj" fmla="val -4653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3648052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416</TotalTime>
  <Words>159</Words>
  <Application>Microsoft Office PowerPoint</Application>
  <PresentationFormat>Předvádění na obrazovce (4:3)</PresentationFormat>
  <Paragraphs>57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Exekutivní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Dum</cp:lastModifiedBy>
  <cp:revision>127</cp:revision>
  <dcterms:created xsi:type="dcterms:W3CDTF">2013-05-25T08:35:18Z</dcterms:created>
  <dcterms:modified xsi:type="dcterms:W3CDTF">2013-06-25T10:22:19Z</dcterms:modified>
</cp:coreProperties>
</file>