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7" r:id="rId3"/>
    <p:sldId id="258" r:id="rId4"/>
    <p:sldId id="259" r:id="rId5"/>
    <p:sldId id="260" r:id="rId6"/>
    <p:sldId id="264" r:id="rId7"/>
    <p:sldId id="265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20. 6. 2013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xmlns="" val="1771834059"/>
                </p:ext>
              </p:extLst>
            </p:nvPr>
          </p:nvGraphicFramePr>
          <p:xfrm>
            <a:off x="394830" y="1364894"/>
            <a:ext cx="8388945" cy="397129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VY_32_INOVACE_III_Cj1_16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Daniela Havelková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 a literatura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kern="1200" dirty="0" smtClean="0">
                            <a:solidFill>
                              <a:schemeClr val="bg1"/>
                            </a:solidFill>
                            <a:latin typeface="+mn-lt"/>
                            <a:ea typeface="+mn-ea"/>
                            <a:cs typeface="+mn-cs"/>
                          </a:rPr>
                          <a:t>Souvětí a věta hlavní, vedlejší</a:t>
                        </a:r>
                        <a:endPara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Květen 2013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Výklad a opakování učiva skladby (větných členů), na konci prezentace krátké opakování, na další straně řešení.</a:t>
                        </a: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270651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 hlavní HV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mluvnicky nezávislá – nelze se na ni zeptat</a:t>
            </a:r>
          </a:p>
          <a:p>
            <a:r>
              <a:rPr lang="cs-CZ" dirty="0" smtClean="0"/>
              <a:t>Protože nese vlastní myšlenku, může stát samostatně</a:t>
            </a:r>
          </a:p>
          <a:p>
            <a:r>
              <a:rPr lang="cs-CZ" dirty="0" smtClean="0"/>
              <a:t>V souvětí musí být vždy alespoň jedna hlavní věta</a:t>
            </a:r>
          </a:p>
          <a:p>
            <a:r>
              <a:rPr lang="cs-CZ" dirty="0" smtClean="0"/>
              <a:t>Věty hlavní jsou spojeny spojkou souřadící nebo čárkou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07291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 vedlejší VV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Závisí mluvnicky i významově na jiné větě, rozvíjí ji</a:t>
            </a:r>
          </a:p>
          <a:p>
            <a:r>
              <a:rPr lang="cs-CZ" dirty="0" smtClean="0"/>
              <a:t>Mohu se na ni zeptat</a:t>
            </a:r>
          </a:p>
          <a:p>
            <a:r>
              <a:rPr lang="cs-CZ" dirty="0" smtClean="0"/>
              <a:t>Nemůže stát samostatně</a:t>
            </a:r>
          </a:p>
          <a:p>
            <a:r>
              <a:rPr lang="cs-CZ" dirty="0" smtClean="0"/>
              <a:t>VV je uvozena spojkou </a:t>
            </a:r>
            <a:r>
              <a:rPr lang="cs-CZ" dirty="0" err="1" smtClean="0"/>
              <a:t>podřadící</a:t>
            </a:r>
            <a:r>
              <a:rPr lang="cs-CZ" dirty="0" smtClean="0"/>
              <a:t>, vztažnými zájmeny (jaký, který, čí, jenž) nebo vztažnými příslovci (kam, kudy, jak…), které tak mají funkci spojek </a:t>
            </a:r>
            <a:r>
              <a:rPr lang="cs-CZ" dirty="0" err="1" smtClean="0"/>
              <a:t>podřadících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176287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Souvětí souřadné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Má </a:t>
            </a:r>
            <a:r>
              <a:rPr lang="cs-CZ" b="1" u="sng" dirty="0" smtClean="0"/>
              <a:t>dvě a více vět hlavních</a:t>
            </a:r>
          </a:p>
          <a:p>
            <a:r>
              <a:rPr lang="cs-CZ" dirty="0" smtClean="0"/>
              <a:t>Libovolný počet vět vedlejších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53235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Souvětí podřadné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Má pouze </a:t>
            </a:r>
            <a:r>
              <a:rPr lang="cs-CZ" b="1" u="sng" dirty="0" smtClean="0"/>
              <a:t>jednou větu hlavní</a:t>
            </a:r>
          </a:p>
          <a:p>
            <a:r>
              <a:rPr lang="cs-CZ" dirty="0" smtClean="0"/>
              <a:t>Libovolný počet vět vedlejších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89532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Nese věta vedlejší hlavní myšlenku?</a:t>
            </a:r>
          </a:p>
          <a:p>
            <a:r>
              <a:rPr lang="cs-CZ" dirty="0" smtClean="0"/>
              <a:t>Na kterou větu se mohu zeptat?</a:t>
            </a:r>
          </a:p>
          <a:p>
            <a:r>
              <a:rPr lang="cs-CZ" dirty="0" smtClean="0"/>
              <a:t>Může stát věta vedlejší samostatně?</a:t>
            </a:r>
          </a:p>
          <a:p>
            <a:r>
              <a:rPr lang="cs-CZ" dirty="0" smtClean="0"/>
              <a:t>Jak poznám souvětí souřadné?</a:t>
            </a:r>
          </a:p>
          <a:p>
            <a:r>
              <a:rPr lang="cs-CZ" dirty="0" smtClean="0"/>
              <a:t>Jak poznám souvětí  podřadné?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Nese věta vedlejší hlavní myšlenku? </a:t>
            </a:r>
            <a:r>
              <a:rPr lang="cs-CZ" dirty="0" smtClean="0">
                <a:solidFill>
                  <a:srgbClr val="FFFF00"/>
                </a:solidFill>
              </a:rPr>
              <a:t>NE</a:t>
            </a:r>
          </a:p>
          <a:p>
            <a:r>
              <a:rPr lang="cs-CZ" dirty="0" smtClean="0"/>
              <a:t>Na kterou větu se mohu zeptat? </a:t>
            </a:r>
            <a:r>
              <a:rPr lang="cs-CZ" dirty="0" smtClean="0">
                <a:solidFill>
                  <a:srgbClr val="FFFF00"/>
                </a:solidFill>
              </a:rPr>
              <a:t>NA VEDLEJŠÍ</a:t>
            </a:r>
          </a:p>
          <a:p>
            <a:r>
              <a:rPr lang="cs-CZ" dirty="0" smtClean="0"/>
              <a:t>Může stát věta vedlejší samostatně? </a:t>
            </a:r>
            <a:r>
              <a:rPr lang="cs-CZ" dirty="0" smtClean="0">
                <a:solidFill>
                  <a:srgbClr val="FFFF00"/>
                </a:solidFill>
              </a:rPr>
              <a:t>NE</a:t>
            </a:r>
          </a:p>
          <a:p>
            <a:r>
              <a:rPr lang="cs-CZ" dirty="0" smtClean="0"/>
              <a:t>Jak poznám souvětí souřadné? </a:t>
            </a:r>
            <a:r>
              <a:rPr lang="cs-CZ" dirty="0" smtClean="0">
                <a:solidFill>
                  <a:srgbClr val="FFFF00"/>
                </a:solidFill>
              </a:rPr>
              <a:t>Má dvě a více vět hlavních</a:t>
            </a:r>
          </a:p>
          <a:p>
            <a:r>
              <a:rPr lang="cs-CZ" dirty="0" smtClean="0"/>
              <a:t>Jak poznám souvětí  podřadné? </a:t>
            </a:r>
            <a:r>
              <a:rPr lang="cs-CZ" dirty="0" smtClean="0">
                <a:solidFill>
                  <a:srgbClr val="FFFF00"/>
                </a:solidFill>
              </a:rPr>
              <a:t>Má pouze jednu větu hlavní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pramenů a literatury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Krausová </a:t>
            </a:r>
            <a:r>
              <a:rPr lang="cs-CZ" dirty="0" err="1" smtClean="0"/>
              <a:t>Zd</a:t>
            </a:r>
            <a:r>
              <a:rPr lang="cs-CZ" dirty="0" smtClean="0"/>
              <a:t>., </a:t>
            </a:r>
            <a:r>
              <a:rPr lang="cs-CZ" dirty="0" err="1" smtClean="0"/>
              <a:t>Teršová</a:t>
            </a:r>
            <a:r>
              <a:rPr lang="cs-CZ" dirty="0" smtClean="0"/>
              <a:t> R.: Český jazyk 6 pro základní školy a víceletá gymnázia,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 , 2003. ISBN 80-7238-206-3</a:t>
            </a:r>
          </a:p>
          <a:p>
            <a:r>
              <a:rPr lang="cs-CZ" dirty="0" smtClean="0"/>
              <a:t>Havránek B., Jedlička A.: Stručná mluvnice česká, Praha : Fortuna, 2002. ISBN 80-7168-555-0</a:t>
            </a:r>
          </a:p>
          <a:p>
            <a:r>
              <a:rPr lang="cs-CZ" dirty="0" smtClean="0"/>
              <a:t>Kol.autorů: Pravidla českého pravopisu, Praha: </a:t>
            </a:r>
            <a:r>
              <a:rPr lang="cs-CZ" dirty="0" err="1" smtClean="0"/>
              <a:t>nakl</a:t>
            </a:r>
            <a:r>
              <a:rPr lang="cs-CZ" dirty="0" smtClean="0"/>
              <a:t>. </a:t>
            </a:r>
            <a:r>
              <a:rPr lang="cs-CZ" dirty="0" err="1" smtClean="0"/>
              <a:t>Pansofia</a:t>
            </a:r>
            <a:r>
              <a:rPr lang="cs-CZ" dirty="0" smtClean="0"/>
              <a:t>, 1993. ISBN 80-901 373-6-9</a:t>
            </a:r>
          </a:p>
          <a:p>
            <a:r>
              <a:rPr lang="cs-CZ" dirty="0" smtClean="0"/>
              <a:t>Materiál je určen pro bezplatné používání pro potřeby výuky a vzdělávání na všech typech škol a školských zařízení. Jakékoliv další využití podléhá autorskému zákonu.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5</TotalTime>
  <Words>330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Metro</vt:lpstr>
      <vt:lpstr>Snímek 1</vt:lpstr>
      <vt:lpstr>Věta hlavní HV</vt:lpstr>
      <vt:lpstr>Věta vedlejší VV</vt:lpstr>
      <vt:lpstr>Souvětí souřadné</vt:lpstr>
      <vt:lpstr>Souvětí podřadné</vt:lpstr>
      <vt:lpstr>ODPOVĚZ NA OTÁZKY</vt:lpstr>
      <vt:lpstr>ODPOVĚZ NA OTÁZKY</vt:lpstr>
      <vt:lpstr>Seznam pramenů a literatury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Syntax – souvětí souřadné, podřadné, věta hlavní a vedlejší</dc:title>
  <dc:creator>Daniela Havelkova</dc:creator>
  <cp:lastModifiedBy>dhavelkova</cp:lastModifiedBy>
  <cp:revision>5</cp:revision>
  <dcterms:created xsi:type="dcterms:W3CDTF">2013-05-06T06:54:31Z</dcterms:created>
  <dcterms:modified xsi:type="dcterms:W3CDTF">2013-06-20T11:14:53Z</dcterms:modified>
</cp:coreProperties>
</file>