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9" r:id="rId2"/>
    <p:sldId id="257" r:id="rId3"/>
    <p:sldId id="258" r:id="rId4"/>
    <p:sldId id="259" r:id="rId5"/>
    <p:sldId id="260" r:id="rId6"/>
    <p:sldId id="261" r:id="rId7"/>
    <p:sldId id="270" r:id="rId8"/>
    <p:sldId id="271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nice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nice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nice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nice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3"/>
          <p:cNvGrpSpPr/>
          <p:nvPr/>
        </p:nvGrpSpPr>
        <p:grpSpPr>
          <a:xfrm>
            <a:off x="395536" y="188640"/>
            <a:ext cx="8388945" cy="6400221"/>
            <a:chOff x="394830" y="500798"/>
            <a:chExt cx="8388945" cy="6400221"/>
          </a:xfrm>
        </p:grpSpPr>
        <p:graphicFrame>
          <p:nvGraphicFramePr>
            <p:cNvPr id="4" name="Group 40"/>
            <p:cNvGraphicFramePr>
              <a:graphicFrameLocks/>
            </p:cNvGraphicFramePr>
            <p:nvPr>
              <p:extLst>
                <p:ext uri="{D42A27DB-BD31-4B8C-83A1-F6EECF244321}">
                  <p14:modId xmlns:p14="http://schemas.microsoft.com/office/powerpoint/2010/main" xmlns="" val="1771834059"/>
                </p:ext>
              </p:extLst>
            </p:nvPr>
          </p:nvGraphicFramePr>
          <p:xfrm>
            <a:off x="394830" y="1364894"/>
            <a:ext cx="8388945" cy="3971294"/>
          </p:xfrm>
          <a:graphic>
            <a:graphicData uri="http://schemas.openxmlformats.org/drawingml/2006/table">
              <a:tbl>
                <a:tblPr/>
                <a:tblGrid>
                  <a:gridCol w="1993015"/>
                  <a:gridCol w="6395930"/>
                </a:tblGrid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1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FFFFFF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Číslo projektu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lang="cs-CZ" sz="1800" b="1" kern="1200" dirty="0" smtClean="0">
                            <a:solidFill>
                              <a:schemeClr val="tx1"/>
                            </a:solidFill>
                            <a:effectLst/>
                            <a:latin typeface="+mn-lt"/>
                            <a:ea typeface="+mn-ea"/>
                            <a:cs typeface="+mn-cs"/>
                          </a:rPr>
                          <a:t>CZ.1.07/1.4.00/21.2942</a:t>
                        </a:r>
                        <a:endPara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školy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Základní škola a mateřská škola, Jičín, 17. listopadu 109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materiálu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VY_32_INOVACE_III_Cj1_17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Autor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Daniela Havelková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Vzdělávací obor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Český jazyk a literatura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Téma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kern="1200" dirty="0" smtClean="0">
                            <a:solidFill>
                              <a:schemeClr val="bg1"/>
                            </a:solidFill>
                            <a:latin typeface="+mn-lt"/>
                            <a:ea typeface="+mn-ea"/>
                            <a:cs typeface="+mn-cs"/>
                          </a:rPr>
                          <a:t>Zvuková stránka jazyka - hlásky</a:t>
                        </a:r>
                        <a:endPara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šestý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74990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Datum tvorby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Květen 2013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69997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Anotace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r>
                          <a:rPr kumimoji="0" lang="cs-CZ" sz="12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bg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Výklad a opakování učiva skladby (větných členů), na konci prezentace krátké opakování, na další straně řešení.</a:t>
                        </a:r>
                        <a:endPara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 gridSpan="2">
                    <a:txBody>
                      <a:bodyPr/>
                      <a:lstStyle/>
                      <a:p>
                        <a:pPr marL="0" marR="0" lvl="0" indent="0" algn="ctr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4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bg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Pokud není uvedeno jinak, použitý materiál je z vlastních zdrojů autora. 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 hMerge="1">
                    <a:txBody>
                      <a:bodyPr/>
                      <a:lstStyle/>
                      <a:p>
                        <a:endParaRPr lang="cs-CZ"/>
                      </a:p>
                    </a:txBody>
                    <a:tcPr/>
                  </a:tc>
                </a:tr>
              </a:tbl>
            </a:graphicData>
          </a:graphic>
        </p:graphicFrame>
        <p:sp>
          <p:nvSpPr>
            <p:cNvPr id="7" name="Obdélník 6"/>
            <p:cNvSpPr/>
            <p:nvPr/>
          </p:nvSpPr>
          <p:spPr>
            <a:xfrm>
              <a:off x="467544" y="500798"/>
              <a:ext cx="3270319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>
                <a:defRPr/>
              </a:pPr>
              <a:r>
                <a:rPr lang="cs-CZ" sz="2000" b="1" dirty="0"/>
                <a:t>DIGITÁLNÍ UČEBNÍ MATERIÁL</a:t>
              </a:r>
            </a:p>
          </p:txBody>
        </p:sp>
        <p:pic>
          <p:nvPicPr>
            <p:cNvPr id="8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51014" y="5613366"/>
              <a:ext cx="5270296" cy="128765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9" name="Obrázek 8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6763112" y="500798"/>
              <a:ext cx="1317918" cy="720080"/>
            </a:xfrm>
            <a:prstGeom prst="rect">
              <a:avLst/>
            </a:prstGeom>
            <a:effectLst>
              <a:softEdge rad="12700"/>
            </a:effectLst>
          </p:spPr>
        </p:pic>
      </p:grpSp>
    </p:spTree>
    <p:extLst>
      <p:ext uri="{BB962C8B-B14F-4D97-AF65-F5344CB8AC3E}">
        <p14:creationId xmlns:p14="http://schemas.microsoft.com/office/powerpoint/2010/main" xmlns="" val="2706514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Hláska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nejmenší </a:t>
            </a:r>
            <a:r>
              <a:rPr lang="cs-CZ" dirty="0"/>
              <a:t>jednotka řeči</a:t>
            </a:r>
          </a:p>
          <a:p>
            <a:endParaRPr lang="cs-CZ" dirty="0" smtClean="0"/>
          </a:p>
          <a:p>
            <a:r>
              <a:rPr lang="cs-CZ" dirty="0" smtClean="0"/>
              <a:t>Zpěv </a:t>
            </a:r>
            <a:r>
              <a:rPr lang="cs-CZ" dirty="0"/>
              <a:t>[</a:t>
            </a:r>
            <a:r>
              <a:rPr lang="cs-CZ" dirty="0" err="1"/>
              <a:t>spjef</a:t>
            </a:r>
            <a:r>
              <a:rPr lang="cs-CZ" dirty="0"/>
              <a:t>] = 4 písmena, 5 hlásek</a:t>
            </a:r>
          </a:p>
          <a:p>
            <a:pPr lvl="0"/>
            <a:endParaRPr lang="cs-CZ" dirty="0" smtClean="0"/>
          </a:p>
          <a:p>
            <a:pPr lvl="0"/>
            <a:r>
              <a:rPr lang="cs-CZ" dirty="0" smtClean="0"/>
              <a:t>samohlásky </a:t>
            </a:r>
            <a:r>
              <a:rPr lang="cs-CZ" dirty="0"/>
              <a:t>+ dvojhláska ou (touha x  ne-do/uč-</a:t>
            </a:r>
            <a:r>
              <a:rPr lang="cs-CZ" dirty="0" err="1"/>
              <a:t>ený</a:t>
            </a:r>
            <a:r>
              <a:rPr lang="cs-CZ" dirty="0"/>
              <a:t>)</a:t>
            </a:r>
          </a:p>
          <a:p>
            <a:pPr lvl="0"/>
            <a:endParaRPr lang="cs-CZ" dirty="0" smtClean="0"/>
          </a:p>
          <a:p>
            <a:pPr lvl="0"/>
            <a:r>
              <a:rPr lang="cs-CZ" dirty="0" smtClean="0"/>
              <a:t>Souhlásky </a:t>
            </a:r>
            <a:r>
              <a:rPr lang="cs-CZ" dirty="0"/>
              <a:t>(tvrdé, měkké, obojetné, slabikotvorné </a:t>
            </a:r>
            <a:r>
              <a:rPr lang="cs-CZ" dirty="0" err="1"/>
              <a:t>r,l</a:t>
            </a:r>
            <a:r>
              <a:rPr lang="cs-CZ" dirty="0"/>
              <a:t>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4095758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/>
              <a:t>Spisovná a nespisovná výslovnost</a:t>
            </a:r>
            <a:br>
              <a:rPr lang="cs-CZ" sz="3200" dirty="0"/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b="1" u="sng" dirty="0" smtClean="0"/>
          </a:p>
          <a:p>
            <a:r>
              <a:rPr lang="cs-CZ" b="1" u="sng" dirty="0" smtClean="0"/>
              <a:t>Logopedie</a:t>
            </a:r>
            <a:r>
              <a:rPr lang="cs-CZ" dirty="0" smtClean="0"/>
              <a:t> </a:t>
            </a:r>
            <a:r>
              <a:rPr lang="cs-CZ" dirty="0"/>
              <a:t>– vady řeči</a:t>
            </a:r>
          </a:p>
          <a:p>
            <a:endParaRPr lang="cs-CZ" dirty="0" smtClean="0"/>
          </a:p>
          <a:p>
            <a:r>
              <a:rPr lang="cs-CZ" dirty="0" smtClean="0"/>
              <a:t>Spisovnost </a:t>
            </a:r>
            <a:r>
              <a:rPr lang="cs-CZ" dirty="0"/>
              <a:t>ovlivněna obecnou češtinou a nářečími</a:t>
            </a:r>
          </a:p>
          <a:p>
            <a:pPr marL="6858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9275111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Souhlásky znělé a neznělé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/>
              <a:t>Párové</a:t>
            </a:r>
          </a:p>
          <a:p>
            <a:r>
              <a:rPr lang="cs-CZ" dirty="0"/>
              <a:t>Pouze </a:t>
            </a:r>
            <a:r>
              <a:rPr lang="cs-CZ" dirty="0" smtClean="0"/>
              <a:t>znělé</a:t>
            </a:r>
          </a:p>
          <a:p>
            <a:r>
              <a:rPr lang="cs-CZ" dirty="0"/>
              <a:t>Pouze </a:t>
            </a:r>
            <a:r>
              <a:rPr lang="cs-CZ" dirty="0" smtClean="0"/>
              <a:t>neznělé</a:t>
            </a:r>
          </a:p>
          <a:p>
            <a:r>
              <a:rPr lang="cs-CZ" dirty="0"/>
              <a:t>Ř</a:t>
            </a:r>
          </a:p>
        </p:txBody>
      </p:sp>
    </p:spTree>
    <p:extLst>
      <p:ext uri="{BB962C8B-B14F-4D97-AF65-F5344CB8AC3E}">
        <p14:creationId xmlns="" xmlns:p14="http://schemas.microsoft.com/office/powerpoint/2010/main" val="18113260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Párové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2937281349"/>
              </p:ext>
            </p:extLst>
          </p:nvPr>
        </p:nvGraphicFramePr>
        <p:xfrm>
          <a:off x="539552" y="1340768"/>
          <a:ext cx="8352930" cy="5328592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1200224"/>
                <a:gridCol w="892609"/>
                <a:gridCol w="892609"/>
                <a:gridCol w="893924"/>
                <a:gridCol w="893924"/>
                <a:gridCol w="891295"/>
                <a:gridCol w="891295"/>
                <a:gridCol w="895238"/>
                <a:gridCol w="901812"/>
              </a:tblGrid>
              <a:tr h="26742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 dirty="0" smtClean="0">
                          <a:solidFill>
                            <a:srgbClr val="FFFF00"/>
                          </a:solidFill>
                          <a:effectLst/>
                        </a:rPr>
                        <a:t>neznělé</a:t>
                      </a:r>
                      <a:endParaRPr lang="cs-CZ" sz="3600" b="1" dirty="0">
                        <a:solidFill>
                          <a:srgbClr val="FFF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vert="vert27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 dirty="0">
                          <a:effectLst/>
                        </a:rPr>
                        <a:t>B</a:t>
                      </a:r>
                      <a:endParaRPr lang="cs-CZ" sz="3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 dirty="0">
                          <a:effectLst/>
                        </a:rPr>
                        <a:t>V</a:t>
                      </a:r>
                      <a:endParaRPr lang="cs-CZ" sz="3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 dirty="0">
                          <a:effectLst/>
                        </a:rPr>
                        <a:t>D</a:t>
                      </a:r>
                      <a:endParaRPr lang="cs-CZ" sz="3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 dirty="0">
                          <a:effectLst/>
                        </a:rPr>
                        <a:t>Ď</a:t>
                      </a:r>
                      <a:endParaRPr lang="cs-CZ" sz="3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 dirty="0">
                          <a:effectLst/>
                        </a:rPr>
                        <a:t>Z</a:t>
                      </a:r>
                      <a:endParaRPr lang="cs-CZ" sz="3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 dirty="0">
                          <a:effectLst/>
                        </a:rPr>
                        <a:t>Ž</a:t>
                      </a:r>
                      <a:endParaRPr lang="cs-CZ" sz="3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effectLst/>
                        </a:rPr>
                        <a:t>G</a:t>
                      </a:r>
                      <a:endParaRPr lang="cs-CZ" sz="36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>
                          <a:effectLst/>
                        </a:rPr>
                        <a:t>H</a:t>
                      </a:r>
                      <a:endParaRPr lang="cs-CZ" sz="36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65431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 dirty="0">
                          <a:solidFill>
                            <a:srgbClr val="FFFF00"/>
                          </a:solidFill>
                          <a:effectLst/>
                        </a:rPr>
                        <a:t>neznělé</a:t>
                      </a:r>
                      <a:endParaRPr lang="cs-CZ" sz="3600" b="1" dirty="0">
                        <a:solidFill>
                          <a:srgbClr val="FFF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vert="vert27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 dirty="0">
                          <a:effectLst/>
                        </a:rPr>
                        <a:t>P</a:t>
                      </a:r>
                      <a:endParaRPr lang="cs-CZ" sz="3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 dirty="0">
                          <a:effectLst/>
                        </a:rPr>
                        <a:t>F</a:t>
                      </a:r>
                      <a:endParaRPr lang="cs-CZ" sz="3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 dirty="0">
                          <a:effectLst/>
                        </a:rPr>
                        <a:t>T</a:t>
                      </a:r>
                      <a:endParaRPr lang="cs-CZ" sz="3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 dirty="0">
                          <a:effectLst/>
                        </a:rPr>
                        <a:t>Ť</a:t>
                      </a:r>
                      <a:endParaRPr lang="cs-CZ" sz="3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 dirty="0">
                          <a:effectLst/>
                        </a:rPr>
                        <a:t>S</a:t>
                      </a:r>
                      <a:endParaRPr lang="cs-CZ" sz="3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 dirty="0">
                          <a:effectLst/>
                        </a:rPr>
                        <a:t>Š</a:t>
                      </a:r>
                      <a:endParaRPr lang="cs-CZ" sz="3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 dirty="0">
                          <a:effectLst/>
                        </a:rPr>
                        <a:t>K</a:t>
                      </a:r>
                      <a:endParaRPr lang="cs-CZ" sz="3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 dirty="0">
                          <a:effectLst/>
                        </a:rPr>
                        <a:t>CH</a:t>
                      </a:r>
                      <a:endParaRPr lang="cs-CZ" sz="3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6983064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/>
              <a:t>Pouze znělé : R L M N Ň J</a:t>
            </a:r>
          </a:p>
          <a:p>
            <a:pPr lvl="0"/>
            <a:r>
              <a:rPr lang="cs-CZ" dirty="0"/>
              <a:t>Pouze neznělé: c, č</a:t>
            </a:r>
          </a:p>
          <a:p>
            <a:pPr lvl="0"/>
            <a:r>
              <a:rPr lang="cs-CZ" dirty="0"/>
              <a:t>Ř je znělé, má-li v sousedství samohlásku, souhlásku znělou nebo stojí na konci slova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6520094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Kolik má hlásek a kolik písmen slovo Věra?</a:t>
            </a:r>
          </a:p>
          <a:p>
            <a:r>
              <a:rPr lang="cs-CZ" dirty="0" smtClean="0"/>
              <a:t>Jak dělíme souhlásky?</a:t>
            </a:r>
          </a:p>
          <a:p>
            <a:r>
              <a:rPr lang="cs-CZ" dirty="0" smtClean="0"/>
              <a:t>Jak dělíme samohlásky?</a:t>
            </a:r>
          </a:p>
          <a:p>
            <a:r>
              <a:rPr lang="cs-CZ" dirty="0" smtClean="0"/>
              <a:t>Čím se zabývá logopedie?</a:t>
            </a:r>
          </a:p>
          <a:p>
            <a:r>
              <a:rPr lang="cs-CZ" dirty="0" smtClean="0"/>
              <a:t>Ve kterém slově je dvojhláska? Doučování nebo hloubka?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Kolik má hlásek a kolik písmen slovo Věra?</a:t>
            </a:r>
          </a:p>
          <a:p>
            <a:pPr>
              <a:buNone/>
            </a:pPr>
            <a:r>
              <a:rPr lang="cs-CZ" dirty="0" smtClean="0">
                <a:solidFill>
                  <a:srgbClr val="FFFF00"/>
                </a:solidFill>
              </a:rPr>
              <a:t>4 písmena a 5 hlásek</a:t>
            </a:r>
          </a:p>
          <a:p>
            <a:r>
              <a:rPr lang="cs-CZ" dirty="0" smtClean="0"/>
              <a:t>Jak dělíme souhlásky? </a:t>
            </a:r>
            <a:r>
              <a:rPr lang="cs-CZ" dirty="0" smtClean="0">
                <a:solidFill>
                  <a:srgbClr val="FFFF00"/>
                </a:solidFill>
              </a:rPr>
              <a:t>Tvrdé, měkké, obojetné</a:t>
            </a:r>
            <a:endParaRPr lang="cs-CZ" dirty="0" smtClean="0"/>
          </a:p>
          <a:p>
            <a:r>
              <a:rPr lang="cs-CZ" dirty="0" smtClean="0"/>
              <a:t>Jak dělíme samohlásky? </a:t>
            </a:r>
            <a:r>
              <a:rPr lang="cs-CZ" dirty="0" smtClean="0">
                <a:solidFill>
                  <a:srgbClr val="FFFF00"/>
                </a:solidFill>
              </a:rPr>
              <a:t>Dlouhé, krátké a dvojhlásky</a:t>
            </a:r>
            <a:endParaRPr lang="cs-CZ" dirty="0" smtClean="0"/>
          </a:p>
          <a:p>
            <a:r>
              <a:rPr lang="cs-CZ" dirty="0" smtClean="0"/>
              <a:t>Čím se zabývá logopedie? </a:t>
            </a:r>
            <a:r>
              <a:rPr lang="cs-CZ" dirty="0" smtClean="0">
                <a:solidFill>
                  <a:srgbClr val="FFFF00"/>
                </a:solidFill>
              </a:rPr>
              <a:t>Vadami výslovnosti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hloubka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Seznam pramenů a literatury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Krausová </a:t>
            </a:r>
            <a:r>
              <a:rPr lang="cs-CZ" dirty="0" err="1" smtClean="0"/>
              <a:t>Zd</a:t>
            </a:r>
            <a:r>
              <a:rPr lang="cs-CZ" dirty="0" smtClean="0"/>
              <a:t>., </a:t>
            </a:r>
            <a:r>
              <a:rPr lang="cs-CZ" dirty="0" err="1" smtClean="0"/>
              <a:t>Teršová</a:t>
            </a:r>
            <a:r>
              <a:rPr lang="cs-CZ" dirty="0" smtClean="0"/>
              <a:t> R.: Český jazyk 6 pro základní školy a víceletá gymnázia, Plzeň: nakladatelství </a:t>
            </a:r>
            <a:r>
              <a:rPr lang="cs-CZ" dirty="0" err="1" smtClean="0"/>
              <a:t>Fraus</a:t>
            </a:r>
            <a:r>
              <a:rPr lang="cs-CZ" dirty="0" smtClean="0"/>
              <a:t> , 2003. ISBN 80-7238-206-3</a:t>
            </a:r>
          </a:p>
          <a:p>
            <a:r>
              <a:rPr lang="cs-CZ" dirty="0" smtClean="0"/>
              <a:t>Havránek B., Jedlička A.: Stručná mluvnice česká, Praha : Fortuna, 2002. ISBN 80-7168-555-0</a:t>
            </a:r>
          </a:p>
          <a:p>
            <a:r>
              <a:rPr lang="cs-CZ" dirty="0" smtClean="0"/>
              <a:t>Kol.autorů: Pravidla českého pravopisu, Praha: </a:t>
            </a:r>
            <a:r>
              <a:rPr lang="cs-CZ" dirty="0" err="1" smtClean="0"/>
              <a:t>nakl</a:t>
            </a:r>
            <a:r>
              <a:rPr lang="cs-CZ" dirty="0" smtClean="0"/>
              <a:t>. </a:t>
            </a:r>
            <a:r>
              <a:rPr lang="cs-CZ" dirty="0" err="1" smtClean="0"/>
              <a:t>Pansofia</a:t>
            </a:r>
            <a:r>
              <a:rPr lang="cs-CZ" dirty="0" smtClean="0"/>
              <a:t>, 1993. ISBN 80-901 373-6-9</a:t>
            </a:r>
          </a:p>
          <a:p>
            <a:r>
              <a:rPr lang="cs-CZ" dirty="0" smtClean="0"/>
              <a:t>Materiál je určen pro bezplatné používání pro potřeby výuky a vzdělávání na všech typech škol a školských zařízení. Jakékoliv další využití podléhá autorskému zákonu.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11</TotalTime>
  <Words>310</Words>
  <Application>Microsoft Office PowerPoint</Application>
  <PresentationFormat>Předvádění na obrazovce (4:3)</PresentationFormat>
  <Paragraphs>78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Metro</vt:lpstr>
      <vt:lpstr>Snímek 1</vt:lpstr>
      <vt:lpstr>Hláska </vt:lpstr>
      <vt:lpstr>Spisovná a nespisovná výslovnost </vt:lpstr>
      <vt:lpstr>Souhlásky znělé a neznělé </vt:lpstr>
      <vt:lpstr>Párové </vt:lpstr>
      <vt:lpstr>Snímek 6</vt:lpstr>
      <vt:lpstr>Odpověz:</vt:lpstr>
      <vt:lpstr>Řešení </vt:lpstr>
      <vt:lpstr>Seznam pramenů a literatury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Český jazyk 7 - fonetika</dc:title>
  <dc:creator>Daniela Havelkova</dc:creator>
  <cp:lastModifiedBy>dhavelkova</cp:lastModifiedBy>
  <cp:revision>5</cp:revision>
  <dcterms:created xsi:type="dcterms:W3CDTF">2013-04-17T07:16:21Z</dcterms:created>
  <dcterms:modified xsi:type="dcterms:W3CDTF">2013-06-20T11:20:30Z</dcterms:modified>
</cp:coreProperties>
</file>