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62" r:id="rId3"/>
    <p:sldId id="263" r:id="rId4"/>
    <p:sldId id="271" r:id="rId5"/>
    <p:sldId id="270" r:id="rId6"/>
    <p:sldId id="272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VY_32_INOVACE_III_Cj1_18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Asimilace znělosti, neutralizace</a:t>
                        </a:r>
                        <a:endPara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na konci prezentace krátké opakování, na další straně řešení.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Asimilace znělosti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Při setkání dvou a více hlásek, které se liší znělostí, dochází k tzv. </a:t>
            </a:r>
            <a:r>
              <a:rPr lang="cs-CZ" b="1" u="sng" dirty="0"/>
              <a:t>spodobě znělosti (asimilace znělosti)</a:t>
            </a:r>
            <a:r>
              <a:rPr lang="cs-CZ" dirty="0"/>
              <a:t> – první souhláska se při výslovnosti přizpůsobí následující</a:t>
            </a:r>
          </a:p>
          <a:p>
            <a:endParaRPr lang="cs-CZ" i="1" dirty="0" smtClean="0"/>
          </a:p>
          <a:p>
            <a:r>
              <a:rPr lang="cs-CZ" i="1" dirty="0" smtClean="0"/>
              <a:t>Kresba </a:t>
            </a:r>
            <a:r>
              <a:rPr lang="cs-CZ" i="1" dirty="0"/>
              <a:t>(znělé b ovlivní neznělé s tak, že vyslovíme obě hlásky zněle)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4790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Neutralizace znělosti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konci slova se všechny párové souhlásky vysloví nezněle = </a:t>
            </a:r>
            <a:r>
              <a:rPr lang="cs-CZ" b="1" dirty="0"/>
              <a:t>neutralizace znělosti</a:t>
            </a:r>
            <a:endParaRPr lang="cs-CZ" dirty="0"/>
          </a:p>
          <a:p>
            <a:endParaRPr lang="cs-CZ" i="1" dirty="0" smtClean="0"/>
          </a:p>
          <a:p>
            <a:r>
              <a:rPr lang="cs-CZ" i="1" dirty="0" smtClean="0"/>
              <a:t>Sníh</a:t>
            </a:r>
            <a:r>
              <a:rPr lang="cs-CZ" b="1" dirty="0" smtClean="0"/>
              <a:t> </a:t>
            </a:r>
            <a:r>
              <a:rPr lang="cs-CZ" dirty="0"/>
              <a:t>[</a:t>
            </a:r>
            <a:r>
              <a:rPr lang="cs-CZ" dirty="0" err="1"/>
              <a:t>sňích</a:t>
            </a:r>
            <a:r>
              <a:rPr lang="cs-CZ" dirty="0"/>
              <a:t>]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5890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Sh</a:t>
            </a:r>
            <a:r>
              <a:rPr lang="cs-CZ" dirty="0" smtClean="0">
                <a:solidFill>
                  <a:srgbClr val="FF0000"/>
                </a:solidFill>
              </a:rPr>
              <a:t>- na začátku slova </a:t>
            </a:r>
            <a:r>
              <a:rPr lang="cs-CZ" dirty="0" smtClean="0"/>
              <a:t>vyslovujeme odlišně v Čechách a na Moravě</a:t>
            </a:r>
          </a:p>
          <a:p>
            <a:r>
              <a:rPr lang="cs-CZ" dirty="0" smtClean="0"/>
              <a:t>Píšeme: shoda</a:t>
            </a:r>
          </a:p>
          <a:p>
            <a:r>
              <a:rPr lang="cs-CZ" dirty="0" smtClean="0"/>
              <a:t>Vyslovujeme 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Čechy:  </a:t>
            </a:r>
            <a:r>
              <a:rPr lang="cs-CZ" dirty="0" err="1" smtClean="0"/>
              <a:t>schoda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Morava: </a:t>
            </a:r>
            <a:r>
              <a:rPr lang="cs-CZ" dirty="0" err="1" smtClean="0"/>
              <a:t>zhoda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Obě varianty výslovnosti jsou spisovné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říkáme jevu, kdy ve slově kre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chemeClr val="accent1"/>
                </a:solidFill>
              </a:rPr>
              <a:t>b</a:t>
            </a:r>
            <a:r>
              <a:rPr lang="cs-CZ" dirty="0" smtClean="0"/>
              <a:t>a nám </a:t>
            </a:r>
            <a:r>
              <a:rPr lang="cs-CZ" dirty="0" smtClean="0">
                <a:solidFill>
                  <a:schemeClr val="accent1"/>
                </a:solidFill>
              </a:rPr>
              <a:t>neznělé b</a:t>
            </a:r>
            <a:r>
              <a:rPr lang="cs-CZ" dirty="0" smtClean="0"/>
              <a:t> ovlivní znělé s tak, že ho vyslovím jako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?</a:t>
            </a:r>
          </a:p>
          <a:p>
            <a:r>
              <a:rPr lang="cs-CZ" dirty="0" smtClean="0"/>
              <a:t>Jak říkáme jevu, když na konci slova vyslovujeme všechny párové souhlásky nezněle?</a:t>
            </a:r>
          </a:p>
          <a:p>
            <a:r>
              <a:rPr lang="cs-CZ" dirty="0" smtClean="0"/>
              <a:t>Jak říkáme jevu, kdy ve slově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chemeClr val="accent1"/>
                </a:solidFill>
              </a:rPr>
              <a:t>k</a:t>
            </a:r>
            <a:r>
              <a:rPr lang="cs-CZ" dirty="0" smtClean="0"/>
              <a:t>oušet ovlivní </a:t>
            </a:r>
            <a:r>
              <a:rPr lang="cs-CZ" dirty="0" smtClean="0">
                <a:solidFill>
                  <a:schemeClr val="accent1"/>
                </a:solidFill>
              </a:rPr>
              <a:t>neznělé k</a:t>
            </a:r>
            <a:r>
              <a:rPr lang="cs-CZ" dirty="0" smtClean="0"/>
              <a:t> znělé z tak, že ho vyslovím jako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říkáme jevu, kdy ve slově kre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chemeClr val="accent1"/>
                </a:solidFill>
              </a:rPr>
              <a:t>b</a:t>
            </a:r>
            <a:r>
              <a:rPr lang="cs-CZ" dirty="0" smtClean="0"/>
              <a:t>a nám </a:t>
            </a:r>
            <a:r>
              <a:rPr lang="cs-CZ" dirty="0" smtClean="0">
                <a:solidFill>
                  <a:schemeClr val="accent1"/>
                </a:solidFill>
              </a:rPr>
              <a:t>neznělé b</a:t>
            </a:r>
            <a:r>
              <a:rPr lang="cs-CZ" dirty="0" smtClean="0"/>
              <a:t> ovlivní znělé s tak, že ho vyslovím jako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FFFF00"/>
                </a:solidFill>
              </a:rPr>
              <a:t>asimilace znělosti</a:t>
            </a:r>
            <a:endParaRPr lang="cs-CZ" dirty="0" smtClean="0"/>
          </a:p>
          <a:p>
            <a:r>
              <a:rPr lang="cs-CZ" dirty="0" smtClean="0"/>
              <a:t>Jak říkáme jevu, když na konci slova vyslovujeme všechny párové souhlásky nezněle? </a:t>
            </a:r>
            <a:r>
              <a:rPr lang="cs-CZ" dirty="0" smtClean="0">
                <a:solidFill>
                  <a:srgbClr val="FFFF00"/>
                </a:solidFill>
              </a:rPr>
              <a:t>Neutralizace znělosti</a:t>
            </a:r>
            <a:endParaRPr lang="cs-CZ" dirty="0" smtClean="0"/>
          </a:p>
          <a:p>
            <a:r>
              <a:rPr lang="cs-CZ" dirty="0" smtClean="0"/>
              <a:t>Jak říkáme jevu, kdy ve slově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chemeClr val="accent1"/>
                </a:solidFill>
              </a:rPr>
              <a:t>k</a:t>
            </a:r>
            <a:r>
              <a:rPr lang="cs-CZ" dirty="0" smtClean="0"/>
              <a:t>oušet ovlivní </a:t>
            </a:r>
            <a:r>
              <a:rPr lang="cs-CZ" dirty="0" smtClean="0">
                <a:solidFill>
                  <a:schemeClr val="accent1"/>
                </a:solidFill>
              </a:rPr>
              <a:t>neznělé k</a:t>
            </a:r>
            <a:r>
              <a:rPr lang="cs-CZ" dirty="0" smtClean="0"/>
              <a:t> znělé z tak, že ho vyslovím jako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asimilace znělosti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12</TotalTime>
  <Words>322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Metro</vt:lpstr>
      <vt:lpstr>Snímek 1</vt:lpstr>
      <vt:lpstr>Asimilace znělosti</vt:lpstr>
      <vt:lpstr>Neutralizace znělosti</vt:lpstr>
      <vt:lpstr>Pamatuj </vt:lpstr>
      <vt:lpstr>Úkoly:</vt:lpstr>
      <vt:lpstr>Úkoly: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7 - fonetika</dc:title>
  <dc:creator>Daniela Havelkova</dc:creator>
  <cp:lastModifiedBy>dhavelkova</cp:lastModifiedBy>
  <cp:revision>4</cp:revision>
  <dcterms:created xsi:type="dcterms:W3CDTF">2013-04-17T07:16:21Z</dcterms:created>
  <dcterms:modified xsi:type="dcterms:W3CDTF">2013-06-21T07:38:04Z</dcterms:modified>
</cp:coreProperties>
</file>