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4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VY_32_INOVACE_III_Cj1_20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Rozvrstvení národního jazyka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Rozvrstvení národního jazyka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jazyk </a:t>
            </a:r>
            <a:r>
              <a:rPr lang="cs-CZ" dirty="0"/>
              <a:t>je nejdůležitějším dorozumívacím </a:t>
            </a:r>
            <a:r>
              <a:rPr lang="cs-CZ" dirty="0" smtClean="0"/>
              <a:t>prostředkem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Český jazyk </a:t>
            </a:r>
            <a:r>
              <a:rPr lang="cs-CZ" dirty="0"/>
              <a:t>se vyvinul ze společného základu slovanských jazyků – </a:t>
            </a:r>
            <a:r>
              <a:rPr lang="cs-CZ" b="1" u="sng" dirty="0">
                <a:solidFill>
                  <a:srgbClr val="FFFF00"/>
                </a:solidFill>
              </a:rPr>
              <a:t>praslovanštiny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2396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Spisovná čeština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mluveném projevu se jí říká </a:t>
            </a:r>
            <a:r>
              <a:rPr lang="cs-CZ" u="sng" dirty="0">
                <a:solidFill>
                  <a:srgbClr val="FFFF00"/>
                </a:solidFill>
              </a:rPr>
              <a:t>hovorový jazyk</a:t>
            </a:r>
            <a:r>
              <a:rPr lang="cs-CZ" dirty="0">
                <a:solidFill>
                  <a:srgbClr val="FFFF00"/>
                </a:solidFill>
              </a:rPr>
              <a:t> 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err="1" smtClean="0"/>
              <a:t>např.napíšu</a:t>
            </a:r>
            <a:r>
              <a:rPr lang="cs-CZ" dirty="0" smtClean="0"/>
              <a:t> </a:t>
            </a:r>
            <a:r>
              <a:rPr lang="cs-CZ" dirty="0"/>
              <a:t>jen</a:t>
            </a:r>
            <a:r>
              <a:rPr lang="cs-CZ" i="1" dirty="0"/>
              <a:t> mohu</a:t>
            </a:r>
            <a:r>
              <a:rPr lang="cs-CZ" dirty="0"/>
              <a:t>, ale říkám </a:t>
            </a:r>
            <a:r>
              <a:rPr lang="cs-CZ" i="1" dirty="0" smtClean="0"/>
              <a:t>můžu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2799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Nespisovná čeština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obecná </a:t>
            </a:r>
            <a:r>
              <a:rPr lang="cs-CZ" dirty="0" smtClean="0"/>
              <a:t>čeština </a:t>
            </a:r>
            <a:r>
              <a:rPr lang="cs-CZ" dirty="0"/>
              <a:t>(</a:t>
            </a:r>
            <a:r>
              <a:rPr lang="cs-CZ" dirty="0" err="1"/>
              <a:t>chytrej</a:t>
            </a:r>
            <a:r>
              <a:rPr lang="cs-CZ" dirty="0"/>
              <a:t>, </a:t>
            </a:r>
            <a:r>
              <a:rPr lang="cs-CZ" dirty="0" err="1"/>
              <a:t>voko</a:t>
            </a:r>
            <a:r>
              <a:rPr lang="cs-CZ" dirty="0"/>
              <a:t>)</a:t>
            </a:r>
          </a:p>
          <a:p>
            <a:endParaRPr lang="cs-CZ" dirty="0" smtClean="0"/>
          </a:p>
          <a:p>
            <a:r>
              <a:rPr lang="cs-CZ" dirty="0" smtClean="0"/>
              <a:t>nářečí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slang </a:t>
            </a:r>
            <a:r>
              <a:rPr lang="cs-CZ" dirty="0"/>
              <a:t>(studentský – </a:t>
            </a:r>
            <a:r>
              <a:rPr lang="cs-CZ" dirty="0" err="1"/>
              <a:t>bajle</a:t>
            </a:r>
            <a:r>
              <a:rPr lang="cs-CZ" dirty="0"/>
              <a:t>, úča..)</a:t>
            </a:r>
          </a:p>
          <a:p>
            <a:endParaRPr lang="cs-CZ" dirty="0" smtClean="0"/>
          </a:p>
          <a:p>
            <a:r>
              <a:rPr lang="cs-CZ" dirty="0" smtClean="0"/>
              <a:t>argot </a:t>
            </a:r>
            <a:r>
              <a:rPr lang="cs-CZ" dirty="0"/>
              <a:t>(vězeňská hantýrka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2437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Jazykověda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lexikologie</a:t>
            </a:r>
            <a:r>
              <a:rPr lang="cs-CZ" dirty="0"/>
              <a:t> (věda o významu slov, slovní zásobě a tvoření slov)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mluvnice</a:t>
            </a:r>
            <a:r>
              <a:rPr lang="cs-CZ" b="1" dirty="0" smtClean="0"/>
              <a:t> </a:t>
            </a:r>
            <a:r>
              <a:rPr lang="cs-CZ" dirty="0"/>
              <a:t>(skladba, tvarosloví, zvuková a pravopisná stránka jazyka)</a:t>
            </a:r>
          </a:p>
          <a:p>
            <a:endParaRPr lang="cs-CZ" b="1" smtClean="0">
              <a:solidFill>
                <a:srgbClr val="FFFF00"/>
              </a:solidFill>
            </a:endParaRPr>
          </a:p>
          <a:p>
            <a:r>
              <a:rPr lang="cs-CZ" b="1" smtClean="0">
                <a:solidFill>
                  <a:srgbClr val="FFFF00"/>
                </a:solidFill>
              </a:rPr>
              <a:t>stylistika</a:t>
            </a:r>
            <a:r>
              <a:rPr lang="cs-CZ" smtClean="0"/>
              <a:t> </a:t>
            </a:r>
            <a:r>
              <a:rPr lang="cs-CZ" dirty="0"/>
              <a:t>(nauka o slohu a komunikaci)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4519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Která slova patří do spisovného jazyka?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žufánek</a:t>
            </a:r>
          </a:p>
          <a:p>
            <a:r>
              <a:rPr lang="cs-CZ" dirty="0" err="1" smtClean="0"/>
              <a:t>žákovka</a:t>
            </a:r>
            <a:endParaRPr lang="cs-CZ" dirty="0" smtClean="0"/>
          </a:p>
          <a:p>
            <a:r>
              <a:rPr lang="cs-CZ" dirty="0" smtClean="0"/>
              <a:t>pravítko</a:t>
            </a:r>
          </a:p>
          <a:p>
            <a:r>
              <a:rPr lang="cs-CZ" dirty="0" err="1" smtClean="0"/>
              <a:t>úča</a:t>
            </a:r>
            <a:endParaRPr lang="cs-CZ" dirty="0" smtClean="0"/>
          </a:p>
          <a:p>
            <a:r>
              <a:rPr lang="cs-CZ" dirty="0" err="1" smtClean="0"/>
              <a:t>poudat</a:t>
            </a:r>
            <a:endParaRPr lang="cs-CZ" dirty="0" smtClean="0"/>
          </a:p>
          <a:p>
            <a:r>
              <a:rPr lang="cs-CZ" dirty="0" smtClean="0"/>
              <a:t>nemocnice</a:t>
            </a:r>
          </a:p>
          <a:p>
            <a:r>
              <a:rPr lang="cs-CZ" dirty="0" smtClean="0"/>
              <a:t>včil</a:t>
            </a:r>
          </a:p>
          <a:p>
            <a:r>
              <a:rPr lang="cs-CZ" dirty="0" err="1" smtClean="0"/>
              <a:t>velikej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žufánek</a:t>
            </a:r>
          </a:p>
          <a:p>
            <a:r>
              <a:rPr lang="cs-CZ" dirty="0" err="1" smtClean="0"/>
              <a:t>žákovka</a:t>
            </a:r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pravítko</a:t>
            </a:r>
          </a:p>
          <a:p>
            <a:r>
              <a:rPr lang="cs-CZ" dirty="0" err="1" smtClean="0"/>
              <a:t>úča</a:t>
            </a:r>
            <a:endParaRPr lang="cs-CZ" dirty="0" smtClean="0"/>
          </a:p>
          <a:p>
            <a:r>
              <a:rPr lang="cs-CZ" dirty="0" err="1" smtClean="0"/>
              <a:t>poudat</a:t>
            </a:r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nemocnice</a:t>
            </a:r>
          </a:p>
          <a:p>
            <a:r>
              <a:rPr lang="cs-CZ" dirty="0" smtClean="0"/>
              <a:t>včil</a:t>
            </a:r>
          </a:p>
          <a:p>
            <a:r>
              <a:rPr lang="cs-CZ" dirty="0" err="1" smtClean="0"/>
              <a:t>velikej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</TotalTime>
  <Words>252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Snímek 1</vt:lpstr>
      <vt:lpstr>Rozvrstvení národního jazyka </vt:lpstr>
      <vt:lpstr>Spisovná čeština</vt:lpstr>
      <vt:lpstr>Nespisovná čeština</vt:lpstr>
      <vt:lpstr>Jazykověda </vt:lpstr>
      <vt:lpstr>Která slova patří do spisovného jazyka?</vt:lpstr>
      <vt:lpstr>Řešení: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6 – jazykověda</dc:title>
  <dc:creator>Daniela Havelkova</dc:creator>
  <cp:lastModifiedBy>dhavelkova</cp:lastModifiedBy>
  <cp:revision>5</cp:revision>
  <dcterms:created xsi:type="dcterms:W3CDTF">2013-04-17T07:11:27Z</dcterms:created>
  <dcterms:modified xsi:type="dcterms:W3CDTF">2013-06-21T07:51:03Z</dcterms:modified>
</cp:coreProperties>
</file>