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6/25/2013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6/25/2013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6/25/2013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6/25/2013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6/25/2013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6/25/2013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6/25/2013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086824723"/>
              </p:ext>
            </p:extLst>
          </p:nvPr>
        </p:nvGraphicFramePr>
        <p:xfrm>
          <a:off x="2483768" y="260649"/>
          <a:ext cx="4350413" cy="6295680"/>
        </p:xfrm>
        <a:graphic>
          <a:graphicData uri="http://schemas.openxmlformats.org/presentationml/2006/ole">
            <p:oleObj spid="_x0000_s1026" name="Document" r:id="rId3" imgW="5901230" imgH="8539867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15783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5207496" cy="2594719"/>
          </a:xfrm>
        </p:spPr>
        <p:txBody>
          <a:bodyPr/>
          <a:lstStyle/>
          <a:p>
            <a:r>
              <a:rPr lang="cs-CZ" sz="5400" dirty="0" err="1" smtClean="0"/>
              <a:t>AutoCad</a:t>
            </a:r>
            <a:r>
              <a:rPr lang="cs-CZ" sz="5400" dirty="0" smtClean="0"/>
              <a:t> 2012 </a:t>
            </a:r>
            <a:r>
              <a:rPr lang="cs-CZ" dirty="0" smtClean="0"/>
              <a:t>  Z</a:t>
            </a:r>
            <a:r>
              <a:rPr lang="cs-CZ" sz="4800" dirty="0" smtClean="0"/>
              <a:t>áklady kreslení </a:t>
            </a:r>
            <a:r>
              <a:rPr lang="cs-CZ" dirty="0" smtClean="0"/>
              <a:t> </a:t>
            </a:r>
            <a:r>
              <a:rPr lang="cs-CZ" sz="5400" dirty="0"/>
              <a:t>Ú</a:t>
            </a:r>
            <a:r>
              <a:rPr lang="cs-CZ" sz="5400" dirty="0" smtClean="0"/>
              <a:t>sečka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65329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369530"/>
            <a:ext cx="7456465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Úsečka je nejčastěji používaný prvek. </a:t>
            </a:r>
            <a:endParaRPr lang="cs-CZ" sz="3200" dirty="0" smtClean="0"/>
          </a:p>
          <a:p>
            <a:r>
              <a:rPr lang="cs-CZ" sz="3200" dirty="0" smtClean="0"/>
              <a:t>Pro </a:t>
            </a:r>
            <a:r>
              <a:rPr lang="cs-CZ" sz="3200" dirty="0"/>
              <a:t>jeho kreslení se používá tlačítko ÚSEČKA</a:t>
            </a:r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3247" b="57343"/>
          <a:stretch/>
        </p:blipFill>
        <p:spPr bwMode="auto">
          <a:xfrm>
            <a:off x="1403649" y="1723747"/>
            <a:ext cx="6408712" cy="422553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  <p:extLst>
      <p:ext uri="{BB962C8B-B14F-4D97-AF65-F5344CB8AC3E}">
        <p14:creationId xmlns:p14="http://schemas.microsoft.com/office/powerpoint/2010/main" xmlns="" val="193818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4673" y="548680"/>
            <a:ext cx="76328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Pro další postup je rozhodující, zda je aktivní tlačítko DYN ve STAVOVÉM ŘÁDKU (v dolní části viz. obr.)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4673" y="1527175"/>
            <a:ext cx="815178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Toto tlačítko způsobí, že můžeme souřadnice zadávat dynamicky přímo na </a:t>
            </a:r>
            <a:r>
              <a:rPr lang="cs-CZ" sz="2800" dirty="0" smtClean="0"/>
              <a:t>výkrese.</a:t>
            </a:r>
            <a:br>
              <a:rPr lang="cs-CZ" sz="2800" dirty="0" smtClean="0"/>
            </a:br>
            <a:r>
              <a:rPr lang="cs-CZ" sz="2800" dirty="0" smtClean="0"/>
              <a:t>(</a:t>
            </a:r>
            <a:r>
              <a:rPr lang="cs-CZ" sz="2800" dirty="0"/>
              <a:t>nemusíme používat příkazový řádek</a:t>
            </a:r>
            <a:r>
              <a:rPr lang="cs-CZ" sz="2800" dirty="0" smtClean="0"/>
              <a:t>).</a:t>
            </a:r>
            <a:endParaRPr lang="cs-CZ" sz="2800" dirty="0"/>
          </a:p>
          <a:p>
            <a:endParaRPr lang="cs-CZ" dirty="0"/>
          </a:p>
        </p:txBody>
      </p:sp>
      <p:pic>
        <p:nvPicPr>
          <p:cNvPr id="7" name="Obrázek 6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311" t="66025"/>
          <a:stretch/>
        </p:blipFill>
        <p:spPr bwMode="auto">
          <a:xfrm>
            <a:off x="611559" y="3189168"/>
            <a:ext cx="8064897" cy="26881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  <p:extLst>
      <p:ext uri="{BB962C8B-B14F-4D97-AF65-F5344CB8AC3E}">
        <p14:creationId xmlns:p14="http://schemas.microsoft.com/office/powerpoint/2010/main" xmlns="" val="170594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404664"/>
            <a:ext cx="50957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600" b="1" dirty="0" smtClean="0"/>
              <a:t>1. Tlačítko DYN </a:t>
            </a:r>
            <a:r>
              <a:rPr lang="cs-CZ" sz="3600" b="1" dirty="0"/>
              <a:t>je aktivní</a:t>
            </a:r>
            <a:r>
              <a:rPr lang="cs-CZ" b="1" dirty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167057"/>
            <a:ext cx="7546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 kliknutí na úsečku se objeví výzva k zadání prvního bodu:</a:t>
            </a:r>
          </a:p>
        </p:txBody>
      </p:sp>
      <p:pic>
        <p:nvPicPr>
          <p:cNvPr id="6" name="Obrázek 5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60" t="34344" r="24945" b="26028"/>
          <a:stretch/>
        </p:blipFill>
        <p:spPr bwMode="auto">
          <a:xfrm>
            <a:off x="888310" y="1754504"/>
            <a:ext cx="5411881" cy="16744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5470" y="3645024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První bod určíme buď kliknutím myši nebo zadáním x-ové a y-</a:t>
            </a:r>
            <a:r>
              <a:rPr lang="cs-CZ" sz="2400" dirty="0" err="1"/>
              <a:t>ové</a:t>
            </a:r>
            <a:r>
              <a:rPr lang="cs-CZ" sz="2400" dirty="0"/>
              <a:t> souřadnice. (Zadáme x-ovou stiskneme klávesu tabulátoru na klávesnici a zadáme </a:t>
            </a:r>
            <a:r>
              <a:rPr lang="cs-CZ" sz="2400" dirty="0" smtClean="0"/>
              <a:t>y-</a:t>
            </a:r>
            <a:r>
              <a:rPr lang="cs-CZ" sz="2400" dirty="0" err="1" smtClean="0"/>
              <a:t>ovou</a:t>
            </a:r>
            <a:r>
              <a:rPr lang="cs-CZ" sz="2400" dirty="0"/>
              <a:t>, potvrdíme zmáčknutím klávesy Enter).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7370" y="5578393"/>
            <a:ext cx="562391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Dále se objeví výzva k zadání dalšího bodu: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845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55" t="15806" r="6100" b="2575"/>
          <a:stretch/>
        </p:blipFill>
        <p:spPr bwMode="auto">
          <a:xfrm>
            <a:off x="827584" y="404664"/>
            <a:ext cx="6624736" cy="345638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422108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Určíme z klávesnice délku, stiskneme klávesu tabulátoru na klávesnici a zadáme úhel. Pokračujeme v zadávání dalších bodů. </a:t>
            </a:r>
          </a:p>
        </p:txBody>
      </p:sp>
    </p:spTree>
    <p:extLst>
      <p:ext uri="{BB962C8B-B14F-4D97-AF65-F5344CB8AC3E}">
        <p14:creationId xmlns:p14="http://schemas.microsoft.com/office/powerpoint/2010/main" xmlns="" val="389175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8299" y="332656"/>
            <a:ext cx="5647917" cy="23762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68299" y="3284984"/>
            <a:ext cx="441544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Zadávání ukončíme klávesou Enter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05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07195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Pro zadávání souřadnic je dále určující zda kreslíte čáry v 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tzv</a:t>
            </a:r>
            <a:r>
              <a:rPr lang="cs-CZ" sz="2400" dirty="0"/>
              <a:t>. </a:t>
            </a:r>
            <a:r>
              <a:rPr lang="cs-CZ" sz="2400" dirty="0" err="1"/>
              <a:t>orto</a:t>
            </a:r>
            <a:r>
              <a:rPr lang="cs-CZ" sz="2400" dirty="0"/>
              <a:t> režimu. Je aktivní tlačítko ORTO ve stavovém řádku. </a:t>
            </a: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556792"/>
            <a:ext cx="7344816" cy="23042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4221088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Tento režim je výhodný, když kreslíte pravoúhle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(</a:t>
            </a:r>
            <a:r>
              <a:rPr lang="cs-CZ" sz="2400" dirty="0"/>
              <a:t>podobně jako na prkně). Zadáváme pouze délku, stiskneme Enter a určíme směr myší.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7356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404664"/>
            <a:ext cx="55029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2. Tlačítko </a:t>
            </a:r>
            <a:r>
              <a:rPr lang="cs-CZ" sz="3600" b="1" dirty="0"/>
              <a:t>DYN je neaktivní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4666" y="1268760"/>
            <a:ext cx="6825646" cy="165618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8569" y="3212976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Zadávání souřadnic pak probíhá prostřednictvím příkazového řádku. </a:t>
            </a:r>
            <a:r>
              <a:rPr lang="cs-CZ" sz="2400" b="1" dirty="0" smtClean="0"/>
              <a:t>kde </a:t>
            </a:r>
            <a:r>
              <a:rPr lang="cs-CZ" sz="2400" b="1" dirty="0"/>
              <a:t>se objeví výzva k zadání prvního bodu (ten můžeme určit i kliknutím myši).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4666" y="4437112"/>
            <a:ext cx="6105566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6282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476672"/>
            <a:ext cx="828092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Bod zadáváme x-ovou souřadnicí, </a:t>
            </a:r>
            <a:r>
              <a:rPr lang="cs-CZ" sz="2400" dirty="0" smtClean="0"/>
              <a:t>y-</a:t>
            </a:r>
            <a:r>
              <a:rPr lang="cs-CZ" sz="2400" dirty="0" err="1" smtClean="0"/>
              <a:t>ovou</a:t>
            </a:r>
            <a:r>
              <a:rPr lang="cs-CZ" sz="2400" dirty="0" smtClean="0"/>
              <a:t> </a:t>
            </a:r>
            <a:r>
              <a:rPr lang="cs-CZ" sz="2400" dirty="0"/>
              <a:t>souřadnicí. Mezi souřadnicemi musí být čárka (tečka zde slouží jako desetinný oddělovač). Po stisku klávesy Enter se objeví výzva k zadání dalšího bodu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Zde </a:t>
            </a:r>
            <a:r>
              <a:rPr lang="cs-CZ" sz="2400" dirty="0"/>
              <a:t>je důležité si uvědomit, že souřadnice jsou zadávány </a:t>
            </a:r>
            <a:r>
              <a:rPr lang="cs-CZ" sz="3600" dirty="0"/>
              <a:t>absolutně </a:t>
            </a:r>
            <a:r>
              <a:rPr lang="cs-CZ" sz="2400" dirty="0"/>
              <a:t>tedy vždy od počátku.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9107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43973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Př. Nakreslete objekt dle obrázku.</a:t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697" y="829250"/>
            <a:ext cx="5011083" cy="46085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08104" y="820162"/>
            <a:ext cx="309634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/>
              <a:t>Postup:</a:t>
            </a:r>
            <a:br>
              <a:rPr lang="cs-CZ" sz="2000" i="1" dirty="0"/>
            </a:br>
            <a:r>
              <a:rPr lang="cs-CZ" sz="2000" i="1" dirty="0"/>
              <a:t>Příkaz: _line Zadejte první bod: 0,0</a:t>
            </a:r>
            <a:endParaRPr lang="cs-CZ" sz="2000" dirty="0"/>
          </a:p>
          <a:p>
            <a:r>
              <a:rPr lang="cs-CZ" sz="2000" i="1" dirty="0"/>
              <a:t>Zadejte další bod nebo [Zpět]: 200,0</a:t>
            </a:r>
            <a:endParaRPr lang="cs-CZ" sz="2000" dirty="0"/>
          </a:p>
          <a:p>
            <a:r>
              <a:rPr lang="cs-CZ" sz="2000" i="1" dirty="0"/>
              <a:t>Zadejte další bod nebo [Zpět]: 200,300</a:t>
            </a:r>
            <a:endParaRPr lang="cs-CZ" sz="2000" dirty="0"/>
          </a:p>
          <a:p>
            <a:r>
              <a:rPr lang="cs-CZ" sz="2000" i="1" dirty="0"/>
              <a:t>Zadejte další bod nebo [Uzavřít/Zpět]: 100,300</a:t>
            </a:r>
            <a:endParaRPr lang="cs-CZ" sz="2000" dirty="0"/>
          </a:p>
          <a:p>
            <a:r>
              <a:rPr lang="cs-CZ" sz="2000" i="1" dirty="0"/>
              <a:t>Zadejte další bod nebo [Uzavřít/Zpět]: 100,150</a:t>
            </a:r>
            <a:endParaRPr lang="cs-CZ" sz="2000" dirty="0"/>
          </a:p>
          <a:p>
            <a:r>
              <a:rPr lang="cs-CZ" sz="2000" i="1" dirty="0"/>
              <a:t>Zadejte další bod nebo [Uzavřít/Zpět]: 0,150</a:t>
            </a:r>
            <a:endParaRPr lang="cs-CZ" sz="2000" dirty="0"/>
          </a:p>
          <a:p>
            <a:r>
              <a:rPr lang="cs-CZ" sz="2000" i="1" dirty="0"/>
              <a:t>Zadejte další bod nebo [Uzavřít/Zpět]: u (příkaz u – ukončí uzavřený prvek, stejně jsme mohli požít souřadnice 0,0).</a:t>
            </a: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183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Úsečku můžeme také vytvořit pomocí příkazového řádku klíčovým slovem „úsečka“.</a:t>
            </a:r>
            <a:r>
              <a:rPr lang="cs-CZ" sz="2400" dirty="0"/>
              <a:t> 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1216" y="1556792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Stačí do příkazového řádku napsat u a potvrdit klávesou Enter nabízenou volbu. Další postup se pak neliší od předchozího.</a:t>
            </a:r>
          </a:p>
          <a:p>
            <a:endParaRPr lang="cs-CZ" sz="2400" b="1" dirty="0"/>
          </a:p>
        </p:txBody>
      </p:sp>
      <p:pic>
        <p:nvPicPr>
          <p:cNvPr id="6" name="Obrázek 5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8005"/>
          <a:stretch/>
        </p:blipFill>
        <p:spPr bwMode="auto">
          <a:xfrm>
            <a:off x="827584" y="2775776"/>
            <a:ext cx="5760640" cy="26694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  <p:extLst>
      <p:ext uri="{BB962C8B-B14F-4D97-AF65-F5344CB8AC3E}">
        <p14:creationId xmlns:p14="http://schemas.microsoft.com/office/powerpoint/2010/main" xmlns="" val="2269851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2146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Zadávání souřadnic pomocí </a:t>
            </a:r>
            <a:r>
              <a:rPr lang="cs-CZ" sz="3600" b="1" dirty="0"/>
              <a:t>relativních</a:t>
            </a:r>
            <a:r>
              <a:rPr lang="cs-CZ" sz="2400" b="1" dirty="0"/>
              <a:t> souřadnic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2831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Pokud nejsou na výkrese měřeny kóty od </a:t>
            </a:r>
            <a:r>
              <a:rPr lang="cs-CZ" sz="2400" b="1" dirty="0" smtClean="0"/>
              <a:t>počátku</a:t>
            </a:r>
            <a:r>
              <a:rPr lang="cs-CZ" sz="2400" b="1" dirty="0"/>
              <a:t>,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je </a:t>
            </a:r>
            <a:r>
              <a:rPr lang="cs-CZ" sz="2400" b="1" dirty="0"/>
              <a:t>lepší použít relativní souřadnice.</a:t>
            </a:r>
          </a:p>
          <a:p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513" y="3717032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První bod zadáme souřadnicí v příkazovém řádku nebo kliknutím do plochy. Další bod pak v příkazovém řádku zadáváme s příznakem </a:t>
            </a:r>
            <a:r>
              <a:rPr lang="cs-CZ" sz="3600" b="1" dirty="0"/>
              <a:t>@.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892870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692696"/>
            <a:ext cx="11576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Příklad:</a:t>
            </a:r>
          </a:p>
          <a:p>
            <a:endParaRPr lang="cs-CZ" sz="2400" b="1" dirty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7638" y="1339054"/>
            <a:ext cx="6474681" cy="4970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6398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20688"/>
            <a:ext cx="8094075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/>
              <a:t>Příkaz: _line Zadejte první bod: 0,0</a:t>
            </a:r>
            <a:endParaRPr lang="cs-CZ" sz="3200" dirty="0"/>
          </a:p>
          <a:p>
            <a:r>
              <a:rPr lang="cs-CZ" sz="3200" i="1" dirty="0"/>
              <a:t>Zadejte další bod nebo [Zpět]: 200,0</a:t>
            </a:r>
            <a:endParaRPr lang="cs-CZ" sz="3200" dirty="0"/>
          </a:p>
          <a:p>
            <a:r>
              <a:rPr lang="cs-CZ" sz="3200" i="1" dirty="0"/>
              <a:t>Zadejte další bod nebo [Zpět]: @0,100</a:t>
            </a:r>
            <a:endParaRPr lang="cs-CZ" sz="3200" dirty="0"/>
          </a:p>
          <a:p>
            <a:r>
              <a:rPr lang="cs-CZ" sz="3200" i="1" dirty="0"/>
              <a:t>Zadejte další bod nebo [Uzavřít/Zpět]: @50,0</a:t>
            </a:r>
            <a:endParaRPr lang="cs-CZ" sz="3200" dirty="0"/>
          </a:p>
          <a:p>
            <a:r>
              <a:rPr lang="cs-CZ" sz="3200" i="1" dirty="0"/>
              <a:t>Zadejte další bod nebo [Uzavřít/Zpět]: @0,100</a:t>
            </a:r>
            <a:endParaRPr lang="cs-CZ" sz="3200" dirty="0"/>
          </a:p>
          <a:p>
            <a:r>
              <a:rPr lang="cs-CZ" sz="3200" i="1" dirty="0"/>
              <a:t>Zadejte další bod nebo [Uzavřít/Zpět]: @-100,0</a:t>
            </a:r>
            <a:endParaRPr lang="cs-CZ" sz="3200" dirty="0"/>
          </a:p>
          <a:p>
            <a:r>
              <a:rPr lang="cs-CZ" sz="3200" i="1" dirty="0"/>
              <a:t>Zadejte další bod nebo [Uzavřít/Zpět]: @0,50</a:t>
            </a:r>
            <a:endParaRPr lang="cs-CZ" sz="3200" dirty="0"/>
          </a:p>
          <a:p>
            <a:r>
              <a:rPr lang="cs-CZ" sz="3200" i="1" dirty="0"/>
              <a:t>Zadejte další bod nebo [Uzavřít/Zpět]: @-150,0</a:t>
            </a:r>
            <a:endParaRPr lang="cs-CZ" sz="3200" dirty="0"/>
          </a:p>
          <a:p>
            <a:r>
              <a:rPr lang="cs-CZ" sz="3200" i="1" dirty="0"/>
              <a:t>Zadejte další bod nebo [Uzavřít/Zpět]: u	</a:t>
            </a:r>
            <a:endParaRPr lang="cs-CZ" sz="3200" dirty="0"/>
          </a:p>
          <a:p>
            <a:r>
              <a:rPr lang="cs-CZ" sz="3200" i="1" dirty="0" smtClean="0"/>
              <a:t/>
            </a:r>
            <a:br>
              <a:rPr lang="cs-CZ" sz="3200" i="1" dirty="0" smtClean="0"/>
            </a:br>
            <a:r>
              <a:rPr lang="cs-CZ" sz="3200" i="1" dirty="0" smtClean="0"/>
              <a:t>Poznámka</a:t>
            </a:r>
            <a:r>
              <a:rPr lang="cs-CZ" sz="3200" i="1" dirty="0"/>
              <a:t>: U relativních souřadnic používáme i </a:t>
            </a:r>
            <a:r>
              <a:rPr lang="cs-CZ" sz="3200" i="1" dirty="0" smtClean="0"/>
              <a:t/>
            </a:r>
            <a:br>
              <a:rPr lang="cs-CZ" sz="3200" i="1" dirty="0" smtClean="0"/>
            </a:br>
            <a:r>
              <a:rPr lang="cs-CZ" sz="3200" i="1" dirty="0" smtClean="0"/>
              <a:t>záporné </a:t>
            </a:r>
            <a:r>
              <a:rPr lang="cs-CZ" sz="3200" i="1" dirty="0"/>
              <a:t>souřadnice.</a:t>
            </a:r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14168264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39</TotalTime>
  <Words>318</Words>
  <Application>Microsoft Office PowerPoint</Application>
  <PresentationFormat>Předvádění na obrazovce (4:3)</PresentationFormat>
  <Paragraphs>41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Došky</vt:lpstr>
      <vt:lpstr>Document</vt:lpstr>
      <vt:lpstr>Snímek 1</vt:lpstr>
      <vt:lpstr>AutoCad 2012   Základy kreslení  Úsečka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  Základy kreslení  Úsečka</dc:title>
  <dc:creator>administrator</dc:creator>
  <cp:lastModifiedBy>Dum</cp:lastModifiedBy>
  <cp:revision>6</cp:revision>
  <dcterms:created xsi:type="dcterms:W3CDTF">2013-05-21T10:27:51Z</dcterms:created>
  <dcterms:modified xsi:type="dcterms:W3CDTF">2013-06-25T10:35:16Z</dcterms:modified>
</cp:coreProperties>
</file>