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2" r:id="rId4"/>
    <p:sldId id="261" r:id="rId5"/>
    <p:sldId id="259" r:id="rId6"/>
    <p:sldId id="264" r:id="rId7"/>
    <p:sldId id="268" r:id="rId8"/>
    <p:sldId id="267" r:id="rId9"/>
    <p:sldId id="266" r:id="rId10"/>
    <p:sldId id="265" r:id="rId11"/>
    <p:sldId id="269" r:id="rId12"/>
    <p:sldId id="270" r:id="rId13"/>
    <p:sldId id="271" r:id="rId14"/>
    <p:sldId id="26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6" y="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F1880-F83D-45BE-B74A-1B16FDE7F96F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2818-FCCA-462E-A89B-80F6E47946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8800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F1880-F83D-45BE-B74A-1B16FDE7F96F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2818-FCCA-462E-A89B-80F6E47946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8211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F1880-F83D-45BE-B74A-1B16FDE7F96F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2818-FCCA-462E-A89B-80F6E47946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4011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F1880-F83D-45BE-B74A-1B16FDE7F96F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2818-FCCA-462E-A89B-80F6E47946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403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F1880-F83D-45BE-B74A-1B16FDE7F96F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2818-FCCA-462E-A89B-80F6E47946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981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F1880-F83D-45BE-B74A-1B16FDE7F96F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2818-FCCA-462E-A89B-80F6E47946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7345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F1880-F83D-45BE-B74A-1B16FDE7F96F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2818-FCCA-462E-A89B-80F6E47946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6134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F1880-F83D-45BE-B74A-1B16FDE7F96F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2818-FCCA-462E-A89B-80F6E47946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935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F1880-F83D-45BE-B74A-1B16FDE7F96F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2818-FCCA-462E-A89B-80F6E47946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6502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F1880-F83D-45BE-B74A-1B16FDE7F96F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2818-FCCA-462E-A89B-80F6E47946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7634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F1880-F83D-45BE-B74A-1B16FDE7F96F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2818-FCCA-462E-A89B-80F6E47946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552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otGrid">
          <a:fgClr>
            <a:schemeClr val="accent2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1F1880-F83D-45BE-B74A-1B16FDE7F96F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22818-FCCA-462E-A89B-80F6E47946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5860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foto.dama.cz/img/882/882224.jpg" TargetMode="External"/><Relationship Id="rId13" Type="http://schemas.openxmlformats.org/officeDocument/2006/relationships/hyperlink" Target="http://i.idnes.cz/09/052/gal/ITU1f3081_ministr_a_mluvci.jpg" TargetMode="External"/><Relationship Id="rId18" Type="http://schemas.openxmlformats.org/officeDocument/2006/relationships/hyperlink" Target="http://www.graficke-studio-praha.cz/data/gallery/ilustrace/tloustik.jpeg" TargetMode="External"/><Relationship Id="rId3" Type="http://schemas.openxmlformats.org/officeDocument/2006/relationships/hyperlink" Target="http://www.autanet.cz/artphotos/novy-ford-c-max-id776_01.jpg" TargetMode="External"/><Relationship Id="rId7" Type="http://schemas.openxmlformats.org/officeDocument/2006/relationships/hyperlink" Target="http://media.novinky.cz/687/346878-original1-41zel.jpg" TargetMode="External"/><Relationship Id="rId12" Type="http://schemas.openxmlformats.org/officeDocument/2006/relationships/hyperlink" Target="http://www.chytrazena.cz/obrazky/admin/clanek/mi/minerva-sova.jpg" TargetMode="External"/><Relationship Id="rId17" Type="http://schemas.openxmlformats.org/officeDocument/2006/relationships/hyperlink" Target="http://1.bp.blogspot.com/_JUT0ekNl-Ms/TLIuzJtCtYI/AAAAAAAABWE/N0YXd0HjCpc/s1600/opposites.jpg" TargetMode="External"/><Relationship Id="rId2" Type="http://schemas.openxmlformats.org/officeDocument/2006/relationships/hyperlink" Target="http://photo.vivo.sk/jpeg/3688/280010/_n/ca61827/Stary-pan" TargetMode="External"/><Relationship Id="rId16" Type="http://schemas.openxmlformats.org/officeDocument/2006/relationships/hyperlink" Target="http://img.fotoalba.centrum.cz/img6/7121/23907121_4_g02nxg.jpg" TargetMode="External"/><Relationship Id="rId20" Type="http://schemas.openxmlformats.org/officeDocument/2006/relationships/hyperlink" Target="http://www.kiwimelony.estranky.sk/img/mid/38/lenoch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60.cz/thumb.php?src=obrazky/velke/garfield_201306181039599.jpg&amp;crop=0" TargetMode="External"/><Relationship Id="rId11" Type="http://schemas.openxmlformats.org/officeDocument/2006/relationships/hyperlink" Target="http://media.super.cz/images/gallery/0000000007990665/K2cWTV7Qqm4ou8GwMkzv9g/50cddc4014e5af23fb220600-47183" TargetMode="External"/><Relationship Id="rId5" Type="http://schemas.openxmlformats.org/officeDocument/2006/relationships/hyperlink" Target="http://lh6.ggpht.com/kj-rarEAXZ3jo1RpQ9c39Mredhyw-1PU-3KkIvb2tQNPba9P5TO00j5ODwDUtUzctcdvrQ=s114" TargetMode="External"/><Relationship Id="rId15" Type="http://schemas.openxmlformats.org/officeDocument/2006/relationships/hyperlink" Target="http://st4.geg.cz/photo/342707_detail.jpg" TargetMode="External"/><Relationship Id="rId10" Type="http://schemas.openxmlformats.org/officeDocument/2006/relationships/hyperlink" Target="http://static.prozeny.cz/images/stories/a_fotky/fotecky/4F_plavky3.jpg" TargetMode="External"/><Relationship Id="rId19" Type="http://schemas.openxmlformats.org/officeDocument/2006/relationships/hyperlink" Target="http://svet-zvirat.blogerka.cz/obrazky/svet-zvirat.blogerka.cz/gepard.jpg" TargetMode="External"/><Relationship Id="rId4" Type="http://schemas.openxmlformats.org/officeDocument/2006/relationships/hyperlink" Target="http://slovnikonline.com/img/mlady_automechanik.jpg" TargetMode="External"/><Relationship Id="rId9" Type="http://schemas.openxmlformats.org/officeDocument/2006/relationships/hyperlink" Target="http://lide.uhk.cz/fim/student/levanma1/obrazky/hlavicka.jpg" TargetMode="External"/><Relationship Id="rId14" Type="http://schemas.openxmlformats.org/officeDocument/2006/relationships/hyperlink" Target="http://media.novinky.cz/994/169942-top_foto1-qvg4l.jpg?135730002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1240281"/>
              </p:ext>
            </p:extLst>
          </p:nvPr>
        </p:nvGraphicFramePr>
        <p:xfrm>
          <a:off x="1368425" y="2924944"/>
          <a:ext cx="6405925" cy="3265234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Streckerová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Monika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VY_32_INOVACE_8AB_1_gegenteile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8AB_VNJ.roč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</a:t>
                      </a: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dne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25.3.</a:t>
                      </a:r>
                      <a:r>
                        <a:rPr lang="cs-CZ" sz="1400" baseline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2013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DUM je určen k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výkladu učiva.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DUM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slouží jako podklad k výkladu, který je brán z učebnice: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Deutsch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mit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 Max; Němčina pro základní školy a víceletá gymnázia A1; nakl. Fraus 2006; ISBN 80-7238-531-3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0770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600" b="1" dirty="0" smtClean="0">
                <a:solidFill>
                  <a:srgbClr val="FF0000"/>
                </a:solidFill>
              </a:rPr>
              <a:t>GEGENTEILE</a:t>
            </a:r>
            <a:br>
              <a:rPr lang="cs-CZ" sz="6600" b="1" dirty="0" smtClean="0">
                <a:solidFill>
                  <a:srgbClr val="FF0000"/>
                </a:solidFill>
              </a:rPr>
            </a:br>
            <a:r>
              <a:rPr lang="cs-CZ" sz="6600" b="1" dirty="0" smtClean="0">
                <a:solidFill>
                  <a:srgbClr val="FF0000"/>
                </a:solidFill>
              </a:rPr>
              <a:t>EIGENSCHAFTEN</a:t>
            </a:r>
            <a:endParaRPr lang="cs-CZ" sz="6600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052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err="1"/>
              <a:t>E</a:t>
            </a:r>
            <a:r>
              <a:rPr lang="cs-CZ" i="1" dirty="0" err="1" smtClean="0"/>
              <a:t>igenschaften</a:t>
            </a:r>
            <a:endParaRPr lang="cs-CZ" i="1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28800"/>
            <a:ext cx="6730056" cy="4525963"/>
          </a:xfrm>
        </p:spPr>
      </p:pic>
      <p:sp>
        <p:nvSpPr>
          <p:cNvPr id="5" name="TextovéPole 4"/>
          <p:cNvSpPr txBox="1"/>
          <p:nvPr/>
        </p:nvSpPr>
        <p:spPr>
          <a:xfrm>
            <a:off x="7308304" y="2420888"/>
            <a:ext cx="1061316" cy="3168352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cs-CZ" sz="4800" b="1" dirty="0" smtClean="0"/>
              <a:t>ALT</a:t>
            </a:r>
          </a:p>
        </p:txBody>
      </p:sp>
    </p:spTree>
    <p:extLst>
      <p:ext uri="{BB962C8B-B14F-4D97-AF65-F5344CB8AC3E}">
        <p14:creationId xmlns:p14="http://schemas.microsoft.com/office/powerpoint/2010/main" val="314781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998730"/>
            <a:ext cx="6480720" cy="4860540"/>
          </a:xfrm>
        </p:spPr>
      </p:pic>
      <p:sp>
        <p:nvSpPr>
          <p:cNvPr id="6" name="TextovéPole 5"/>
          <p:cNvSpPr txBox="1"/>
          <p:nvPr/>
        </p:nvSpPr>
        <p:spPr>
          <a:xfrm>
            <a:off x="6876256" y="1844824"/>
            <a:ext cx="1061316" cy="3672408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cs-CZ" sz="4800" b="1" dirty="0" smtClean="0"/>
              <a:t>NETT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1094761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7092280" y="1268760"/>
            <a:ext cx="1061316" cy="4320480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cs-CZ" sz="4800" b="1" dirty="0" smtClean="0"/>
              <a:t>DICK</a:t>
            </a:r>
            <a:endParaRPr lang="cs-CZ" sz="4800" b="1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8" t="-381" r="49121" b="381"/>
          <a:stretch/>
        </p:blipFill>
        <p:spPr>
          <a:xfrm>
            <a:off x="-108520" y="334206"/>
            <a:ext cx="4680520" cy="6189588"/>
          </a:xfrm>
        </p:spPr>
      </p:pic>
    </p:spTree>
    <p:extLst>
      <p:ext uri="{BB962C8B-B14F-4D97-AF65-F5344CB8AC3E}">
        <p14:creationId xmlns:p14="http://schemas.microsoft.com/office/powerpoint/2010/main" val="4216628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736731"/>
            <a:ext cx="6480720" cy="5384539"/>
          </a:xfrm>
        </p:spPr>
      </p:pic>
      <p:sp>
        <p:nvSpPr>
          <p:cNvPr id="5" name="TextovéPole 4"/>
          <p:cNvSpPr txBox="1"/>
          <p:nvPr/>
        </p:nvSpPr>
        <p:spPr>
          <a:xfrm>
            <a:off x="7020272" y="1160748"/>
            <a:ext cx="1061316" cy="4536504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cs-CZ" sz="4800" b="1" dirty="0" smtClean="0"/>
              <a:t>BRAV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350032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7739"/>
            <a:ext cx="5902523" cy="5902523"/>
          </a:xfrm>
        </p:spPr>
      </p:pic>
      <p:sp>
        <p:nvSpPr>
          <p:cNvPr id="5" name="TextovéPole 4"/>
          <p:cNvSpPr txBox="1"/>
          <p:nvPr/>
        </p:nvSpPr>
        <p:spPr>
          <a:xfrm>
            <a:off x="6444208" y="1556792"/>
            <a:ext cx="1061316" cy="3744416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cs-CZ" sz="4800" b="1" dirty="0" smtClean="0"/>
              <a:t>KLUG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3143281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24744" y="716549"/>
            <a:ext cx="7488832" cy="5424902"/>
          </a:xfrm>
        </p:spPr>
      </p:pic>
      <p:sp>
        <p:nvSpPr>
          <p:cNvPr id="5" name="TextovéPole 4"/>
          <p:cNvSpPr txBox="1"/>
          <p:nvPr/>
        </p:nvSpPr>
        <p:spPr>
          <a:xfrm>
            <a:off x="5940152" y="1124744"/>
            <a:ext cx="1061316" cy="4608512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cs-CZ" sz="4800" b="1" dirty="0" smtClean="0"/>
              <a:t>KLEIN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775950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6372200" y="296652"/>
            <a:ext cx="1061316" cy="6264696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cs-CZ" sz="4800" b="1" dirty="0" smtClean="0"/>
              <a:t>SCHNELL</a:t>
            </a:r>
            <a:endParaRPr lang="cs-CZ" sz="4800" b="1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44624" y="1412776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245871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6876256" y="1484784"/>
            <a:ext cx="1061316" cy="3888432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cs-CZ" sz="4800" b="1" dirty="0" smtClean="0"/>
              <a:t>FAUL</a:t>
            </a:r>
            <a:endParaRPr lang="cs-CZ" sz="4800" b="1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1340768"/>
            <a:ext cx="6048672" cy="3865890"/>
          </a:xfrm>
        </p:spPr>
      </p:pic>
    </p:spTree>
    <p:extLst>
      <p:ext uri="{BB962C8B-B14F-4D97-AF65-F5344CB8AC3E}">
        <p14:creationId xmlns:p14="http://schemas.microsoft.com/office/powerpoint/2010/main" val="256171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err="1" smtClean="0"/>
              <a:t>Gegenteile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ALT				X</a:t>
            </a:r>
          </a:p>
          <a:p>
            <a:pPr marL="0" indent="0">
              <a:buNone/>
            </a:pPr>
            <a:r>
              <a:rPr lang="cs-CZ" sz="4000" dirty="0" smtClean="0"/>
              <a:t>NETT			X</a:t>
            </a:r>
          </a:p>
          <a:p>
            <a:pPr marL="0" indent="0">
              <a:buNone/>
            </a:pPr>
            <a:r>
              <a:rPr lang="cs-CZ" sz="4000" dirty="0" smtClean="0"/>
              <a:t>DICK			X</a:t>
            </a:r>
          </a:p>
          <a:p>
            <a:pPr marL="0" indent="0">
              <a:buNone/>
            </a:pPr>
            <a:r>
              <a:rPr lang="cs-CZ" sz="4000" dirty="0" smtClean="0"/>
              <a:t>BRAV			X</a:t>
            </a:r>
          </a:p>
          <a:p>
            <a:pPr marL="0" indent="0">
              <a:buNone/>
            </a:pPr>
            <a:r>
              <a:rPr lang="cs-CZ" sz="4000" dirty="0" smtClean="0"/>
              <a:t>KLUG			X</a:t>
            </a:r>
          </a:p>
          <a:p>
            <a:pPr marL="0" indent="0">
              <a:buNone/>
            </a:pPr>
            <a:endParaRPr lang="cs-CZ" sz="4000" dirty="0" smtClean="0"/>
          </a:p>
          <a:p>
            <a:pPr marL="0" indent="0" algn="r">
              <a:buNone/>
            </a:pPr>
            <a:r>
              <a:rPr lang="cs-CZ" sz="4000" dirty="0" smtClean="0"/>
              <a:t>NEU / JUNG</a:t>
            </a:r>
          </a:p>
          <a:p>
            <a:pPr marL="0" indent="0" algn="r">
              <a:buNone/>
            </a:pPr>
            <a:r>
              <a:rPr lang="cs-CZ" sz="4000" dirty="0" smtClean="0"/>
              <a:t>FRECH</a:t>
            </a:r>
          </a:p>
          <a:p>
            <a:pPr marL="0" indent="0" algn="r">
              <a:buNone/>
            </a:pPr>
            <a:r>
              <a:rPr lang="cs-CZ" sz="4000" dirty="0" smtClean="0"/>
              <a:t>SCHLANK / DÜNN</a:t>
            </a:r>
          </a:p>
          <a:p>
            <a:pPr marL="0" indent="0" algn="r">
              <a:buNone/>
            </a:pPr>
            <a:r>
              <a:rPr lang="cs-CZ" sz="4000" dirty="0" smtClean="0"/>
              <a:t>BÖSE</a:t>
            </a:r>
          </a:p>
          <a:p>
            <a:pPr marL="0" indent="0" algn="r">
              <a:buNone/>
            </a:pPr>
            <a:r>
              <a:rPr lang="cs-CZ" sz="4000" dirty="0" smtClean="0"/>
              <a:t>DUMM / BLÖD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228285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60648"/>
            <a:ext cx="8229600" cy="5865515"/>
          </a:xfrm>
        </p:spPr>
        <p:txBody>
          <a:bodyPr numCol="2"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SCHNELL			X</a:t>
            </a:r>
          </a:p>
          <a:p>
            <a:pPr marL="0" indent="0">
              <a:buNone/>
            </a:pPr>
            <a:r>
              <a:rPr lang="cs-CZ" sz="4000" dirty="0" smtClean="0"/>
              <a:t>MODERN		X</a:t>
            </a:r>
          </a:p>
          <a:p>
            <a:pPr marL="0" indent="0">
              <a:buNone/>
            </a:pPr>
            <a:r>
              <a:rPr lang="cs-CZ" sz="4000" dirty="0" smtClean="0"/>
              <a:t>RUHIG			X</a:t>
            </a:r>
          </a:p>
          <a:p>
            <a:pPr marL="0" indent="0">
              <a:buNone/>
            </a:pPr>
            <a:r>
              <a:rPr lang="cs-CZ" sz="4000" dirty="0" smtClean="0"/>
              <a:t>PRAKTISCH		X</a:t>
            </a:r>
          </a:p>
          <a:p>
            <a:pPr marL="0" indent="0">
              <a:buNone/>
            </a:pPr>
            <a:r>
              <a:rPr lang="cs-CZ" sz="4000" dirty="0" smtClean="0"/>
              <a:t>SYMPHATISCH	X</a:t>
            </a:r>
          </a:p>
          <a:p>
            <a:pPr marL="0" indent="0">
              <a:buNone/>
            </a:pPr>
            <a:r>
              <a:rPr lang="cs-CZ" sz="4000" dirty="0" smtClean="0"/>
              <a:t>ENERGISCH		X</a:t>
            </a:r>
          </a:p>
          <a:p>
            <a:pPr marL="0" indent="0">
              <a:buNone/>
            </a:pPr>
            <a:r>
              <a:rPr lang="cs-CZ" sz="4000" dirty="0" smtClean="0"/>
              <a:t>FAUL			X</a:t>
            </a:r>
          </a:p>
          <a:p>
            <a:pPr marL="0" indent="0">
              <a:buNone/>
            </a:pPr>
            <a:endParaRPr lang="cs-CZ" sz="4000" dirty="0" smtClean="0"/>
          </a:p>
          <a:p>
            <a:pPr marL="0" indent="0" algn="r">
              <a:buNone/>
            </a:pPr>
            <a:r>
              <a:rPr lang="cs-CZ" sz="4000" dirty="0" smtClean="0"/>
              <a:t>LANGSAM</a:t>
            </a:r>
          </a:p>
          <a:p>
            <a:pPr marL="0" indent="0" algn="r">
              <a:buNone/>
            </a:pPr>
            <a:r>
              <a:rPr lang="cs-CZ" sz="4000" dirty="0" smtClean="0"/>
              <a:t>UNMODERN / ALT</a:t>
            </a:r>
          </a:p>
          <a:p>
            <a:pPr marL="0" indent="0" algn="r">
              <a:buNone/>
            </a:pPr>
            <a:r>
              <a:rPr lang="cs-CZ" sz="4000" dirty="0" smtClean="0"/>
              <a:t>LAUT</a:t>
            </a:r>
          </a:p>
          <a:p>
            <a:pPr marL="0" indent="0" algn="r">
              <a:buNone/>
            </a:pPr>
            <a:r>
              <a:rPr lang="cs-CZ" sz="4000" dirty="0" smtClean="0"/>
              <a:t>UNPRAKTISCH</a:t>
            </a:r>
          </a:p>
          <a:p>
            <a:pPr marL="0" indent="0" algn="r">
              <a:buNone/>
            </a:pPr>
            <a:r>
              <a:rPr lang="cs-CZ" sz="4000" dirty="0" smtClean="0"/>
              <a:t>UNSYMPHATISCH</a:t>
            </a:r>
          </a:p>
          <a:p>
            <a:pPr marL="0" indent="0" algn="r">
              <a:buNone/>
            </a:pPr>
            <a:r>
              <a:rPr lang="cs-CZ" sz="4000" dirty="0" smtClean="0"/>
              <a:t>UNENERGISCH</a:t>
            </a:r>
          </a:p>
          <a:p>
            <a:pPr marL="0" indent="0" algn="r">
              <a:buNone/>
            </a:pPr>
            <a:r>
              <a:rPr lang="cs-CZ" sz="4000" dirty="0" err="1" smtClean="0"/>
              <a:t>FLEIßIG</a:t>
            </a:r>
            <a:endParaRPr lang="cs-CZ" sz="4000" dirty="0" smtClean="0"/>
          </a:p>
          <a:p>
            <a:pPr marL="0" indent="0">
              <a:buNone/>
            </a:pP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643031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 numCol="2">
            <a:normAutofit fontScale="47500" lnSpcReduction="20000"/>
          </a:bodyPr>
          <a:lstStyle/>
          <a:p>
            <a:pPr marL="0" indent="0">
              <a:buNone/>
            </a:pPr>
            <a:endParaRPr lang="cs-CZ" sz="7300" dirty="0" smtClean="0"/>
          </a:p>
          <a:p>
            <a:pPr marL="0" indent="0">
              <a:buNone/>
            </a:pPr>
            <a:r>
              <a:rPr lang="cs-CZ" sz="8400" dirty="0" smtClean="0"/>
              <a:t>RICHTIG			X</a:t>
            </a:r>
          </a:p>
          <a:p>
            <a:pPr marL="0" indent="0">
              <a:buNone/>
            </a:pPr>
            <a:r>
              <a:rPr lang="cs-CZ" sz="8400" dirty="0" smtClean="0"/>
              <a:t>GUT				X</a:t>
            </a:r>
          </a:p>
          <a:p>
            <a:pPr marL="0" indent="0">
              <a:buNone/>
            </a:pPr>
            <a:r>
              <a:rPr lang="cs-CZ" sz="8400" dirty="0" smtClean="0"/>
              <a:t>SCHWARZ		X</a:t>
            </a:r>
          </a:p>
          <a:p>
            <a:pPr marL="0" indent="0">
              <a:buNone/>
            </a:pPr>
            <a:r>
              <a:rPr lang="cs-CZ" sz="8400" dirty="0" smtClean="0"/>
              <a:t>KLEIN			X</a:t>
            </a:r>
          </a:p>
          <a:p>
            <a:pPr marL="0" indent="0">
              <a:buNone/>
            </a:pPr>
            <a:r>
              <a:rPr lang="cs-CZ" sz="8400" dirty="0" smtClean="0"/>
              <a:t>SCHÖN			X</a:t>
            </a:r>
          </a:p>
          <a:p>
            <a:pPr marL="0" indent="0">
              <a:buNone/>
            </a:pPr>
            <a:endParaRPr lang="cs-CZ" sz="8400" dirty="0" smtClean="0"/>
          </a:p>
          <a:p>
            <a:pPr marL="0" indent="0">
              <a:buNone/>
            </a:pPr>
            <a:endParaRPr lang="cs-CZ" sz="8400" dirty="0"/>
          </a:p>
          <a:p>
            <a:pPr marL="0" indent="0">
              <a:buNone/>
            </a:pPr>
            <a:endParaRPr lang="cs-CZ" sz="8400" dirty="0" smtClean="0"/>
          </a:p>
          <a:p>
            <a:pPr marL="0" indent="0">
              <a:buNone/>
            </a:pPr>
            <a:endParaRPr lang="cs-CZ" sz="8400" dirty="0" smtClean="0"/>
          </a:p>
          <a:p>
            <a:pPr marL="0" indent="0" algn="r">
              <a:buNone/>
            </a:pPr>
            <a:r>
              <a:rPr lang="cs-CZ" sz="8400" dirty="0" smtClean="0"/>
              <a:t>FALSCH</a:t>
            </a:r>
          </a:p>
          <a:p>
            <a:pPr marL="0" indent="0" algn="r">
              <a:buNone/>
            </a:pPr>
            <a:r>
              <a:rPr lang="cs-CZ" sz="8400" dirty="0" smtClean="0"/>
              <a:t>SCHLECHT</a:t>
            </a:r>
          </a:p>
          <a:p>
            <a:pPr marL="0" indent="0" algn="r">
              <a:buNone/>
            </a:pPr>
            <a:r>
              <a:rPr lang="cs-CZ" sz="8400" dirty="0" err="1" smtClean="0"/>
              <a:t>WEIß</a:t>
            </a:r>
            <a:endParaRPr lang="cs-CZ" sz="8400" dirty="0" smtClean="0"/>
          </a:p>
          <a:p>
            <a:pPr marL="0" indent="0" algn="r">
              <a:buNone/>
            </a:pPr>
            <a:r>
              <a:rPr lang="cs-CZ" sz="8400" dirty="0" err="1" smtClean="0"/>
              <a:t>GROß</a:t>
            </a:r>
            <a:endParaRPr lang="cs-CZ" sz="8400" dirty="0" smtClean="0"/>
          </a:p>
          <a:p>
            <a:pPr marL="0" indent="0" algn="r">
              <a:buNone/>
            </a:pPr>
            <a:r>
              <a:rPr lang="cs-CZ" sz="8400" dirty="0" smtClean="0"/>
              <a:t>HÄSSLICH</a:t>
            </a:r>
          </a:p>
          <a:p>
            <a:pPr marL="0" indent="0">
              <a:buNone/>
            </a:pPr>
            <a:endParaRPr lang="cs-CZ" sz="4000" dirty="0"/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endParaRPr lang="cs-CZ" sz="4000" dirty="0"/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endParaRPr lang="cs-CZ" sz="4000" dirty="0"/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413219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800" b="1" dirty="0" smtClean="0"/>
              <a:t>Zdroje obrázků:</a:t>
            </a:r>
          </a:p>
          <a:p>
            <a:r>
              <a:rPr lang="cs-CZ" sz="1600" dirty="0" smtClean="0">
                <a:hlinkClick r:id="rId2"/>
              </a:rPr>
              <a:t>http://photo.vivo.sk/jpeg/3688/280010/_n/ca61827/Stary-pan</a:t>
            </a:r>
            <a:endParaRPr lang="cs-CZ" sz="1600" dirty="0" smtClean="0"/>
          </a:p>
          <a:p>
            <a:r>
              <a:rPr lang="cs-CZ" sz="1600" dirty="0" smtClean="0">
                <a:hlinkClick r:id="rId3"/>
              </a:rPr>
              <a:t>http://www.autanet.cz/artphotos/novy-ford-c-max-id776_01.jpg</a:t>
            </a:r>
            <a:endParaRPr lang="cs-CZ" sz="1600" dirty="0" smtClean="0"/>
          </a:p>
          <a:p>
            <a:r>
              <a:rPr lang="cs-CZ" sz="1600" dirty="0" smtClean="0">
                <a:hlinkClick r:id="rId4"/>
              </a:rPr>
              <a:t>http://slovnikonline.com/img/mlady_automechanik.jpg</a:t>
            </a:r>
            <a:endParaRPr lang="cs-CZ" sz="1600" dirty="0" smtClean="0"/>
          </a:p>
          <a:p>
            <a:r>
              <a:rPr lang="cs-CZ" sz="1600" dirty="0" smtClean="0">
                <a:hlinkClick r:id="rId5"/>
              </a:rPr>
              <a:t>http</a:t>
            </a:r>
            <a:r>
              <a:rPr lang="cs-CZ" sz="1600" dirty="0">
                <a:hlinkClick r:id="rId5"/>
              </a:rPr>
              <a:t>://</a:t>
            </a:r>
            <a:r>
              <a:rPr lang="cs-CZ" sz="1600" dirty="0" smtClean="0">
                <a:hlinkClick r:id="rId5"/>
              </a:rPr>
              <a:t>lh6.ggpht.com/kj-rarEAXZ3jo1RpQ9c39Mredhyw-1PU-3KkIvb2tQNPba9P5TO00j5ODwDUtUzctcdvrQ=s114</a:t>
            </a:r>
            <a:endParaRPr lang="cs-CZ" sz="1600" dirty="0" smtClean="0"/>
          </a:p>
          <a:p>
            <a:r>
              <a:rPr lang="cs-CZ" sz="1600" dirty="0" smtClean="0">
                <a:hlinkClick r:id="rId6"/>
              </a:rPr>
              <a:t>http://www.i60.cz/thumb.php?src=obrazky/velke/garfield_201306181039599.jpg&amp;crop=0</a:t>
            </a:r>
            <a:endParaRPr lang="cs-CZ" sz="1600" dirty="0" smtClean="0"/>
          </a:p>
          <a:p>
            <a:r>
              <a:rPr lang="cs-CZ" sz="1600" dirty="0" smtClean="0">
                <a:hlinkClick r:id="rId7"/>
              </a:rPr>
              <a:t>http://media.novinky.cz/687/346878-original1-41zel.jpg</a:t>
            </a:r>
            <a:endParaRPr lang="cs-CZ" sz="1600" dirty="0" smtClean="0"/>
          </a:p>
          <a:p>
            <a:r>
              <a:rPr lang="cs-CZ" sz="1600" dirty="0" smtClean="0">
                <a:hlinkClick r:id="rId8"/>
              </a:rPr>
              <a:t>http://foto.dama.cz/img/882/882224.jpg</a:t>
            </a:r>
            <a:endParaRPr lang="cs-CZ" sz="1600" dirty="0" smtClean="0"/>
          </a:p>
          <a:p>
            <a:r>
              <a:rPr lang="cs-CZ" sz="1600" dirty="0" smtClean="0">
                <a:hlinkClick r:id="rId9"/>
              </a:rPr>
              <a:t>http://lide.uhk.cz/fim/student/levanma1/obrazky/hlavicka.jpg</a:t>
            </a:r>
            <a:endParaRPr lang="cs-CZ" sz="1600" dirty="0" smtClean="0"/>
          </a:p>
          <a:p>
            <a:r>
              <a:rPr lang="cs-CZ" sz="1600" dirty="0" smtClean="0">
                <a:hlinkClick r:id="rId10"/>
              </a:rPr>
              <a:t>http://static.prozeny.cz/images/stories/a_fotky/fotecky/4F_plavky3.jpg</a:t>
            </a:r>
            <a:endParaRPr lang="cs-CZ" sz="1600" dirty="0" smtClean="0"/>
          </a:p>
          <a:p>
            <a:r>
              <a:rPr lang="cs-CZ" sz="1600" dirty="0" smtClean="0">
                <a:hlinkClick r:id="rId11"/>
              </a:rPr>
              <a:t>http://media.super.cz/images/gallery/0000000007990665/K2cWTV7Qqm4ou8GwMkzv9g/50cddc4014e5af23fb220600-47183</a:t>
            </a:r>
            <a:endParaRPr lang="cs-CZ" sz="1600" dirty="0" smtClean="0"/>
          </a:p>
          <a:p>
            <a:r>
              <a:rPr lang="cs-CZ" sz="1600" dirty="0" smtClean="0">
                <a:hlinkClick r:id="rId12"/>
              </a:rPr>
              <a:t>http://www.chytrazena.cz/obrazky/admin/clanek/mi/minerva-sova.jpg</a:t>
            </a:r>
            <a:endParaRPr lang="cs-CZ" sz="1600" dirty="0" smtClean="0"/>
          </a:p>
          <a:p>
            <a:r>
              <a:rPr lang="cs-CZ" sz="1600" dirty="0" smtClean="0">
                <a:hlinkClick r:id="rId13"/>
              </a:rPr>
              <a:t>http://i.idnes.cz/09/052/gal/ITU1f3081_ministr_a_mluvci.jpg</a:t>
            </a:r>
            <a:endParaRPr lang="cs-CZ" sz="1600" dirty="0" smtClean="0"/>
          </a:p>
          <a:p>
            <a:r>
              <a:rPr lang="cs-CZ" sz="1600" dirty="0" smtClean="0">
                <a:hlinkClick r:id="rId14"/>
              </a:rPr>
              <a:t>http://media.novinky.cz/994/169942-top_foto1-qvg4l.jpg?1357300020</a:t>
            </a:r>
            <a:endParaRPr lang="cs-CZ" sz="1600" dirty="0" smtClean="0"/>
          </a:p>
          <a:p>
            <a:r>
              <a:rPr lang="cs-CZ" sz="1600" dirty="0" smtClean="0">
                <a:hlinkClick r:id="rId15"/>
              </a:rPr>
              <a:t>http://st4.geg.cz/photo/342707_detail.jpg</a:t>
            </a:r>
            <a:endParaRPr lang="cs-CZ" sz="1600" dirty="0" smtClean="0"/>
          </a:p>
          <a:p>
            <a:r>
              <a:rPr lang="cs-CZ" sz="1600" dirty="0" smtClean="0">
                <a:hlinkClick r:id="rId16"/>
              </a:rPr>
              <a:t>http://img.fotoalba.centrum.cz/img6/7121/23907121_4_g02nxg.jpg</a:t>
            </a:r>
            <a:endParaRPr lang="cs-CZ" sz="1600" dirty="0" smtClean="0"/>
          </a:p>
          <a:p>
            <a:r>
              <a:rPr lang="cs-CZ" sz="1600" dirty="0" smtClean="0">
                <a:hlinkClick r:id="rId17"/>
              </a:rPr>
              <a:t>http://1.bp.blogspot.com/_JUT0ekNl-Ms/TLIuzJtCtYI/AAAAAAAABWE/N0YXd0HjCpc/s1600/opposites.jpg</a:t>
            </a:r>
            <a:endParaRPr lang="cs-CZ" sz="1600" dirty="0" smtClean="0"/>
          </a:p>
          <a:p>
            <a:r>
              <a:rPr lang="cs-CZ" sz="1600" b="1" dirty="0">
                <a:hlinkClick r:id="rId18"/>
              </a:rPr>
              <a:t>http://</a:t>
            </a:r>
            <a:r>
              <a:rPr lang="cs-CZ" sz="1600" b="1" dirty="0" smtClean="0">
                <a:hlinkClick r:id="rId18"/>
              </a:rPr>
              <a:t>www.graficke-studio-praha.cz/data/gallery/ilustrace/tloustik.jpeg</a:t>
            </a:r>
            <a:endParaRPr lang="cs-CZ" sz="1600" b="1" dirty="0" smtClean="0"/>
          </a:p>
          <a:p>
            <a:r>
              <a:rPr lang="cs-CZ" sz="1600" b="1" dirty="0">
                <a:hlinkClick r:id="rId19"/>
              </a:rPr>
              <a:t>http://</a:t>
            </a:r>
            <a:r>
              <a:rPr lang="cs-CZ" sz="1600" b="1" dirty="0" smtClean="0">
                <a:hlinkClick r:id="rId19"/>
              </a:rPr>
              <a:t>svet-zvirat.blogerka.cz/obrazky/svet-zvirat.blogerka.cz/gepard.jpg</a:t>
            </a:r>
            <a:endParaRPr lang="cs-CZ" sz="1600" b="1" dirty="0" smtClean="0"/>
          </a:p>
          <a:p>
            <a:r>
              <a:rPr lang="cs-CZ" sz="1600" b="1" dirty="0">
                <a:hlinkClick r:id="rId20"/>
              </a:rPr>
              <a:t>http://</a:t>
            </a:r>
            <a:r>
              <a:rPr lang="cs-CZ" sz="1600" b="1" dirty="0" smtClean="0">
                <a:hlinkClick r:id="rId20"/>
              </a:rPr>
              <a:t>www.kiwimelony.estranky.sk/img/mid/38/lenoch.jpg</a:t>
            </a:r>
            <a:endParaRPr lang="cs-CZ" sz="1600" b="1" dirty="0" smtClean="0"/>
          </a:p>
          <a:p>
            <a:r>
              <a:rPr lang="cs-CZ" sz="1600" b="1" dirty="0"/>
              <a:t>http://nd04.jxs.cz/321/296/8bbc91cc1f_73905433_o2.jpg</a:t>
            </a:r>
            <a:endParaRPr lang="cs-CZ" sz="1600" b="1" dirty="0" smtClean="0"/>
          </a:p>
          <a:p>
            <a:endParaRPr lang="cs-CZ" sz="1600" b="1" dirty="0"/>
          </a:p>
        </p:txBody>
      </p:sp>
    </p:spTree>
    <p:extLst>
      <p:ext uri="{BB962C8B-B14F-4D97-AF65-F5344CB8AC3E}">
        <p14:creationId xmlns:p14="http://schemas.microsoft.com/office/powerpoint/2010/main" val="3476502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163</Words>
  <Application>Microsoft Office PowerPoint</Application>
  <PresentationFormat>Předvádění na obrazovce (4:3)</PresentationFormat>
  <Paragraphs>101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Prezentace aplikace PowerPoint</vt:lpstr>
      <vt:lpstr>GEGENTEILE EIGENSCHAFTEN</vt:lpstr>
      <vt:lpstr>Eigenschaften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Gegenteile</vt:lpstr>
      <vt:lpstr>Prezentace aplikace PowerPoint</vt:lpstr>
      <vt:lpstr>Prezentace aplikace PowerPoint</vt:lpstr>
      <vt:lpstr>Prezentace aplikace PowerPoint</vt:lpstr>
    </vt:vector>
  </TitlesOfParts>
  <Company>iris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iris</dc:creator>
  <cp:lastModifiedBy>User</cp:lastModifiedBy>
  <cp:revision>15</cp:revision>
  <dcterms:created xsi:type="dcterms:W3CDTF">2013-06-24T15:50:29Z</dcterms:created>
  <dcterms:modified xsi:type="dcterms:W3CDTF">2013-06-25T14:55:16Z</dcterms:modified>
</cp:coreProperties>
</file>