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6" r:id="rId4"/>
    <p:sldId id="258" r:id="rId5"/>
    <p:sldId id="259" r:id="rId6"/>
    <p:sldId id="261" r:id="rId7"/>
    <p:sldId id="262" r:id="rId8"/>
    <p:sldId id="264" r:id="rId9"/>
    <p:sldId id="265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35884C-A818-4753-BFA5-4EDD4FBC4B0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ZŠ a ZUŠ J. E. Purkyně Libochovice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VY_32_INOVACE_02_Základní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rozdělení hudebních nástrojů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Základní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rozdělení hudebních nástrojů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Hudební nástroje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rozdělení hudebních nástrojů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 zabývá základním rozdělením hudebních nástrojů. Je určena žákům jak I., tak II. stupně základní školy. Jsou zde uvedeny i ukázky hudebních nástrojů, které jsou v prezentaci vypsány. </a:t>
            </a:r>
          </a:p>
          <a:p>
            <a:r>
              <a:rPr lang="cs-CZ" dirty="0" smtClean="0"/>
              <a:t>Učitel se snaží o samostatnou práci žáků, kdy mohou sami určit jaké nástroje patří do </a:t>
            </a:r>
            <a:r>
              <a:rPr lang="cs-CZ" smtClean="0"/>
              <a:t>jednotlivých skupin.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Tak jako lidský hlas je každý jiný, i barva každého nástroje je jiná.</a:t>
            </a:r>
          </a:p>
          <a:p>
            <a:r>
              <a:rPr lang="cs-CZ" dirty="0" smtClean="0"/>
              <a:t>Hudebními nástroji se zabývá HUDEBNÍ NAUKA.</a:t>
            </a:r>
          </a:p>
          <a:p>
            <a:r>
              <a:rPr lang="cs-CZ" dirty="0" smtClean="0"/>
              <a:t>Skladatel musí bezpodmínečně znát ráz a vlastnosti jednotlivých nástrojů.</a:t>
            </a:r>
          </a:p>
          <a:p>
            <a:r>
              <a:rPr lang="cs-CZ" dirty="0" smtClean="0"/>
              <a:t>Posluchač si též všímá jednotlivých barev různých nástrojů.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Nástroje strunné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Struny smyčcových nástrojů se rozechvívají smykem smyčce. </a:t>
            </a:r>
          </a:p>
          <a:p>
            <a:r>
              <a:rPr lang="cs-CZ" dirty="0" smtClean="0"/>
              <a:t>Housle, viola, violoncello, kontrabas (basa).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284984"/>
            <a:ext cx="180020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284984"/>
            <a:ext cx="1670496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212976"/>
            <a:ext cx="2286571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140968"/>
            <a:ext cx="2376264" cy="3493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Dechové nástroje – a) dřevěné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dechových nástrojů hráč vytváří tón tím, že přivede dechem do pohybu vzduchový sloupec.</a:t>
            </a:r>
          </a:p>
          <a:p>
            <a:r>
              <a:rPr lang="cs-CZ" dirty="0" smtClean="0"/>
              <a:t>Flétna, klarinet, hoboj, fagot.</a:t>
            </a:r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717032"/>
            <a:ext cx="2088232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9" y="3717032"/>
            <a:ext cx="1584176" cy="2939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645024"/>
            <a:ext cx="1872208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2636912"/>
            <a:ext cx="2304256" cy="3914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Dechové nástroje – b) žesťové (plechové)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sou podle tvaru rozličné a četné. </a:t>
            </a:r>
          </a:p>
          <a:p>
            <a:r>
              <a:rPr lang="cs-CZ" dirty="0" smtClean="0"/>
              <a:t>Taktéž hráč přivede vzduchový sloupec do pohybu. </a:t>
            </a:r>
          </a:p>
          <a:p>
            <a:r>
              <a:rPr lang="cs-CZ" dirty="0" smtClean="0"/>
              <a:t>Trubka, lesní roh, pozoun, tuba.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861048"/>
            <a:ext cx="1296144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221088"/>
            <a:ext cx="2232247" cy="1919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005064"/>
            <a:ext cx="2232248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3789040"/>
            <a:ext cx="2160240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Bicí nástroje – a) s napjatou blanou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Bicí nástroje mají jediný úkol. </a:t>
            </a:r>
            <a:r>
              <a:rPr lang="cs-CZ" b="1" u="sng" dirty="0" smtClean="0"/>
              <a:t>Vyznačit rytmus hudby</a:t>
            </a:r>
            <a:r>
              <a:rPr lang="cs-CZ" dirty="0" smtClean="0"/>
              <a:t>!!!!!!!</a:t>
            </a:r>
          </a:p>
          <a:p>
            <a:r>
              <a:rPr lang="cs-CZ" dirty="0" smtClean="0"/>
              <a:t>Např.: Při pochodování podporuje buben jednotlivý krok.</a:t>
            </a:r>
          </a:p>
          <a:p>
            <a:r>
              <a:rPr lang="cs-CZ" dirty="0" smtClean="0"/>
              <a:t>Kotle (tympán), buben malý a velký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437112"/>
            <a:ext cx="28575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573016"/>
            <a:ext cx="2019300" cy="306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365104"/>
            <a:ext cx="199072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Bicí nástroje – b) znějící pevná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Zvonková hra, xylofon, triangl, kastaněty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276872"/>
            <a:ext cx="2664295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420888"/>
            <a:ext cx="3081883" cy="1844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365104"/>
            <a:ext cx="237172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365104"/>
            <a:ext cx="2160240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500" i="1" dirty="0" smtClean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4. 9. 2011 18:35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 smtClean="0"/>
              <a:t>3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http://cs.wikipedia.org/wiki/Soubor:Old_violin.jpg </a:t>
            </a:r>
            <a:endParaRPr lang="cs-CZ" sz="1500" dirty="0" smtClean="0"/>
          </a:p>
          <a:p>
            <a:r>
              <a:rPr lang="en-US" sz="1500" dirty="0"/>
              <a:t>Viola. In: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15. 3. 2006 23:51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</a:t>
            </a:r>
            <a:r>
              <a:rPr lang="cs-CZ" sz="1500" dirty="0" smtClean="0"/>
              <a:t>11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/>
              <a:t>3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http://cs.wikipedia.org/wiki/Soubor:Bratsche.jpg </a:t>
            </a:r>
            <a:endParaRPr lang="cs-CZ" sz="1500" dirty="0" smtClean="0"/>
          </a:p>
          <a:p>
            <a:r>
              <a:rPr lang="cs-CZ" sz="1500" dirty="0"/>
              <a:t>FEITSCHER, Georg.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12. 2. 2010 02:54 -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http://cs.wikipedia.org/wiki/Soubor:Cello_front_side.png </a:t>
            </a:r>
            <a:endParaRPr lang="cs-CZ" sz="1500" dirty="0" smtClean="0"/>
          </a:p>
          <a:p>
            <a:r>
              <a:rPr lang="cs-CZ" sz="1500" dirty="0"/>
              <a:t>KEPERT, Andrew.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22. 02. 2010 10:06 -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http://cs.wikipedia.org/wiki/Soubor:AGK_bass1_full.jpg </a:t>
            </a:r>
            <a:endParaRPr lang="cs-CZ" sz="1500" dirty="0" smtClean="0"/>
          </a:p>
          <a:p>
            <a:r>
              <a:rPr lang="cs-CZ" sz="1500" dirty="0"/>
              <a:t>MUSSKLPROZZ.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3. 9. 2005 07:00 -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http://cs.wikipedia.org/wiki/Soubor:VariousRecorderFlutes.jpg </a:t>
            </a:r>
            <a:endParaRPr lang="cs-CZ" sz="1500" dirty="0" smtClean="0"/>
          </a:p>
          <a:p>
            <a:r>
              <a:rPr lang="en-US" sz="1500" dirty="0"/>
              <a:t>PETE.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24. 6. 2010 14:29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 smtClean="0"/>
              <a:t>3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http://cs.wikipedia.org/wiki/Soubor:Klarinetove_dily.PNG </a:t>
            </a:r>
            <a:endParaRPr lang="cs-CZ" sz="1500" dirty="0" smtClean="0"/>
          </a:p>
          <a:p>
            <a:r>
              <a:rPr lang="cs-CZ" sz="1600" dirty="0"/>
              <a:t>HUSTVEDT.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</a:t>
            </a:r>
            <a:r>
              <a:rPr lang="cs-CZ" sz="1600" dirty="0" smtClean="0"/>
              <a:t>18. 01. 2009 16:52 - </a:t>
            </a:r>
            <a:r>
              <a:rPr lang="cs-CZ" sz="1600" dirty="0"/>
              <a:t>[cit. </a:t>
            </a:r>
            <a:r>
              <a:rPr lang="cs-CZ" sz="1600" dirty="0" smtClean="0"/>
              <a:t>2011-10-23]. </a:t>
            </a:r>
            <a:r>
              <a:rPr lang="cs-CZ" sz="1600" dirty="0"/>
              <a:t>Dostupné z: http://cs.wikipedia.org/wiki/Soubor:Oboe_modern.jpg </a:t>
            </a:r>
            <a:endParaRPr lang="cs-CZ" sz="1500" dirty="0" smtClean="0"/>
          </a:p>
          <a:p>
            <a:endParaRPr lang="cs-CZ" sz="1500" dirty="0" smtClean="0"/>
          </a:p>
          <a:p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066697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1500" dirty="0"/>
              <a:t>MAXWELL, Gregory F. Maxwell.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14. 8. 2005 20:43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 smtClean="0"/>
              <a:t>3</a:t>
            </a:r>
            <a:r>
              <a:rPr lang="en-US" sz="1500" dirty="0" smtClean="0"/>
              <a:t>]. </a:t>
            </a:r>
            <a:endParaRPr lang="cs-CZ" sz="1500" dirty="0" smtClean="0"/>
          </a:p>
          <a:p>
            <a:r>
              <a:rPr lang="cs-CZ" sz="1500" dirty="0"/>
              <a:t>DBENZHUSER.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19. 1. 2005 10:09 -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http://cs.wikipedia.org/wiki/Soubor:Trumpet_american.jpg </a:t>
            </a:r>
            <a:endParaRPr lang="cs-CZ" sz="1500" dirty="0" smtClean="0"/>
          </a:p>
          <a:p>
            <a:r>
              <a:rPr lang="cs-CZ" sz="1500" dirty="0"/>
              <a:t>LESNÍ ROH.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20. 12. 2008 10:52 -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http://cs.wikipedia.org/wiki/Soubor:French_horn_front.png </a:t>
            </a:r>
            <a:endParaRPr lang="cs-CZ" sz="1500" dirty="0" smtClean="0"/>
          </a:p>
          <a:p>
            <a:r>
              <a:rPr lang="cs-CZ" sz="1600" dirty="0"/>
              <a:t>FLAMM.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 smtClean="0"/>
              <a:t>, 4. 7. 2007 18:50 - </a:t>
            </a:r>
            <a:r>
              <a:rPr lang="cs-CZ" sz="1600" dirty="0"/>
              <a:t>[cit. </a:t>
            </a:r>
            <a:r>
              <a:rPr lang="cs-CZ" sz="1600" dirty="0" smtClean="0"/>
              <a:t>2011-10-23]. </a:t>
            </a:r>
            <a:r>
              <a:rPr lang="cs-CZ" sz="1600" dirty="0"/>
              <a:t>Dostupné </a:t>
            </a:r>
            <a:r>
              <a:rPr lang="cs-CZ" sz="1600" dirty="0" smtClean="0"/>
              <a:t>z: http</a:t>
            </a:r>
            <a:r>
              <a:rPr lang="cs-CZ" sz="1600" dirty="0"/>
              <a:t>://</a:t>
            </a:r>
            <a:r>
              <a:rPr lang="cs-CZ" sz="1600" dirty="0" smtClean="0"/>
              <a:t>cs.wikipedia.org/wiki/Soubor:Trombone_CG_Bach42AG.jpg</a:t>
            </a:r>
          </a:p>
          <a:p>
            <a:r>
              <a:rPr lang="cs-CZ" sz="1600" dirty="0"/>
              <a:t> FLAMURAI.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</a:t>
            </a:r>
            <a:r>
              <a:rPr lang="cs-CZ" sz="1600" dirty="0" smtClean="0"/>
              <a:t>26. 9. 2005 10:17 - </a:t>
            </a:r>
            <a:r>
              <a:rPr lang="cs-CZ" sz="1600" dirty="0"/>
              <a:t>[cit. </a:t>
            </a:r>
            <a:r>
              <a:rPr lang="cs-CZ" sz="1600" dirty="0" smtClean="0"/>
              <a:t>2011-10-23]. </a:t>
            </a:r>
            <a:r>
              <a:rPr lang="cs-CZ" sz="1600" dirty="0"/>
              <a:t>Dostupné z: http://cs.wikipedia.org/wiki/Soubor:Standard_timpani_setup.jpg </a:t>
            </a:r>
            <a:endParaRPr lang="cs-CZ" sz="1600" dirty="0" smtClean="0"/>
          </a:p>
          <a:p>
            <a:r>
              <a:rPr lang="en-US" sz="1600" dirty="0"/>
              <a:t>INFROGMATION OF NEW ORLEANS. </a:t>
            </a:r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</a:t>
            </a:r>
            <a:r>
              <a:rPr lang="cs-CZ" sz="1600" dirty="0" smtClean="0"/>
              <a:t>5. 4. 2008 00:18 </a:t>
            </a:r>
            <a:r>
              <a:rPr lang="en-US" sz="1600" dirty="0" smtClean="0"/>
              <a:t>- </a:t>
            </a:r>
            <a:r>
              <a:rPr lang="en-US" sz="1600" dirty="0"/>
              <a:t>[cit. </a:t>
            </a:r>
            <a:r>
              <a:rPr lang="en-US" sz="1600" dirty="0" smtClean="0"/>
              <a:t>201</a:t>
            </a:r>
            <a:r>
              <a:rPr lang="cs-CZ" sz="1600" dirty="0" smtClean="0"/>
              <a:t>1</a:t>
            </a:r>
            <a:r>
              <a:rPr lang="en-US" sz="1600" dirty="0" smtClean="0"/>
              <a:t>-</a:t>
            </a:r>
            <a:r>
              <a:rPr lang="cs-CZ" sz="1600" dirty="0" smtClean="0"/>
              <a:t>10</a:t>
            </a:r>
            <a:r>
              <a:rPr lang="en-US" sz="1600" dirty="0" smtClean="0"/>
              <a:t>-2</a:t>
            </a:r>
            <a:r>
              <a:rPr lang="cs-CZ" sz="1600" dirty="0" smtClean="0"/>
              <a:t>3</a:t>
            </a:r>
            <a:r>
              <a:rPr lang="en-US" sz="1600" dirty="0" smtClean="0"/>
              <a:t>]. </a:t>
            </a:r>
            <a:r>
              <a:rPr lang="en-US" sz="1600" dirty="0" err="1"/>
              <a:t>Dostupné</a:t>
            </a:r>
            <a:r>
              <a:rPr lang="en-US" sz="1600" dirty="0"/>
              <a:t> z: http://cs.wikipedia.org/wiki/Soubor:Thoth08BigasDrumEvansChalmette.jpg </a:t>
            </a:r>
            <a:endParaRPr lang="cs-CZ" sz="1500" dirty="0" smtClean="0"/>
          </a:p>
          <a:p>
            <a:r>
              <a:rPr lang="cs-CZ" sz="1600" dirty="0"/>
              <a:t>VIAMES MARINO.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</a:t>
            </a:r>
            <a:r>
              <a:rPr lang="cs-CZ" sz="1600" dirty="0" smtClean="0"/>
              <a:t>14. 6. 2006 13:50 - </a:t>
            </a:r>
            <a:r>
              <a:rPr lang="cs-CZ" sz="1600" dirty="0"/>
              <a:t>[cit. </a:t>
            </a:r>
            <a:r>
              <a:rPr lang="cs-CZ" sz="1600" dirty="0" smtClean="0"/>
              <a:t>2011-10-23]. </a:t>
            </a:r>
            <a:r>
              <a:rPr lang="cs-CZ" sz="1600" dirty="0"/>
              <a:t>Dostupné z: http://cs.wikipedia.org/wiki/Soubor:Spazzole-brushes.jpg </a:t>
            </a:r>
            <a:endParaRPr lang="cs-CZ" sz="15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28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500" dirty="0"/>
              <a:t>FLAMURAI.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20. 5. 2006 19:12 -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http://cs.wikipedia.org/wiki/Soubor:Glockenspiel-malletech.jpg </a:t>
            </a:r>
            <a:endParaRPr lang="cs-CZ" sz="1500" dirty="0" smtClean="0"/>
          </a:p>
          <a:p>
            <a:r>
              <a:rPr lang="cs-CZ" sz="1500" dirty="0"/>
              <a:t>PHILIP DOMINGUEZ MERCURIO (PHILIPDM).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4. 9. 2006 02:07 -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http://cs.wikipedia.org/wiki/Soubor:Kulintang_a_Kayo_01.jpg </a:t>
            </a:r>
            <a:endParaRPr lang="cs-CZ" sz="1500" dirty="0" smtClean="0"/>
          </a:p>
          <a:p>
            <a:r>
              <a:rPr lang="en-US" sz="1500" dirty="0"/>
              <a:t>ANON.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19. 5. 2008 20:15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 smtClean="0"/>
              <a:t>3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http://cs.wikipedia.org/wiki/Soubor:Triangle_001.jpg </a:t>
            </a:r>
            <a:endParaRPr lang="cs-CZ" sz="1500" dirty="0" smtClean="0"/>
          </a:p>
          <a:p>
            <a:r>
              <a:rPr lang="cs-CZ" sz="1500" dirty="0"/>
              <a:t>NUNO TAVARES.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29. 7. 2005 01:34 -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http://cs.wikipedia.org/wiki/Soubor:Castagnetten.jpg </a:t>
            </a:r>
            <a:endParaRPr lang="cs-CZ" sz="1500" dirty="0" smtClean="0"/>
          </a:p>
          <a:p>
            <a:r>
              <a:rPr lang="en-US" sz="1500" dirty="0"/>
              <a:t>FFF.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23. 7. 2006 01:43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 smtClean="0"/>
              <a:t>3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http://cs.wikipedia.org/wiki/Soubor:Two_F_tubas.jpg </a:t>
            </a:r>
            <a:endParaRPr lang="cs-CZ" sz="1500" dirty="0" smtClean="0"/>
          </a:p>
          <a:p>
            <a:r>
              <a:rPr lang="cs-CZ" sz="1500" dirty="0"/>
              <a:t>CMÍRAL, Adolf. </a:t>
            </a:r>
            <a:r>
              <a:rPr lang="cs-CZ" sz="1500" i="1" dirty="0"/>
              <a:t>Hudební nástroje. In: Základní pojmy hudební. </a:t>
            </a:r>
            <a:r>
              <a:rPr lang="cs-CZ" sz="1500" dirty="0"/>
              <a:t>Praha: Státní nakladatelství krásné literatury, hudby a umění, n. p., 1957. str. 101- 114</a:t>
            </a:r>
          </a:p>
          <a:p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374094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1062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Hudební nástroje</vt:lpstr>
      <vt:lpstr>Anotace</vt:lpstr>
      <vt:lpstr>Hudební nástroje</vt:lpstr>
      <vt:lpstr>1. Nástroje strunné</vt:lpstr>
      <vt:lpstr>2. Dechové nástroje – a) dřevěné</vt:lpstr>
      <vt:lpstr>2. Dechové nástroje – b) žesťové (plechové)</vt:lpstr>
      <vt:lpstr>3. Bicí nástroje – a) s napjatou blanou</vt:lpstr>
      <vt:lpstr>3. Bicí nástroje – b) znějící pevná tělesa</vt:lpstr>
      <vt:lpstr>Seznam použité literatury a internetové odkazy</vt:lpstr>
      <vt:lpstr>Seznam použité literatury a internetové odkazy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Škola</cp:lastModifiedBy>
  <cp:revision>23</cp:revision>
  <dcterms:created xsi:type="dcterms:W3CDTF">2012-01-23T21:34:53Z</dcterms:created>
  <dcterms:modified xsi:type="dcterms:W3CDTF">2012-02-29T06:52:19Z</dcterms:modified>
</cp:coreProperties>
</file>