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83" r:id="rId2"/>
    <p:sldId id="284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6" r:id="rId14"/>
    <p:sldId id="267" r:id="rId15"/>
    <p:sldId id="268" r:id="rId16"/>
    <p:sldId id="269" r:id="rId17"/>
    <p:sldId id="270" r:id="rId18"/>
    <p:sldId id="272" r:id="rId19"/>
    <p:sldId id="273" r:id="rId20"/>
    <p:sldId id="274" r:id="rId21"/>
    <p:sldId id="275" r:id="rId22"/>
    <p:sldId id="277" r:id="rId23"/>
    <p:sldId id="278" r:id="rId24"/>
    <p:sldId id="279" r:id="rId25"/>
    <p:sldId id="280" r:id="rId26"/>
    <p:sldId id="281" r:id="rId27"/>
    <p:sldId id="282" r:id="rId28"/>
    <p:sldId id="271" r:id="rId29"/>
    <p:sldId id="276" r:id="rId3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3" d="100"/>
          <a:sy n="53" d="100"/>
        </p:scale>
        <p:origin x="-96" y="-51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Obdélník 22"/>
          <p:cNvSpPr/>
          <p:nvPr/>
        </p:nvSpPr>
        <p:spPr>
          <a:xfrm flipV="1">
            <a:off x="5410182" y="3810000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4" name="Obdélník 23"/>
          <p:cNvSpPr/>
          <p:nvPr/>
        </p:nvSpPr>
        <p:spPr>
          <a:xfrm flipV="1">
            <a:off x="5410200" y="3897010"/>
            <a:ext cx="37338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5" name="Obdélník 24"/>
          <p:cNvSpPr/>
          <p:nvPr/>
        </p:nvSpPr>
        <p:spPr>
          <a:xfrm flipV="1">
            <a:off x="5410200" y="4115167"/>
            <a:ext cx="37338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6" name="Obdélník 25"/>
          <p:cNvSpPr/>
          <p:nvPr/>
        </p:nvSpPr>
        <p:spPr>
          <a:xfrm flipV="1">
            <a:off x="5410200" y="4164403"/>
            <a:ext cx="196596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bdélník 26"/>
          <p:cNvSpPr/>
          <p:nvPr/>
        </p:nvSpPr>
        <p:spPr>
          <a:xfrm flipV="1">
            <a:off x="5410200" y="4199572"/>
            <a:ext cx="196596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0" name="Zaoblený obdélník 29"/>
          <p:cNvSpPr/>
          <p:nvPr/>
        </p:nvSpPr>
        <p:spPr bwMode="white">
          <a:xfrm>
            <a:off x="5410200" y="3962400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1" name="Zaoblený obdélník 30"/>
          <p:cNvSpPr/>
          <p:nvPr/>
        </p:nvSpPr>
        <p:spPr bwMode="white">
          <a:xfrm>
            <a:off x="7376507" y="406098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Obdélník 6"/>
          <p:cNvSpPr/>
          <p:nvPr/>
        </p:nvSpPr>
        <p:spPr>
          <a:xfrm>
            <a:off x="1" y="3649662"/>
            <a:ext cx="9144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0" y="3675527"/>
            <a:ext cx="9144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 flipV="1">
            <a:off x="6414051" y="3643090"/>
            <a:ext cx="2729950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>
          <a:xfrm>
            <a:off x="0" y="0"/>
            <a:ext cx="9144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6705600" y="4206240"/>
            <a:ext cx="960120" cy="457200"/>
          </a:xfrm>
        </p:spPr>
        <p:txBody>
          <a:bodyPr/>
          <a:lstStyle/>
          <a:p>
            <a:fld id="{23FD6A25-42B8-48B0-8A93-73B56738BF42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5410200" y="4205288"/>
            <a:ext cx="12954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20088" y="1136"/>
            <a:ext cx="747712" cy="365760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fld id="{2A97D5FD-CE1B-4557-BFE4-C4342F770D3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FD6A25-42B8-48B0-8A93-73B56738BF42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97D5FD-CE1B-4557-BFE4-C4342F770D3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FD6A25-42B8-48B0-8A93-73B56738BF42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97D5FD-CE1B-4557-BFE4-C4342F770D3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FD6A25-42B8-48B0-8A93-73B56738BF42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97D5FD-CE1B-4557-BFE4-C4342F770D3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1143000"/>
            <a:ext cx="8382000" cy="1069848"/>
          </a:xfrm>
        </p:spPr>
        <p:txBody>
          <a:bodyPr anchor="ctr"/>
          <a:lstStyle>
            <a:lvl1pPr>
              <a:defRPr sz="4000" b="0" i="0" cap="none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2244970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21225" y="2244970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381000" y="2708519"/>
            <a:ext cx="4041648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718304" y="2708519"/>
            <a:ext cx="4041775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datum 2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23FD6A25-42B8-48B0-8A93-73B56738BF42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2A97D5FD-CE1B-4557-BFE4-C4342F770D32}" type="slidenum">
              <a:rPr lang="cs-CZ" smtClean="0"/>
              <a:t>‹#›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9848"/>
          </a:xfrm>
        </p:spPr>
        <p:txBody>
          <a:bodyPr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>
          <a:xfrm>
            <a:off x="6583680" y="612648"/>
            <a:ext cx="957264" cy="457200"/>
          </a:xfrm>
        </p:spPr>
        <p:txBody>
          <a:bodyPr/>
          <a:lstStyle/>
          <a:p>
            <a:fld id="{23FD6A25-42B8-48B0-8A93-73B56738BF42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5257800" y="612648"/>
            <a:ext cx="132588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</p:spPr>
        <p:txBody>
          <a:bodyPr/>
          <a:lstStyle/>
          <a:p>
            <a:fld id="{2A97D5FD-CE1B-4557-BFE4-C4342F770D3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FD6A25-42B8-48B0-8A93-73B56738BF42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97D5FD-CE1B-4557-BFE4-C4342F770D3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53496" y="1101970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353496" y="2010727"/>
            <a:ext cx="3383280" cy="4617720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152400" y="776287"/>
            <a:ext cx="5102352" cy="585216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FD6A25-42B8-48B0-8A93-73B56738BF42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97D5FD-CE1B-4557-BFE4-C4342F770D3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FD6A25-42B8-48B0-8A93-73B56738BF42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97D5FD-CE1B-4557-BFE4-C4342F770D3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FD6A25-42B8-48B0-8A93-73B56738BF42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97D5FD-CE1B-4557-BFE4-C4342F770D3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1143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143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FD6A25-42B8-48B0-8A93-73B56738BF42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97D5FD-CE1B-4557-BFE4-C4342F770D3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Obdélník 27"/>
          <p:cNvSpPr/>
          <p:nvPr/>
        </p:nvSpPr>
        <p:spPr>
          <a:xfrm>
            <a:off x="1" y="366818"/>
            <a:ext cx="9144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Obdélník 28"/>
          <p:cNvSpPr/>
          <p:nvPr/>
        </p:nvSpPr>
        <p:spPr>
          <a:xfrm>
            <a:off x="0" y="-1"/>
            <a:ext cx="9144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0" name="Obdélník 29"/>
          <p:cNvSpPr/>
          <p:nvPr/>
        </p:nvSpPr>
        <p:spPr>
          <a:xfrm>
            <a:off x="0" y="308276"/>
            <a:ext cx="9144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1" name="Obdélník 30"/>
          <p:cNvSpPr/>
          <p:nvPr/>
        </p:nvSpPr>
        <p:spPr>
          <a:xfrm flipV="1">
            <a:off x="5410182" y="360246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Obdélník 31"/>
          <p:cNvSpPr/>
          <p:nvPr/>
        </p:nvSpPr>
        <p:spPr>
          <a:xfrm flipV="1">
            <a:off x="5410200" y="440112"/>
            <a:ext cx="37338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3" name="Zaoblený obdélník 32"/>
          <p:cNvSpPr/>
          <p:nvPr/>
        </p:nvSpPr>
        <p:spPr bwMode="white">
          <a:xfrm>
            <a:off x="5407339" y="497504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4" name="Zaoblený obdélník 33"/>
          <p:cNvSpPr/>
          <p:nvPr/>
        </p:nvSpPr>
        <p:spPr bwMode="white">
          <a:xfrm>
            <a:off x="7373646" y="58894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5" name="Obdélník 34"/>
          <p:cNvSpPr/>
          <p:nvPr/>
        </p:nvSpPr>
        <p:spPr bwMode="invGray">
          <a:xfrm>
            <a:off x="9084966" y="-2001"/>
            <a:ext cx="5762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6" name="Obdélník 35"/>
          <p:cNvSpPr/>
          <p:nvPr/>
        </p:nvSpPr>
        <p:spPr bwMode="invGray">
          <a:xfrm>
            <a:off x="9044481" y="-2001"/>
            <a:ext cx="27432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7" name="Obdélník 36"/>
          <p:cNvSpPr/>
          <p:nvPr/>
        </p:nvSpPr>
        <p:spPr bwMode="invGray">
          <a:xfrm>
            <a:off x="9025428" y="-2001"/>
            <a:ext cx="9144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8" name="Obdélník 37"/>
          <p:cNvSpPr/>
          <p:nvPr/>
        </p:nvSpPr>
        <p:spPr bwMode="invGray">
          <a:xfrm>
            <a:off x="8975423" y="-2001"/>
            <a:ext cx="27432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9" name="Obdélník 38"/>
          <p:cNvSpPr/>
          <p:nvPr/>
        </p:nvSpPr>
        <p:spPr bwMode="invGray">
          <a:xfrm>
            <a:off x="8915677" y="380"/>
            <a:ext cx="54864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0" name="Obdélník 39"/>
          <p:cNvSpPr/>
          <p:nvPr/>
        </p:nvSpPr>
        <p:spPr bwMode="invGray">
          <a:xfrm>
            <a:off x="8873475" y="380"/>
            <a:ext cx="9144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68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2249424"/>
            <a:ext cx="8229600" cy="432511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586536" y="612648"/>
            <a:ext cx="957264" cy="45720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fld id="{23FD6A25-42B8-48B0-8A93-73B56738BF42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5257800" y="612648"/>
            <a:ext cx="1325880" cy="45720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fld id="{2A97D5FD-CE1B-4557-BFE4-C4342F770D32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/>
        </a:buClr>
        <a:buFont typeface="Georgia"/>
        <a:buChar char="•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/>
        </a:buClr>
        <a:buFont typeface="Georgia"/>
        <a:buChar char="▫"/>
        <a:defRPr kumimoji="0" sz="2600" kern="1200">
          <a:solidFill>
            <a:schemeClr val="accent2"/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20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8zPkWVqdJXI" TargetMode="External"/><Relationship Id="rId2" Type="http://schemas.openxmlformats.org/officeDocument/2006/relationships/hyperlink" Target="http://www.youtube.com/watch?v=59ZX5qdIEB0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www.youtube.com/watch?v=C8ycH2nEqNY" TargetMode="External"/><Relationship Id="rId4" Type="http://schemas.openxmlformats.org/officeDocument/2006/relationships/hyperlink" Target="http://www.youtube.com/watch?v=BguP6KmvtxI" TargetMode="Externa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gif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WRTGLds9V_4" TargetMode="External"/><Relationship Id="rId2" Type="http://schemas.openxmlformats.org/officeDocument/2006/relationships/hyperlink" Target="http://www.youtube.com/watch?v=CwSWIZ6V6pY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youtube.com/watch?v=W39e1oZH6zo" TargetMode="Externa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nzADbmJCL8o" TargetMode="External"/><Relationship Id="rId2" Type="http://schemas.openxmlformats.org/officeDocument/2006/relationships/hyperlink" Target="http://www.youtube.com/watch?v=2WJhax7Jmxs" TargetMode="Externa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6QAAZ29cvfU" TargetMode="External"/><Relationship Id="rId2" Type="http://schemas.openxmlformats.org/officeDocument/2006/relationships/hyperlink" Target="http://www.youtube.com/watch?v=O_JkhFuzEoo" TargetMode="Externa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i2ymT9FZbsI" TargetMode="External"/><Relationship Id="rId2" Type="http://schemas.openxmlformats.org/officeDocument/2006/relationships/hyperlink" Target="http://www.youtube.com/watch?v=Gozvgca6KdQ" TargetMode="Externa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czCM6ZNwHK8" TargetMode="External"/><Relationship Id="rId2" Type="http://schemas.openxmlformats.org/officeDocument/2006/relationships/hyperlink" Target="http://www.youtube.com/watch?v=aMGSHDLI-6Q" TargetMode="Externa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jpg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f1nqz5L-TzQ" TargetMode="External"/><Relationship Id="rId2" Type="http://schemas.openxmlformats.org/officeDocument/2006/relationships/hyperlink" Target="http://www.youtube.com/watch?v=lGlApx8lTIg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youtube.com/watch?v=nKZCMH8hEPU" TargetMode="Externa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jnFl1q0IYTA" TargetMode="External"/><Relationship Id="rId2" Type="http://schemas.openxmlformats.org/officeDocument/2006/relationships/hyperlink" Target="http://www.youtube.com/watch?v=rvv9U5KIdMc" TargetMode="Externa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7Lx9UJFAbPc" TargetMode="Externa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A_3osJfpinM" TargetMode="External"/><Relationship Id="rId2" Type="http://schemas.openxmlformats.org/officeDocument/2006/relationships/hyperlink" Target="http://www.youtube.com/watch?v=mZNNWTrvGoA" TargetMode="Externa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E1WahsH9Ejk" TargetMode="External"/><Relationship Id="rId2" Type="http://schemas.openxmlformats.org/officeDocument/2006/relationships/hyperlink" Target="http://www.youtube.com/watch?v=fYOsNp4O7AU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youtube.com/watch?v=0IZgQc_NMvI" TargetMode="Externa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hyperlink" Target="http://ad-sound.cz/encyklopedie/dechove/drevene/hoboj.html" TargetMode="External"/><Relationship Id="rId2" Type="http://schemas.openxmlformats.org/officeDocument/2006/relationships/hyperlink" Target="http://www.prokapelu.cz/clanky/jak-vybrat-spravny-platek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zusbreznice.cz/odkazy-zajimavosti-hudebni-nastroje-lesni-roh.cz" TargetMode="External"/><Relationship Id="rId5" Type="http://schemas.openxmlformats.org/officeDocument/2006/relationships/hyperlink" Target="http://www.zusbreznice.cz/odkazy-zajimavosti-hudebni-nastroje-pozoun.cz" TargetMode="External"/><Relationship Id="rId4" Type="http://schemas.openxmlformats.org/officeDocument/2006/relationships/hyperlink" Target="http://www.zusmb.cz/users/nastroj/hra-na-zobcovou-fletnu" TargetMode="Externa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tuba.cz/teraweb/eshop/2-1-PRISLUSENSTVI/77-3-Natrubky-na-TUBU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771800" y="1143000"/>
            <a:ext cx="5915000" cy="701824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700808"/>
            <a:ext cx="8363272" cy="4873728"/>
          </a:xfrm>
        </p:spPr>
        <p:txBody>
          <a:bodyPr>
            <a:normAutofit/>
          </a:bodyPr>
          <a:lstStyle/>
          <a:p>
            <a:r>
              <a:rPr lang="cs-CZ" sz="3200" b="1" dirty="0"/>
              <a:t>Číslo materiálu: </a:t>
            </a:r>
            <a:r>
              <a:rPr lang="cs-CZ" sz="3200" dirty="0"/>
              <a:t>VY 32 INOVACE </a:t>
            </a:r>
            <a:r>
              <a:rPr lang="cs-CZ" sz="3200" dirty="0" smtClean="0"/>
              <a:t>11/03</a:t>
            </a:r>
            <a:r>
              <a:rPr lang="cs-CZ" sz="3200" dirty="0"/>
              <a:t> </a:t>
            </a:r>
          </a:p>
          <a:p>
            <a:endParaRPr lang="cs-CZ" sz="3200" dirty="0"/>
          </a:p>
          <a:p>
            <a:pPr marL="0" indent="0">
              <a:buNone/>
            </a:pPr>
            <a:r>
              <a:rPr lang="cs-CZ" sz="3200" dirty="0"/>
              <a:t>  </a:t>
            </a:r>
          </a:p>
          <a:p>
            <a:r>
              <a:rPr lang="cs-CZ" sz="3200" b="1" dirty="0"/>
              <a:t>Název materiálu: </a:t>
            </a:r>
            <a:r>
              <a:rPr lang="cs-CZ" sz="3200" dirty="0" smtClean="0"/>
              <a:t>Dechové nástroje</a:t>
            </a:r>
            <a:endParaRPr lang="cs-CZ" sz="3200" dirty="0"/>
          </a:p>
          <a:p>
            <a:endParaRPr lang="cs-CZ" sz="3200" dirty="0"/>
          </a:p>
          <a:p>
            <a:endParaRPr lang="cs-CZ" sz="3200" dirty="0"/>
          </a:p>
          <a:p>
            <a:r>
              <a:rPr lang="cs-CZ" sz="3200" b="1" dirty="0"/>
              <a:t>Zpracoval:</a:t>
            </a:r>
            <a:r>
              <a:rPr lang="cs-CZ" sz="3200" dirty="0"/>
              <a:t> Mgr. Bc. </a:t>
            </a:r>
            <a:r>
              <a:rPr lang="cs-CZ" sz="3200" dirty="0" err="1"/>
              <a:t>BcA</a:t>
            </a:r>
            <a:r>
              <a:rPr lang="cs-CZ" sz="3200" dirty="0"/>
              <a:t>. Michal Jančík</a:t>
            </a:r>
          </a:p>
          <a:p>
            <a:endParaRPr lang="cs-CZ" sz="3200" dirty="0"/>
          </a:p>
          <a:p>
            <a:endParaRPr lang="cs-CZ" sz="3200" dirty="0"/>
          </a:p>
          <a:p>
            <a:endParaRPr lang="cs-CZ" sz="3200" dirty="0"/>
          </a:p>
        </p:txBody>
      </p:sp>
      <p:pic>
        <p:nvPicPr>
          <p:cNvPr id="4" name="Obrázek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692696"/>
            <a:ext cx="4772025" cy="952500"/>
          </a:xfrm>
          <a:prstGeom prst="rect">
            <a:avLst/>
          </a:prstGeom>
          <a:solidFill>
            <a:srgbClr val="FFFFFF"/>
          </a:solidFill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3081093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419872" y="1143000"/>
            <a:ext cx="5266928" cy="485800"/>
          </a:xfrm>
        </p:spPr>
        <p:txBody>
          <a:bodyPr>
            <a:normAutofit fontScale="90000"/>
          </a:bodyPr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700808"/>
            <a:ext cx="8363272" cy="4873728"/>
          </a:xfrm>
        </p:spPr>
        <p:txBody>
          <a:bodyPr>
            <a:normAutofit fontScale="55000" lnSpcReduction="20000"/>
          </a:bodyPr>
          <a:lstStyle/>
          <a:p>
            <a:pPr marL="0" indent="0">
              <a:lnSpc>
                <a:spcPct val="120000"/>
              </a:lnSpc>
              <a:buNone/>
            </a:pPr>
            <a:r>
              <a:rPr lang="cs-CZ" b="1" u="sng" dirty="0"/>
              <a:t>ANOTACE</a:t>
            </a:r>
          </a:p>
          <a:p>
            <a:pPr>
              <a:lnSpc>
                <a:spcPct val="120000"/>
              </a:lnSpc>
            </a:pPr>
            <a:r>
              <a:rPr lang="cs-CZ" b="1" dirty="0" err="1"/>
              <a:t>Škola</a:t>
            </a:r>
            <a:r>
              <a:rPr lang="cs-CZ" dirty="0" err="1"/>
              <a:t>:Základní</a:t>
            </a:r>
            <a:r>
              <a:rPr lang="cs-CZ" dirty="0"/>
              <a:t> škola Brno, Jana Babáka 1</a:t>
            </a:r>
          </a:p>
          <a:p>
            <a:pPr>
              <a:lnSpc>
                <a:spcPct val="120000"/>
              </a:lnSpc>
            </a:pPr>
            <a:r>
              <a:rPr lang="cs-CZ" b="1" dirty="0"/>
              <a:t>Vypracoval: </a:t>
            </a:r>
            <a:r>
              <a:rPr lang="cs-CZ" dirty="0"/>
              <a:t>Mgr. Bc. </a:t>
            </a:r>
            <a:r>
              <a:rPr lang="cs-CZ" dirty="0" err="1"/>
              <a:t>BcA</a:t>
            </a:r>
            <a:r>
              <a:rPr lang="cs-CZ" dirty="0"/>
              <a:t>. Michal Jančík</a:t>
            </a:r>
          </a:p>
          <a:p>
            <a:pPr>
              <a:lnSpc>
                <a:spcPct val="120000"/>
              </a:lnSpc>
            </a:pPr>
            <a:r>
              <a:rPr lang="cs-CZ" b="1" dirty="0"/>
              <a:t>Období vzniku materiálu: </a:t>
            </a:r>
            <a:r>
              <a:rPr lang="cs-CZ" dirty="0"/>
              <a:t>školní rok 2011/2012</a:t>
            </a:r>
          </a:p>
          <a:p>
            <a:pPr>
              <a:lnSpc>
                <a:spcPct val="120000"/>
              </a:lnSpc>
            </a:pPr>
            <a:r>
              <a:rPr lang="cs-CZ" b="1" dirty="0"/>
              <a:t>Číslo materiálu:</a:t>
            </a:r>
            <a:r>
              <a:rPr lang="cs-CZ" dirty="0"/>
              <a:t> VY 32 </a:t>
            </a:r>
            <a:r>
              <a:rPr lang="cs-CZ"/>
              <a:t>INOVACE </a:t>
            </a:r>
            <a:r>
              <a:rPr lang="cs-CZ" smtClean="0"/>
              <a:t>11/03</a:t>
            </a:r>
            <a:endParaRPr lang="cs-CZ" dirty="0"/>
          </a:p>
          <a:p>
            <a:pPr>
              <a:lnSpc>
                <a:spcPct val="120000"/>
              </a:lnSpc>
            </a:pPr>
            <a:r>
              <a:rPr lang="cs-CZ" b="1" dirty="0"/>
              <a:t>Vzdělávací oblast:</a:t>
            </a:r>
            <a:r>
              <a:rPr lang="cs-CZ" dirty="0"/>
              <a:t> Umění a kultura</a:t>
            </a:r>
          </a:p>
          <a:p>
            <a:pPr>
              <a:lnSpc>
                <a:spcPct val="120000"/>
              </a:lnSpc>
            </a:pPr>
            <a:r>
              <a:rPr lang="cs-CZ" b="1" dirty="0"/>
              <a:t>Předmět: </a:t>
            </a:r>
            <a:r>
              <a:rPr lang="cs-CZ" dirty="0"/>
              <a:t>Hudební výchova</a:t>
            </a:r>
          </a:p>
          <a:p>
            <a:pPr>
              <a:lnSpc>
                <a:spcPct val="120000"/>
              </a:lnSpc>
            </a:pPr>
            <a:r>
              <a:rPr lang="cs-CZ" b="1" dirty="0"/>
              <a:t>Ročník: </a:t>
            </a:r>
            <a:r>
              <a:rPr lang="cs-CZ" dirty="0" smtClean="0"/>
              <a:t>VI., VII. </a:t>
            </a:r>
            <a:r>
              <a:rPr lang="cs-CZ" dirty="0"/>
              <a:t>ročník</a:t>
            </a:r>
          </a:p>
          <a:p>
            <a:pPr>
              <a:lnSpc>
                <a:spcPct val="120000"/>
              </a:lnSpc>
            </a:pPr>
            <a:r>
              <a:rPr lang="cs-CZ" b="1" dirty="0"/>
              <a:t>Klíčová slova: </a:t>
            </a:r>
            <a:r>
              <a:rPr lang="cs-CZ" dirty="0"/>
              <a:t>hudební nástroje </a:t>
            </a:r>
            <a:r>
              <a:rPr lang="cs-CZ" dirty="0" smtClean="0"/>
              <a:t>– dechové nástroje – </a:t>
            </a:r>
            <a:r>
              <a:rPr lang="cs-CZ" dirty="0"/>
              <a:t>charakteristika - rozdělení</a:t>
            </a:r>
          </a:p>
          <a:p>
            <a:pPr>
              <a:lnSpc>
                <a:spcPct val="120000"/>
              </a:lnSpc>
            </a:pPr>
            <a:r>
              <a:rPr lang="cs-CZ" b="1" dirty="0"/>
              <a:t>Předpokládané cíle vedoucí ke klíčovým kompetencím: </a:t>
            </a:r>
            <a:r>
              <a:rPr lang="cs-CZ" dirty="0"/>
              <a:t>žák rozeznává základní </a:t>
            </a:r>
            <a:r>
              <a:rPr lang="cs-CZ" dirty="0" smtClean="0"/>
              <a:t>dechové nástroje, </a:t>
            </a:r>
            <a:r>
              <a:rPr lang="cs-CZ" dirty="0"/>
              <a:t>rozděluje </a:t>
            </a:r>
            <a:r>
              <a:rPr lang="cs-CZ" dirty="0" smtClean="0"/>
              <a:t>dechové </a:t>
            </a:r>
            <a:r>
              <a:rPr lang="cs-CZ" dirty="0"/>
              <a:t>nástroje do skupin, charakterizuje hru na </a:t>
            </a:r>
            <a:r>
              <a:rPr lang="cs-CZ" dirty="0" smtClean="0"/>
              <a:t>dechové </a:t>
            </a:r>
            <a:r>
              <a:rPr lang="cs-CZ" dirty="0"/>
              <a:t>nástroje, aplikuje nabyté poznatky při praktickém muzicírování</a:t>
            </a:r>
          </a:p>
          <a:p>
            <a:pPr>
              <a:lnSpc>
                <a:spcPct val="120000"/>
              </a:lnSpc>
            </a:pPr>
            <a:r>
              <a:rPr lang="cs-CZ" b="1" dirty="0"/>
              <a:t>Použité výukové metody: </a:t>
            </a:r>
            <a:r>
              <a:rPr lang="cs-CZ" dirty="0"/>
              <a:t>frontální výuka, skupinová práce</a:t>
            </a:r>
          </a:p>
          <a:p>
            <a:pPr>
              <a:lnSpc>
                <a:spcPct val="120000"/>
              </a:lnSpc>
            </a:pPr>
            <a:r>
              <a:rPr lang="cs-CZ" b="1" dirty="0"/>
              <a:t>Předpokládané pomůcky: </a:t>
            </a:r>
            <a:r>
              <a:rPr lang="cs-CZ" dirty="0"/>
              <a:t>notebook, interaktivní tabule</a:t>
            </a:r>
          </a:p>
          <a:p>
            <a:pPr>
              <a:lnSpc>
                <a:spcPct val="120000"/>
              </a:lnSpc>
            </a:pPr>
            <a:r>
              <a:rPr lang="cs-CZ" b="1" dirty="0"/>
              <a:t>Popis prezentace materiálu: </a:t>
            </a:r>
            <a:r>
              <a:rPr lang="cs-CZ" dirty="0"/>
              <a:t>Prezentace </a:t>
            </a:r>
            <a:r>
              <a:rPr lang="cs-CZ" dirty="0" err="1"/>
              <a:t>Power</a:t>
            </a:r>
            <a:r>
              <a:rPr lang="cs-CZ" dirty="0"/>
              <a:t> Point</a:t>
            </a:r>
          </a:p>
          <a:p>
            <a:pPr>
              <a:lnSpc>
                <a:spcPct val="120000"/>
              </a:lnSpc>
            </a:pPr>
            <a:r>
              <a:rPr lang="cs-CZ" b="1" dirty="0"/>
              <a:t>Způsob hodnocení: </a:t>
            </a:r>
            <a:r>
              <a:rPr lang="cs-CZ" dirty="0"/>
              <a:t>ústní</a:t>
            </a:r>
          </a:p>
          <a:p>
            <a:pPr>
              <a:lnSpc>
                <a:spcPct val="120000"/>
              </a:lnSpc>
            </a:pPr>
            <a:r>
              <a:rPr lang="cs-CZ" b="1" dirty="0"/>
              <a:t>Bibliografie:</a:t>
            </a:r>
            <a:r>
              <a:rPr lang="cs-CZ" dirty="0"/>
              <a:t> </a:t>
            </a:r>
          </a:p>
          <a:p>
            <a:endParaRPr lang="cs-CZ" dirty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463997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mtClean="0"/>
              <a:t>Dechové nástroje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783056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Dechové nástroje dělíme na</a:t>
            </a:r>
          </a:p>
          <a:p>
            <a:endParaRPr lang="cs-CZ" sz="3200" dirty="0" smtClean="0"/>
          </a:p>
          <a:p>
            <a:pPr marL="514350" indent="-514350">
              <a:buFont typeface="+mj-lt"/>
              <a:buAutoNum type="arabicPeriod"/>
            </a:pPr>
            <a:r>
              <a:rPr lang="cs-CZ" sz="3200" dirty="0" smtClean="0"/>
              <a:t>Dřevěné</a:t>
            </a:r>
          </a:p>
          <a:p>
            <a:pPr marL="514350" indent="-514350">
              <a:buFont typeface="+mj-lt"/>
              <a:buAutoNum type="arabicPeriod"/>
            </a:pPr>
            <a:endParaRPr lang="cs-CZ" sz="3200" dirty="0" smtClean="0"/>
          </a:p>
          <a:p>
            <a:pPr marL="514350" indent="-514350">
              <a:buFont typeface="+mj-lt"/>
              <a:buAutoNum type="arabicPeriod"/>
            </a:pPr>
            <a:r>
              <a:rPr lang="cs-CZ" sz="3200" dirty="0" smtClean="0"/>
              <a:t>Žesťové (plechové)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267623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Dřevěné dechové nástroje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Pikola (malá flétna)</a:t>
            </a:r>
          </a:p>
          <a:p>
            <a:r>
              <a:rPr lang="cs-CZ" sz="3200" dirty="0" smtClean="0"/>
              <a:t>Příčná flétna</a:t>
            </a:r>
          </a:p>
          <a:p>
            <a:r>
              <a:rPr lang="cs-CZ" sz="3200" dirty="0" smtClean="0"/>
              <a:t>Hoboj</a:t>
            </a:r>
          </a:p>
          <a:p>
            <a:r>
              <a:rPr lang="cs-CZ" sz="3200" dirty="0" smtClean="0"/>
              <a:t>Klarinet</a:t>
            </a:r>
          </a:p>
          <a:p>
            <a:r>
              <a:rPr lang="cs-CZ" sz="3200" dirty="0" smtClean="0"/>
              <a:t>Fagot</a:t>
            </a:r>
          </a:p>
          <a:p>
            <a:r>
              <a:rPr lang="cs-CZ" sz="3200" dirty="0" smtClean="0"/>
              <a:t>Saxofon</a:t>
            </a:r>
          </a:p>
          <a:p>
            <a:r>
              <a:rPr lang="cs-CZ" sz="3200" dirty="0" smtClean="0"/>
              <a:t>Zobcová flétna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9724040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Dřevěné dechové nástroje můžeme dále dělit na </a:t>
            </a:r>
          </a:p>
          <a:p>
            <a:pPr lvl="1"/>
            <a:r>
              <a:rPr lang="cs-CZ" b="1" dirty="0" smtClean="0"/>
              <a:t>Nástroje s jednoduchým plátkem </a:t>
            </a:r>
            <a:r>
              <a:rPr lang="cs-CZ" dirty="0" smtClean="0"/>
              <a:t>(klarinet, saxofon)</a:t>
            </a:r>
          </a:p>
          <a:p>
            <a:pPr lvl="1"/>
            <a:r>
              <a:rPr lang="cs-CZ" b="1" dirty="0" smtClean="0"/>
              <a:t>Nástroje s dvojitým plátkem</a:t>
            </a:r>
            <a:r>
              <a:rPr lang="cs-CZ" dirty="0" smtClean="0"/>
              <a:t> (hoboj, fagot)</a:t>
            </a:r>
          </a:p>
          <a:p>
            <a:pPr lvl="1"/>
            <a:r>
              <a:rPr lang="cs-CZ" b="1" dirty="0" err="1" smtClean="0"/>
              <a:t>Bezplátkové</a:t>
            </a:r>
            <a:r>
              <a:rPr lang="cs-CZ" b="1" dirty="0" smtClean="0"/>
              <a:t> </a:t>
            </a:r>
            <a:r>
              <a:rPr lang="cs-CZ" dirty="0" smtClean="0"/>
              <a:t>(flétny)</a:t>
            </a:r>
          </a:p>
          <a:p>
            <a:pPr lvl="1"/>
            <a:endParaRPr lang="cs-CZ" dirty="0" smtClean="0"/>
          </a:p>
          <a:p>
            <a:r>
              <a:rPr lang="cs-CZ" dirty="0" smtClean="0"/>
              <a:t>Plátek = tenké dřívko ze třtiny</a:t>
            </a:r>
          </a:p>
          <a:p>
            <a:pPr lvl="1"/>
            <a:r>
              <a:rPr lang="cs-CZ" dirty="0" smtClean="0"/>
              <a:t>Vkládá se o úst a foukáním rozeznívá celý nástroj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321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13484" y="188640"/>
            <a:ext cx="6786500" cy="2008114"/>
          </a:xfr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2492896"/>
            <a:ext cx="3799344" cy="3573016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32040" y="4213013"/>
            <a:ext cx="4067944" cy="719041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5796136" y="5661248"/>
            <a:ext cx="19326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Jednoduchý plátek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171564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252106"/>
            <a:ext cx="3664747" cy="4525963"/>
          </a:xfr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56176" y="764704"/>
            <a:ext cx="1905000" cy="19050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9362" t="50000"/>
          <a:stretch/>
        </p:blipFill>
        <p:spPr>
          <a:xfrm>
            <a:off x="5845836" y="3754217"/>
            <a:ext cx="2525680" cy="1044116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5401683" y="5733256"/>
            <a:ext cx="29881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Dvojitý plátek neboli „strojek“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188424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Pikola, příčná flétna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060848"/>
            <a:ext cx="8229600" cy="4536504"/>
          </a:xfrm>
        </p:spPr>
        <p:txBody>
          <a:bodyPr>
            <a:normAutofit lnSpcReduction="10000"/>
          </a:bodyPr>
          <a:lstStyle/>
          <a:p>
            <a:pPr>
              <a:lnSpc>
                <a:spcPct val="150000"/>
              </a:lnSpc>
            </a:pPr>
            <a:r>
              <a:rPr lang="cs-CZ" dirty="0" smtClean="0"/>
              <a:t>Dnes jsou vyráběny z kovu (dražší nástroje ze stříbra)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Dříve byly vyráběny ze dřeva, proto se řadí do DŘEVĚNÝCH DECHOVÝCH NÁSTROJŮ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Fouká se do nich podobně jako do láhve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Výška tónu je ovlivněna stiskáváním a pouštěním klapek a silou dechu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759340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www.youtube.com/watch?v=59ZX5qdIEB0</a:t>
            </a:r>
            <a:endParaRPr lang="cs-CZ" dirty="0" smtClean="0"/>
          </a:p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www.youtube.com/watch?v=8zPkWVqdJXI</a:t>
            </a:r>
            <a:endParaRPr lang="cs-CZ" dirty="0" smtClean="0"/>
          </a:p>
          <a:p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www.youtube.com/watch?v=BguP6KmvtxI</a:t>
            </a:r>
            <a:endParaRPr lang="cs-CZ" dirty="0" smtClean="0"/>
          </a:p>
          <a:p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www.youtube.com/watch?v=C8ycH2nEqNY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040774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Zobcová flétna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060848"/>
            <a:ext cx="8229600" cy="4325112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</a:pPr>
            <a:r>
              <a:rPr lang="cs-CZ" dirty="0" smtClean="0"/>
              <a:t>Je vyráběna ze dřeva (levnější nástroje z umělé hmoty)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Od příčné flétny se liší držením, barvou tónu, rozsahem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Zobcových fléten je celá řada od pikoly přes sopránovou, altovou a tenorovou flétnu až k flétně basové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46071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67744" y="323452"/>
            <a:ext cx="3777388" cy="5802711"/>
          </a:xfrm>
        </p:spPr>
      </p:pic>
      <p:sp>
        <p:nvSpPr>
          <p:cNvPr id="5" name="TextovéPole 4"/>
          <p:cNvSpPr txBox="1"/>
          <p:nvPr/>
        </p:nvSpPr>
        <p:spPr>
          <a:xfrm>
            <a:off x="5034009" y="6156012"/>
            <a:ext cx="269939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„rodina“ zobcových fléten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53932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www.youtube.com/watch?v=CwSWIZ6V6pY</a:t>
            </a:r>
            <a:endParaRPr lang="cs-CZ" dirty="0" smtClean="0"/>
          </a:p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www.youtube.com/watch?v=WRTGLds9V_4</a:t>
            </a:r>
            <a:endParaRPr lang="cs-CZ" dirty="0" smtClean="0"/>
          </a:p>
          <a:p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www.youtube.com/watch?v=W39e1oZH6zo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080776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Hoboj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150000"/>
              </a:lnSpc>
            </a:pPr>
            <a:r>
              <a:rPr lang="cs-CZ" sz="3200" dirty="0" smtClean="0"/>
              <a:t>Má „mečivý“ zvuk</a:t>
            </a:r>
          </a:p>
          <a:p>
            <a:pPr>
              <a:lnSpc>
                <a:spcPct val="150000"/>
              </a:lnSpc>
            </a:pPr>
            <a:r>
              <a:rPr lang="cs-CZ" sz="3200" dirty="0"/>
              <a:t>Výška tónu je ovlivněna stiskáváním a pouštěním </a:t>
            </a:r>
            <a:r>
              <a:rPr lang="cs-CZ" sz="3200" dirty="0" smtClean="0"/>
              <a:t>klapek</a:t>
            </a:r>
          </a:p>
          <a:p>
            <a:pPr>
              <a:lnSpc>
                <a:spcPct val="150000"/>
              </a:lnSpc>
            </a:pPr>
            <a:r>
              <a:rPr lang="cs-CZ" sz="3200" dirty="0" smtClean="0"/>
              <a:t>Má dvojitý plátek, tzv. „strojek“</a:t>
            </a:r>
          </a:p>
          <a:p>
            <a:r>
              <a:rPr lang="cs-CZ" sz="2000" dirty="0">
                <a:hlinkClick r:id="rId2"/>
              </a:rPr>
              <a:t>http://</a:t>
            </a:r>
            <a:r>
              <a:rPr lang="cs-CZ" sz="2000" dirty="0" smtClean="0">
                <a:hlinkClick r:id="rId2"/>
              </a:rPr>
              <a:t>www.youtube.com/watch?v=2WJhax7Jmxs</a:t>
            </a:r>
            <a:endParaRPr lang="cs-CZ" sz="2000" dirty="0" smtClean="0"/>
          </a:p>
          <a:p>
            <a:r>
              <a:rPr lang="cs-CZ" sz="2000" dirty="0">
                <a:hlinkClick r:id="rId3"/>
              </a:rPr>
              <a:t>http://</a:t>
            </a:r>
            <a:r>
              <a:rPr lang="cs-CZ" sz="2000" dirty="0" smtClean="0">
                <a:hlinkClick r:id="rId3"/>
              </a:rPr>
              <a:t>www.youtube.com/watch?v=nzADbmJCL8o</a:t>
            </a:r>
            <a:endParaRPr lang="cs-CZ" sz="2000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72500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Klarinet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lnSpc>
                <a:spcPct val="150000"/>
              </a:lnSpc>
            </a:pPr>
            <a:r>
              <a:rPr lang="cs-CZ" sz="3200" dirty="0" smtClean="0"/>
              <a:t>Má jednoduchý plátek</a:t>
            </a:r>
          </a:p>
          <a:p>
            <a:pPr>
              <a:lnSpc>
                <a:spcPct val="150000"/>
              </a:lnSpc>
            </a:pPr>
            <a:r>
              <a:rPr lang="cs-CZ" sz="3200" dirty="0"/>
              <a:t>Výška tónu je ovlivněna stiskáváním a pouštěním klapek a silou dechu</a:t>
            </a:r>
          </a:p>
          <a:p>
            <a:pPr>
              <a:lnSpc>
                <a:spcPct val="150000"/>
              </a:lnSpc>
            </a:pPr>
            <a:r>
              <a:rPr lang="cs-CZ" sz="3200" dirty="0" smtClean="0"/>
              <a:t>Oproti hoboji má „hladivější“ zvuk a „širší“ tón</a:t>
            </a:r>
          </a:p>
          <a:p>
            <a:r>
              <a:rPr lang="cs-CZ" sz="2000" dirty="0">
                <a:hlinkClick r:id="rId2"/>
              </a:rPr>
              <a:t>http://</a:t>
            </a:r>
            <a:r>
              <a:rPr lang="cs-CZ" sz="2000" dirty="0" smtClean="0">
                <a:hlinkClick r:id="rId2"/>
              </a:rPr>
              <a:t>www.youtube.com/watch?v=O_JkhFuzEoo</a:t>
            </a:r>
            <a:endParaRPr lang="cs-CZ" sz="2000" dirty="0" smtClean="0"/>
          </a:p>
          <a:p>
            <a:r>
              <a:rPr lang="cs-CZ" sz="2000" dirty="0">
                <a:hlinkClick r:id="rId3"/>
              </a:rPr>
              <a:t>http://</a:t>
            </a:r>
            <a:r>
              <a:rPr lang="cs-CZ" sz="2000" dirty="0" smtClean="0">
                <a:hlinkClick r:id="rId3"/>
              </a:rPr>
              <a:t>www.youtube.com/watch?v=6QAAZ29cvfU</a:t>
            </a:r>
            <a:endParaRPr lang="cs-CZ" sz="2000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541680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Fagot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150000"/>
              </a:lnSpc>
            </a:pPr>
            <a:r>
              <a:rPr lang="cs-CZ" sz="3200" dirty="0" smtClean="0"/>
              <a:t>Nejhlubší z dřevěných dechových nástrojů</a:t>
            </a:r>
          </a:p>
          <a:p>
            <a:pPr>
              <a:lnSpc>
                <a:spcPct val="150000"/>
              </a:lnSpc>
            </a:pPr>
            <a:r>
              <a:rPr lang="cs-CZ" sz="3200" dirty="0" smtClean="0"/>
              <a:t>Má dvojitý plátek</a:t>
            </a:r>
          </a:p>
          <a:p>
            <a:pPr>
              <a:lnSpc>
                <a:spcPct val="150000"/>
              </a:lnSpc>
            </a:pPr>
            <a:r>
              <a:rPr lang="cs-CZ" sz="3200" dirty="0"/>
              <a:t>Výška tónu je ovlivněna stiskáváním a pouštěním klapek a silou dechu</a:t>
            </a:r>
          </a:p>
          <a:p>
            <a:r>
              <a:rPr lang="cs-CZ" sz="2000" dirty="0">
                <a:hlinkClick r:id="rId2"/>
              </a:rPr>
              <a:t>http://</a:t>
            </a:r>
            <a:r>
              <a:rPr lang="cs-CZ" sz="2000" dirty="0" smtClean="0">
                <a:hlinkClick r:id="rId2"/>
              </a:rPr>
              <a:t>www.youtube.com/watch?v=Gozvgca6KdQ</a:t>
            </a:r>
            <a:endParaRPr lang="cs-CZ" sz="2000" dirty="0" smtClean="0"/>
          </a:p>
          <a:p>
            <a:r>
              <a:rPr lang="cs-CZ" sz="2000" dirty="0">
                <a:hlinkClick r:id="rId3"/>
              </a:rPr>
              <a:t>http://</a:t>
            </a:r>
            <a:r>
              <a:rPr lang="cs-CZ" sz="2000" dirty="0" smtClean="0">
                <a:hlinkClick r:id="rId3"/>
              </a:rPr>
              <a:t>www.youtube.com/watch?v=i2ymT9FZbsI</a:t>
            </a:r>
            <a:endParaRPr lang="cs-CZ" sz="2000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533212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Saxofon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>
              <a:lnSpc>
                <a:spcPct val="150000"/>
              </a:lnSpc>
            </a:pPr>
            <a:r>
              <a:rPr lang="cs-CZ" sz="3200" dirty="0" smtClean="0"/>
              <a:t>Je vyroben z kovu</a:t>
            </a:r>
          </a:p>
          <a:p>
            <a:pPr>
              <a:lnSpc>
                <a:spcPct val="150000"/>
              </a:lnSpc>
            </a:pPr>
            <a:r>
              <a:rPr lang="cs-CZ" sz="3200" dirty="0" smtClean="0"/>
              <a:t>mezi dřevěné dechové nástroje je řazen, protože má dřevěný plátek</a:t>
            </a:r>
          </a:p>
          <a:p>
            <a:pPr>
              <a:lnSpc>
                <a:spcPct val="150000"/>
              </a:lnSpc>
            </a:pPr>
            <a:r>
              <a:rPr lang="cs-CZ" sz="3200" dirty="0" smtClean="0"/>
              <a:t>Používá se především v jazzu a populární hudbě, ale můžeme ho někdy slyšet i v hudbě vážné</a:t>
            </a:r>
          </a:p>
          <a:p>
            <a:r>
              <a:rPr lang="cs-CZ" sz="2000" dirty="0">
                <a:hlinkClick r:id="rId2"/>
              </a:rPr>
              <a:t>http://</a:t>
            </a:r>
            <a:r>
              <a:rPr lang="cs-CZ" sz="2000" dirty="0" smtClean="0">
                <a:hlinkClick r:id="rId2"/>
              </a:rPr>
              <a:t>www.youtube.com/watch?v=aMGSHDLI-6Q</a:t>
            </a:r>
            <a:endParaRPr lang="cs-CZ" sz="2000" dirty="0" smtClean="0"/>
          </a:p>
          <a:p>
            <a:r>
              <a:rPr lang="cs-CZ" sz="2000" dirty="0">
                <a:hlinkClick r:id="rId3"/>
              </a:rPr>
              <a:t>http://</a:t>
            </a:r>
            <a:r>
              <a:rPr lang="cs-CZ" sz="2000" dirty="0" smtClean="0">
                <a:hlinkClick r:id="rId3"/>
              </a:rPr>
              <a:t>www.youtube.com/watch?v=czCM6ZNwHK8</a:t>
            </a:r>
            <a:endParaRPr lang="cs-CZ" sz="2000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12156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Žesťové dechové nástroje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3200" dirty="0"/>
              <a:t>Jinak také „plechové“</a:t>
            </a:r>
          </a:p>
          <a:p>
            <a:r>
              <a:rPr lang="cs-CZ" sz="3200" dirty="0"/>
              <a:t>Nejčastěji jsou vyrobeny z mosazného plechu</a:t>
            </a:r>
          </a:p>
          <a:p>
            <a:r>
              <a:rPr lang="cs-CZ" sz="3200" dirty="0"/>
              <a:t>Všechny tyto nástroje obsahují tzv. „nátrubek“, který se přiléhavě přikládá k ústům – foukáním do něj se rozechvěje vzduch v celém nástroji, čímž vzniká tón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126943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608" y="548680"/>
            <a:ext cx="2857500" cy="1581150"/>
          </a:xfr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83768" y="4005064"/>
            <a:ext cx="3433564" cy="2002912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20072" y="764704"/>
            <a:ext cx="3501752" cy="1420711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5842910" y="2339588"/>
            <a:ext cx="22066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Nátrubek na lesní roh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1187624" y="2352462"/>
            <a:ext cx="184326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Nátrubek na tubu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3153917" y="6237312"/>
            <a:ext cx="209326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Nátrubek na pozoun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564735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Základní žesťové nástroje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sz="3200" dirty="0" smtClean="0"/>
              <a:t>Trubka</a:t>
            </a:r>
          </a:p>
          <a:p>
            <a:pPr marL="514350" indent="-514350">
              <a:buFont typeface="+mj-lt"/>
              <a:buAutoNum type="arabicPeriod"/>
            </a:pPr>
            <a:endParaRPr lang="cs-CZ" sz="3200" dirty="0" smtClean="0"/>
          </a:p>
          <a:p>
            <a:pPr marL="514350" indent="-514350">
              <a:buFont typeface="+mj-lt"/>
              <a:buAutoNum type="arabicPeriod"/>
            </a:pPr>
            <a:r>
              <a:rPr lang="cs-CZ" sz="3200" dirty="0" smtClean="0"/>
              <a:t>Lesní roh (</a:t>
            </a:r>
            <a:r>
              <a:rPr lang="cs-CZ" sz="3200" dirty="0" err="1" smtClean="0"/>
              <a:t>horna</a:t>
            </a:r>
            <a:r>
              <a:rPr lang="cs-CZ" sz="3200" dirty="0" smtClean="0"/>
              <a:t>)</a:t>
            </a:r>
          </a:p>
          <a:p>
            <a:pPr marL="514350" indent="-514350">
              <a:buFont typeface="+mj-lt"/>
              <a:buAutoNum type="arabicPeriod"/>
            </a:pPr>
            <a:endParaRPr lang="cs-CZ" sz="3200" dirty="0" smtClean="0"/>
          </a:p>
          <a:p>
            <a:pPr marL="514350" indent="-514350">
              <a:buFont typeface="+mj-lt"/>
              <a:buAutoNum type="arabicPeriod"/>
            </a:pPr>
            <a:r>
              <a:rPr lang="cs-CZ" sz="3200" dirty="0" smtClean="0"/>
              <a:t>Pozoun (trombon)</a:t>
            </a:r>
          </a:p>
          <a:p>
            <a:pPr marL="514350" indent="-514350">
              <a:buFont typeface="+mj-lt"/>
              <a:buAutoNum type="arabicPeriod"/>
            </a:pPr>
            <a:endParaRPr lang="cs-CZ" sz="3200" dirty="0" smtClean="0"/>
          </a:p>
          <a:p>
            <a:pPr marL="514350" indent="-514350">
              <a:buFont typeface="+mj-lt"/>
              <a:buAutoNum type="arabicPeriod"/>
            </a:pPr>
            <a:r>
              <a:rPr lang="cs-CZ" sz="3200" dirty="0" smtClean="0"/>
              <a:t>Tuba</a:t>
            </a:r>
          </a:p>
          <a:p>
            <a:pPr marL="0" indent="0">
              <a:buNone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20120052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Trubka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Ze všech žesťových nástrojů dokáže zahrát nejvyšší tóny</a:t>
            </a:r>
          </a:p>
          <a:p>
            <a:r>
              <a:rPr lang="cs-CZ" dirty="0" smtClean="0"/>
              <a:t>Trubka obsahuje tři klapky</a:t>
            </a:r>
          </a:p>
          <a:p>
            <a:r>
              <a:rPr lang="cs-CZ" dirty="0" smtClean="0"/>
              <a:t>Výška tónu se mění:</a:t>
            </a:r>
          </a:p>
          <a:p>
            <a:pPr lvl="1"/>
            <a:r>
              <a:rPr lang="cs-CZ" dirty="0" smtClean="0"/>
              <a:t> silou nátisku, tzn. </a:t>
            </a:r>
            <a:r>
              <a:rPr lang="cs-CZ" dirty="0"/>
              <a:t>změnou napětí rtů a </a:t>
            </a:r>
            <a:r>
              <a:rPr lang="cs-CZ" dirty="0" smtClean="0"/>
              <a:t>intenzitou foukání</a:t>
            </a:r>
          </a:p>
          <a:p>
            <a:pPr lvl="1"/>
            <a:r>
              <a:rPr lang="cs-CZ" dirty="0" smtClean="0"/>
              <a:t>Stiskáváním a pouštěním klapek a jejich kombinací</a:t>
            </a:r>
          </a:p>
          <a:p>
            <a:r>
              <a:rPr lang="cs-CZ" dirty="0" smtClean="0"/>
              <a:t>Trubka má velmi slavnostní charakter</a:t>
            </a:r>
          </a:p>
          <a:p>
            <a:pPr lvl="1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027692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www.youtube.com/watch?v=lGlApx8lTIg</a:t>
            </a:r>
            <a:endParaRPr lang="cs-CZ" dirty="0" smtClean="0"/>
          </a:p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www.youtube.com/watch?v=f1nqz5L-TzQ</a:t>
            </a:r>
            <a:endParaRPr lang="cs-CZ" dirty="0" smtClean="0"/>
          </a:p>
          <a:p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www.youtube.com/watch?v=nKZCMH8hEPU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38266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Lesní roh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Označován také jako „</a:t>
            </a:r>
            <a:r>
              <a:rPr lang="cs-CZ" sz="3200" dirty="0" err="1" smtClean="0"/>
              <a:t>horna</a:t>
            </a:r>
            <a:r>
              <a:rPr lang="cs-CZ" sz="3200" dirty="0" smtClean="0"/>
              <a:t>“</a:t>
            </a:r>
          </a:p>
          <a:p>
            <a:r>
              <a:rPr lang="cs-CZ" sz="3200" dirty="0" smtClean="0"/>
              <a:t>Vyvinut z nástroje, který se používal při honech</a:t>
            </a:r>
          </a:p>
          <a:p>
            <a:r>
              <a:rPr lang="cs-CZ" sz="3200" dirty="0" smtClean="0"/>
              <a:t>Snadno rozpoznatelný je svým tvarem – „zamotanou trubicí“ (kdyby se narovnala, měřila by asi 4 metry)</a:t>
            </a:r>
          </a:p>
          <a:p>
            <a:r>
              <a:rPr lang="cs-CZ" sz="3200" dirty="0" smtClean="0"/>
              <a:t>Výška tónu se mění stejným způsobem jako u trubky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8906088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www.youtube.com/watch?v=rvv9U5KIdMc</a:t>
            </a:r>
            <a:endParaRPr lang="cs-CZ" dirty="0" smtClean="0"/>
          </a:p>
          <a:p>
            <a:endParaRPr lang="cs-CZ" dirty="0"/>
          </a:p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www.youtube.com/watch?v=jnFl1q0IYTA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242804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Pozoun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= trombón</a:t>
            </a:r>
          </a:p>
          <a:p>
            <a:r>
              <a:rPr lang="cs-CZ" dirty="0" smtClean="0"/>
              <a:t>Nemá klapky, jako ostatní žesťové nástroje, ale „SNIŽEC“</a:t>
            </a:r>
          </a:p>
          <a:p>
            <a:pPr lvl="1"/>
            <a:r>
              <a:rPr lang="cs-CZ" dirty="0" smtClean="0"/>
              <a:t>Díky tomu může hrát tzv. „</a:t>
            </a:r>
            <a:r>
              <a:rPr lang="cs-CZ" dirty="0" err="1" smtClean="0"/>
              <a:t>glisando</a:t>
            </a:r>
            <a:r>
              <a:rPr lang="cs-CZ" dirty="0" smtClean="0"/>
              <a:t>“ – tzn. </a:t>
            </a:r>
            <a:r>
              <a:rPr lang="cs-CZ" dirty="0"/>
              <a:t>“klouzavě</a:t>
            </a:r>
            <a:r>
              <a:rPr lang="cs-CZ" dirty="0" smtClean="0"/>
              <a:t>“</a:t>
            </a:r>
          </a:p>
          <a:p>
            <a:pPr marL="457200" lvl="1" indent="0">
              <a:buNone/>
            </a:pPr>
            <a:r>
              <a:rPr lang="cs-CZ" dirty="0" smtClean="0"/>
              <a:t>   </a:t>
            </a:r>
            <a:r>
              <a:rPr lang="cs-CZ" sz="2000" dirty="0" smtClean="0">
                <a:hlinkClick r:id="rId2"/>
              </a:rPr>
              <a:t>http</a:t>
            </a:r>
            <a:r>
              <a:rPr lang="cs-CZ" sz="2000" dirty="0">
                <a:hlinkClick r:id="rId2"/>
              </a:rPr>
              <a:t>://</a:t>
            </a:r>
            <a:r>
              <a:rPr lang="cs-CZ" sz="2000" dirty="0" smtClean="0">
                <a:hlinkClick r:id="rId2"/>
              </a:rPr>
              <a:t>www.youtube.com/watch?v=7Lx9UJFAbPc</a:t>
            </a:r>
            <a:endParaRPr lang="cs-CZ" dirty="0" smtClean="0"/>
          </a:p>
          <a:p>
            <a:r>
              <a:rPr lang="cs-CZ" dirty="0" smtClean="0"/>
              <a:t>Ve vojenských kapelách existuje pozoun, který má klapky (aby při hře hráč nezranil člověka, který pochoduje před ním)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759705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www.youtube.com/watch?v=mZNNWTrvGoA</a:t>
            </a:r>
            <a:endParaRPr lang="cs-CZ" dirty="0" smtClean="0"/>
          </a:p>
          <a:p>
            <a:endParaRPr lang="cs-CZ" dirty="0"/>
          </a:p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www.youtube.com/watch?v=A_3osJfpinM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716282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Tuba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cs-CZ" sz="3200" dirty="0" smtClean="0"/>
              <a:t>Nejhlubší z žesťových nástrojů</a:t>
            </a:r>
          </a:p>
          <a:p>
            <a:pPr>
              <a:lnSpc>
                <a:spcPct val="150000"/>
              </a:lnSpc>
            </a:pPr>
            <a:r>
              <a:rPr lang="cs-CZ" sz="3200" dirty="0" smtClean="0"/>
              <a:t>Kvůli velké hmotnosti se na ní většinou hraje vsedě</a:t>
            </a:r>
          </a:p>
          <a:p>
            <a:r>
              <a:rPr lang="cs-CZ" sz="2000" dirty="0">
                <a:hlinkClick r:id="rId2"/>
              </a:rPr>
              <a:t>http://</a:t>
            </a:r>
            <a:r>
              <a:rPr lang="cs-CZ" sz="2000" dirty="0" smtClean="0">
                <a:hlinkClick r:id="rId2"/>
              </a:rPr>
              <a:t>www.youtube.com/watch?v=fYOsNp4O7AU</a:t>
            </a:r>
            <a:endParaRPr lang="cs-CZ" sz="2000" dirty="0" smtClean="0"/>
          </a:p>
          <a:p>
            <a:r>
              <a:rPr lang="cs-CZ" sz="2000" dirty="0">
                <a:hlinkClick r:id="rId3"/>
              </a:rPr>
              <a:t>http://</a:t>
            </a:r>
            <a:r>
              <a:rPr lang="cs-CZ" sz="2000" dirty="0" smtClean="0">
                <a:hlinkClick r:id="rId3"/>
              </a:rPr>
              <a:t>www.youtube.com/watch?v=E1WahsH9Ejk</a:t>
            </a:r>
            <a:endParaRPr lang="cs-CZ" sz="2000" dirty="0" smtClean="0"/>
          </a:p>
          <a:p>
            <a:r>
              <a:rPr lang="cs-CZ" sz="2000" dirty="0">
                <a:hlinkClick r:id="rId4"/>
              </a:rPr>
              <a:t>http://</a:t>
            </a:r>
            <a:r>
              <a:rPr lang="cs-CZ" sz="2000" dirty="0" smtClean="0">
                <a:hlinkClick r:id="rId4"/>
              </a:rPr>
              <a:t>www.youtube.com/watch?v=0IZgQc_NMvI</a:t>
            </a:r>
            <a:endParaRPr lang="cs-CZ" sz="2000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404647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Internetové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sz="2400" u="sng" dirty="0">
                <a:hlinkClick r:id="rId2"/>
              </a:rPr>
              <a:t>http://www.prokapelu.cz/clanky/jak-vybrat-spravny-platek</a:t>
            </a:r>
            <a:r>
              <a:rPr lang="cs-CZ" sz="2400" u="sng" dirty="0" smtClean="0">
                <a:hlinkClick r:id="rId2"/>
              </a:rPr>
              <a:t>/</a:t>
            </a:r>
            <a:endParaRPr lang="cs-CZ" sz="2400" u="sng" dirty="0" smtClean="0"/>
          </a:p>
          <a:p>
            <a:endParaRPr lang="cs-CZ" sz="2400" dirty="0"/>
          </a:p>
          <a:p>
            <a:r>
              <a:rPr lang="cs-CZ" sz="2400" u="sng" dirty="0">
                <a:hlinkClick r:id="rId3"/>
              </a:rPr>
              <a:t>http://</a:t>
            </a:r>
            <a:r>
              <a:rPr lang="cs-CZ" sz="2400" u="sng" dirty="0" smtClean="0">
                <a:hlinkClick r:id="rId3"/>
              </a:rPr>
              <a:t>ad-sound.cz/encyklopedie/dechove/drevene/hoboj.html</a:t>
            </a:r>
            <a:endParaRPr lang="cs-CZ" sz="2400" u="sng" dirty="0" smtClean="0"/>
          </a:p>
          <a:p>
            <a:endParaRPr lang="cs-CZ" sz="2400" dirty="0"/>
          </a:p>
          <a:p>
            <a:r>
              <a:rPr lang="cs-CZ" sz="2400" dirty="0">
                <a:hlinkClick r:id="rId4"/>
              </a:rPr>
              <a:t>http://</a:t>
            </a:r>
            <a:r>
              <a:rPr lang="cs-CZ" sz="2400" dirty="0" smtClean="0">
                <a:hlinkClick r:id="rId4"/>
              </a:rPr>
              <a:t>www.zusmb.cz/users/nastroj/hra-na-zobcovou-fletnu</a:t>
            </a:r>
            <a:endParaRPr lang="cs-CZ" sz="2400" dirty="0" smtClean="0"/>
          </a:p>
          <a:p>
            <a:endParaRPr lang="cs-CZ" sz="2400" dirty="0" smtClean="0"/>
          </a:p>
          <a:p>
            <a:r>
              <a:rPr lang="cs-CZ" sz="2400" dirty="0">
                <a:hlinkClick r:id="rId5"/>
              </a:rPr>
              <a:t>http://</a:t>
            </a:r>
            <a:r>
              <a:rPr lang="cs-CZ" sz="2400" dirty="0" smtClean="0">
                <a:hlinkClick r:id="rId5"/>
              </a:rPr>
              <a:t>www.zusbreznice.cz/odkazy-zajimavosti-hudebni-nastroje-pozoun.cz</a:t>
            </a:r>
            <a:endParaRPr lang="cs-CZ" sz="2400" dirty="0" smtClean="0"/>
          </a:p>
          <a:p>
            <a:endParaRPr lang="cs-CZ" sz="2400" dirty="0" smtClean="0"/>
          </a:p>
          <a:p>
            <a:r>
              <a:rPr lang="cs-CZ" sz="2400" dirty="0">
                <a:hlinkClick r:id="rId6"/>
              </a:rPr>
              <a:t>http://</a:t>
            </a:r>
            <a:r>
              <a:rPr lang="cs-CZ" sz="2400" dirty="0" smtClean="0">
                <a:hlinkClick r:id="rId6"/>
              </a:rPr>
              <a:t>www.zusbreznice.cz/odkazy-zajimavosti-hudebni-nastroje-lesni-roh.cz</a:t>
            </a:r>
            <a:endParaRPr lang="cs-CZ" sz="2400" dirty="0" smtClean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325721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Internetové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www.tuba.cz/teraweb/eshop/2-1-PRISLUSENSTVI/77-3-Natrubky-na-TUBU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03725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Urbanistický">
  <a:themeElements>
    <a:clrScheme name="Urbanistický">
      <a:dk1>
        <a:sysClr val="windowText" lastClr="000000"/>
      </a:dk1>
      <a:lt1>
        <a:sysClr val="window" lastClr="FFFFFF"/>
      </a:lt1>
      <a:dk2>
        <a:srgbClr val="424456"/>
      </a:dk2>
      <a:lt2>
        <a:srgbClr val="DEDEDE"/>
      </a:lt2>
      <a:accent1>
        <a:srgbClr val="53548A"/>
      </a:accent1>
      <a:accent2>
        <a:srgbClr val="438086"/>
      </a:accent2>
      <a:accent3>
        <a:srgbClr val="A04DA3"/>
      </a:accent3>
      <a:accent4>
        <a:srgbClr val="C4652D"/>
      </a:accent4>
      <a:accent5>
        <a:srgbClr val="8B5D3D"/>
      </a:accent5>
      <a:accent6>
        <a:srgbClr val="5C92B5"/>
      </a:accent6>
      <a:hlink>
        <a:srgbClr val="67AFBD"/>
      </a:hlink>
      <a:folHlink>
        <a:srgbClr val="C2A874"/>
      </a:folHlink>
    </a:clrScheme>
    <a:fontScheme name="Urbanistický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Urbanist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Urban</Template>
  <TotalTime>357</TotalTime>
  <Words>729</Words>
  <Application>Microsoft Office PowerPoint</Application>
  <PresentationFormat>Předvádění na obrazovce (4:3)</PresentationFormat>
  <Paragraphs>148</Paragraphs>
  <Slides>29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29</vt:i4>
      </vt:variant>
    </vt:vector>
  </HeadingPairs>
  <TitlesOfParts>
    <vt:vector size="30" baseType="lpstr">
      <vt:lpstr>Urbanistický</vt:lpstr>
      <vt:lpstr>Prezentace aplikace PowerPoint</vt:lpstr>
      <vt:lpstr>Prezentace aplikace PowerPoint</vt:lpstr>
      <vt:lpstr>Dechové nástroje</vt:lpstr>
      <vt:lpstr>Prezentace aplikace PowerPoint</vt:lpstr>
      <vt:lpstr>Dřevěné dechové nástroje</vt:lpstr>
      <vt:lpstr>Prezentace aplikace PowerPoint</vt:lpstr>
      <vt:lpstr>Prezentace aplikace PowerPoint</vt:lpstr>
      <vt:lpstr>Prezentace aplikace PowerPoint</vt:lpstr>
      <vt:lpstr>Pikola, příčná flétna</vt:lpstr>
      <vt:lpstr>Prezentace aplikace PowerPoint</vt:lpstr>
      <vt:lpstr>Zobcová flétna</vt:lpstr>
      <vt:lpstr>Prezentace aplikace PowerPoint</vt:lpstr>
      <vt:lpstr>Prezentace aplikace PowerPoint</vt:lpstr>
      <vt:lpstr>Hoboj</vt:lpstr>
      <vt:lpstr>Klarinet</vt:lpstr>
      <vt:lpstr>Fagot</vt:lpstr>
      <vt:lpstr>Saxofon</vt:lpstr>
      <vt:lpstr>Žesťové dechové nástroje</vt:lpstr>
      <vt:lpstr>Prezentace aplikace PowerPoint</vt:lpstr>
      <vt:lpstr>Základní žesťové nástroje</vt:lpstr>
      <vt:lpstr>Trubka</vt:lpstr>
      <vt:lpstr>Prezentace aplikace PowerPoint</vt:lpstr>
      <vt:lpstr>Lesní roh</vt:lpstr>
      <vt:lpstr>Prezentace aplikace PowerPoint</vt:lpstr>
      <vt:lpstr>Pozoun</vt:lpstr>
      <vt:lpstr>Prezentace aplikace PowerPoint</vt:lpstr>
      <vt:lpstr>Tuba</vt:lpstr>
      <vt:lpstr>Internetové zdroje</vt:lpstr>
      <vt:lpstr>Internetové 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Dechové</dc:title>
  <dc:creator>0JXR</dc:creator>
  <cp:lastModifiedBy>0JXR</cp:lastModifiedBy>
  <cp:revision>31</cp:revision>
  <dcterms:created xsi:type="dcterms:W3CDTF">2013-01-02T20:27:43Z</dcterms:created>
  <dcterms:modified xsi:type="dcterms:W3CDTF">2013-06-25T10:46:52Z</dcterms:modified>
</cp:coreProperties>
</file>