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0" r:id="rId2"/>
    <p:sldId id="279" r:id="rId3"/>
    <p:sldId id="256" r:id="rId4"/>
    <p:sldId id="270" r:id="rId5"/>
    <p:sldId id="257" r:id="rId6"/>
    <p:sldId id="258" r:id="rId7"/>
    <p:sldId id="275" r:id="rId8"/>
    <p:sldId id="276" r:id="rId9"/>
    <p:sldId id="259" r:id="rId10"/>
    <p:sldId id="261" r:id="rId11"/>
    <p:sldId id="271" r:id="rId12"/>
    <p:sldId id="274" r:id="rId13"/>
    <p:sldId id="262" r:id="rId14"/>
    <p:sldId id="263" r:id="rId15"/>
    <p:sldId id="264" r:id="rId16"/>
    <p:sldId id="277" r:id="rId17"/>
    <p:sldId id="265" r:id="rId18"/>
    <p:sldId id="266" r:id="rId19"/>
    <p:sldId id="272" r:id="rId20"/>
    <p:sldId id="273" r:id="rId21"/>
    <p:sldId id="267" r:id="rId22"/>
    <p:sldId id="268" r:id="rId23"/>
    <p:sldId id="269" r:id="rId24"/>
    <p:sldId id="278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2107" y="1905000"/>
            <a:ext cx="6859786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2107" y="5105400"/>
            <a:ext cx="6859786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noProof="0" smtClean="0"/>
              <a:t>Klepnutím lze upravit styl předlohy podnadpisů.</a:t>
            </a:r>
            <a:endParaRPr lang="cs-CZ" noProof="0" dirty="0"/>
          </a:p>
        </p:txBody>
      </p:sp>
      <p:grpSp>
        <p:nvGrpSpPr>
          <p:cNvPr id="4" name="line"/>
          <p:cNvGrpSpPr/>
          <p:nvPr/>
        </p:nvGrpSpPr>
        <p:grpSpPr bwMode="invGray">
          <a:xfrm>
            <a:off x="1188982" y="4724400"/>
            <a:ext cx="6475638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Volný tvar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58" name="Volný tvar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59" name="Volný tvar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0" name="Volný tvar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1" name="Volný tvar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2" name="Volný tvar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3" name="Volný tvar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4" name="Volný tvar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5" name="Volný tvar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6" name="Volný tvar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7" name="Volný tvar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8" name="Volný tvar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9" name="Volný tvar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0" name="Volný tvar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1" name="Volný tvar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2" name="Volný tvar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3" name="Volný tvar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4" name="Volný tvar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5" name="Volný tvar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6" name="Volný tvar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7" name="Volný tvar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8" name="Volný tvar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9" name="Volný tvar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0" name="Volný tvar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1" name="Volný tvar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2" name="Volný tvar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3" name="Volný tvar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4" name="Volný tvar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5" name="Volný tvar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6" name="Volný tvar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7" name="Volný tvar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8" name="Volný tvar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9" name="Volný tvar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0" name="Volný tvar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1" name="Volný tvar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2" name="Volný tvar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3" name="Volný tvar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4" name="Volný tvar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5" name="Volný tvar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6" name="Volný tvar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7" name="Volný tvar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8" name="Volný tvar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9" name="Volný tvar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0" name="Volný tvar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1" name="Volný tvar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2" name="Volný tvar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3" name="Volný tvar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4" name="Volný tvar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5" name="Volný tvar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6" name="Volný tvar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7" name="Volný tvar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8" name="Volný tvar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9" name="Volný tvar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0" name="Volný tvar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1" name="Volný tvar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2" name="Volný tvar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3" name="Volný tvar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4" name="Volný tvar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5" name="Volný tvar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6" name="Volný tvar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7" name="Volný tvar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8" name="Volný tvar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9" name="Volný tvar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0" name="Volný tvar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1" name="Volný tvar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2" name="Volný tvar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3" name="Volný tvar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4" name="Volný tvar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5" name="Volný tvar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6" name="Volný tvar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7" name="Volný tvar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8" name="Volný tvar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9" name="Volný tvar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0" name="Volný tvar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1" name="Volný tvar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2" name="Volný tvar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3" name="Volný tvar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4" name="Volný tvar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5" name="Volný tvar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6" name="Volný tvar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7" name="Volný tvar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8" name="Volný tvar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9" name="Volný tvar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0" name="Volný tvar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1" name="Volný tvar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2" name="Volný tvar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3" name="Volný tvar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4" name="Volný tvar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5" name="Volný tvar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6" name="Volný tvar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7" name="Volný tvar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8" name="Volný tvar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9" name="Volný tvar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0" name="Volný tvar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1" name="Volný tvar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2" name="Volný tvar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3" name="Volný tvar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4" name="Volný tvar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5" name="Volný tvar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6" name="Volný tvar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7" name="Volný tvar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8" name="Volný tvar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9" name="Volný tvar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0" name="Volný tvar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1" name="Volný tvar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2" name="Volný tvar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3" name="Volný tvar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4" name="Volný tvar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5" name="Volný tvar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6" name="Volný tvar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7" name="Volný tvar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8" name="Volný tvar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9" name="Volný tvar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0" name="Volný tvar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1" name="Volný tvar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2" name="Volný tvar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3" name="Volný tvar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4" name="Volný tvar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5" name="Volný tvar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6" name="Volný tvar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7" name="Volný tvar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8" name="Volný tvar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9" name="Volný tvar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168" name="Volný tvar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9" name="Volný tvar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0" name="Volný tvar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1" name="Volný tvar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2" name="Volný tvar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3" name="Volný tvar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4" name="Volný tvar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5" name="Volný tvar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6" name="Volný tvar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7" name="Volný tvar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8" name="Volný tvar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9" name="Volný tvar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0" name="Volný tvar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1" name="Volný tvar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2" name="Volný tvar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3" name="Volný tvar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4" name="Volný tvar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5" name="Volný tvar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6" name="Volný tvar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7" name="Volný tvar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8" name="Volný tvar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9" name="Volný tvar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0" name="Volný tvar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1" name="Volný tvar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2" name="Volný tvar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3" name="Volný tvar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4" name="Volný tvar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5" name="Volný tvar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6" name="Volný tvar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7" name="Volný tvar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8" name="Volný tvar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9" name="Volný tvar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0" name="Volný tvar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1" name="Volný tvar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2" name="Volný tvar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3" name="Volný tvar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4" name="Volný tvar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5" name="Volný tvar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6" name="Volný tvar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7" name="Volný tvar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8" name="Volný tvar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9" name="Volný tvar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0" name="Volný tvar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1" name="Volný tvar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2" name="Volný tvar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3" name="Volný tvar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4" name="Volný tvar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5" name="Volný tvar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6" name="Volný tvar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7" name="Volný tvar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8" name="Volný tvar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9" name="Volný tvar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0" name="Volný tvar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1" name="Volný tvar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2" name="Volný tvar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3" name="Volný tvar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4" name="Volný tvar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5" name="Volný tvar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6" name="Volný tvar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7" name="Volný tvar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8" name="Volný tvar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9" name="Volný tvar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0" name="Volný tvar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1" name="Volný tvar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2" name="Volný tvar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3" name="Volný tvar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4" name="Volný tvar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5" name="Volný tvar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6" name="Volný tvar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7" name="Volný tvar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8" name="Volný tvar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9" name="Volný tvar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40" name="Volný tvar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41" name="Volný tvar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2090-241A-4F45-9D40-DCEB108CC5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300A0-81E7-4422-8198-265DD1E60A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>
            <a:off x="1188982" y="4724400"/>
            <a:ext cx="6475638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Volný tvar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57" name="Volný tvar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58" name="Volný tvar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59" name="Volný tvar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0" name="Volný tvar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1" name="Volný tvar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2" name="Volný tvar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3" name="Volný tvar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4" name="Volný tvar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5" name="Volný tvar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6" name="Volný tvar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7" name="Volný tvar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8" name="Volný tvar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69" name="Volný tvar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0" name="Volný tvar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1" name="Volný tvar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2" name="Volný tvar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3" name="Volný tvar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4" name="Volný tvar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5" name="Volný tvar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6" name="Volný tvar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7" name="Volný tvar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8" name="Volný tvar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79" name="Volný tvar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0" name="Volný tvar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1" name="Volný tvar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2" name="Volný tvar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3" name="Volný tvar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4" name="Volný tvar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5" name="Volný tvar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6" name="Volný tvar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7" name="Volný tvar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8" name="Volný tvar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89" name="Volný tvar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0" name="Volný tvar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1" name="Volný tvar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2" name="Volný tvar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3" name="Volný tvar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4" name="Volný tvar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5" name="Volný tvar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6" name="Volný tvar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7" name="Volný tvar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8" name="Volný tvar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299" name="Volný tvar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0" name="Volný tvar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1" name="Volný tvar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2" name="Volný tvar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3" name="Volný tvar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4" name="Volný tvar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5" name="Volný tvar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6" name="Volný tvar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7" name="Volný tvar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8" name="Volný tvar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09" name="Volný tvar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0" name="Volný tvar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1" name="Volný tvar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2" name="Volný tvar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3" name="Volný tvar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4" name="Volný tvar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5" name="Volný tvar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6" name="Volný tvar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7" name="Volný tvar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8" name="Volný tvar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19" name="Volný tvar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0" name="Volný tvar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1" name="Volný tvar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2" name="Volný tvar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3" name="Volný tvar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4" name="Volný tvar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5" name="Volný tvar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6" name="Volný tvar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7" name="Volný tvar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8" name="Volný tvar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29" name="Volný tvar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0" name="Volný tvar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1" name="Volný tvar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2" name="Volný tvar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3" name="Volný tvar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4" name="Volný tvar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5" name="Volný tvar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6" name="Volný tvar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7" name="Volný tvar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8" name="Volný tvar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39" name="Volný tvar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0" name="Volný tvar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1" name="Volný tvar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2" name="Volný tvar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3" name="Volný tvar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4" name="Volný tvar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5" name="Volný tvar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6" name="Volný tvar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7" name="Volný tvar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8" name="Volný tvar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49" name="Volný tvar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0" name="Volný tvar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1" name="Volný tvar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2" name="Volný tvar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3" name="Volný tvar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4" name="Volný tvar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5" name="Volný tvar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6" name="Volný tvar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7" name="Volný tvar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8" name="Volný tvar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59" name="Volný tvar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0" name="Volný tvar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1" name="Volný tvar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2" name="Volný tvar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3" name="Volný tvar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4" name="Volný tvar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5" name="Volný tvar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6" name="Volný tvar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7" name="Volný tvar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8" name="Volný tvar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69" name="Volný tvar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0" name="Volný tvar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1" name="Volný tvar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2" name="Volný tvar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3" name="Volný tvar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4" name="Volný tvar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5" name="Volný tvar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6" name="Volný tvar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7" name="Volný tvar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  <p:sp>
          <p:nvSpPr>
            <p:cNvPr id="378" name="Volný tvar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2107" y="1905000"/>
            <a:ext cx="6859786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42107" y="5102526"/>
            <a:ext cx="6859786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2090-241A-4F45-9D40-DCEB108CC5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300A0-81E7-4422-8198-265DD1E60A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line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159" name="Volný tvar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0" name="Volný tvar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1" name="Volný tvar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2" name="Volný tvar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3" name="Volný tvar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4" name="Volný tvar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5" name="Volný tvar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6" name="Volný tvar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7" name="Volný tvar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8" name="Volný tvar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9" name="Volný tvar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0" name="Volný tvar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1" name="Volný tvar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2" name="Volný tvar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3" name="Volný tvar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4" name="Volný tvar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5" name="Volný tvar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6" name="Volný tvar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7" name="Volný tvar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8" name="Volný tvar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9" name="Volný tvar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0" name="Volný tvar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1" name="Volný tvar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2" name="Volný tvar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3" name="Volný tvar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4" name="Volný tvar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5" name="Volný tvar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6" name="Volný tvar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7" name="Volný tvar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8" name="Volný tvar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9" name="Volný tvar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0" name="Volný tvar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1" name="Volný tvar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2" name="Volný tvar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3" name="Volný tvar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4" name="Volný tvar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5" name="Volný tvar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6" name="Volný tvar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7" name="Volný tvar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8" name="Volný tvar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9" name="Volný tvar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0" name="Volný tvar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1" name="Volný tvar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2" name="Volný tvar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3" name="Volný tvar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4" name="Volný tvar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5" name="Volný tvar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6" name="Volný tvar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7" name="Volný tvar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8" name="Volný tvar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9" name="Volný tvar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0" name="Volný tvar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1" name="Volný tvar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2" name="Volný tvar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3" name="Volný tvar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4" name="Volný tvar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5" name="Volný tvar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6" name="Volný tvar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7" name="Volný tvar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8" name="Volný tvar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9" name="Volný tvar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0" name="Volný tvar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1" name="Volný tvar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2" name="Volný tvar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3" name="Volný tvar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4" name="Volný tvar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5" name="Volný tvar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6" name="Volný tvar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7" name="Volný tvar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8" name="Volný tvar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9" name="Volný tvar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0" name="Volný tvar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1" name="Volný tvar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2" name="Volný tvar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142107" y="1905000"/>
            <a:ext cx="3315563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86332" y="1905000"/>
            <a:ext cx="3315562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2090-241A-4F45-9D40-DCEB108CC5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300A0-81E7-4422-8198-265DD1E60A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line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161" name="Volný tvar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2" name="Volný tvar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3" name="Volný tvar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4" name="Volný tvar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5" name="Volný tvar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6" name="Volný tvar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7" name="Volný tvar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8" name="Volný tvar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9" name="Volný tvar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0" name="Volný tvar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1" name="Volný tvar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2" name="Volný tvar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3" name="Volný tvar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4" name="Volný tvar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5" name="Volný tvar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6" name="Volný tvar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7" name="Volný tvar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8" name="Volný tvar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9" name="Volný tvar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0" name="Volný tvar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1" name="Volný tvar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2" name="Volný tvar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3" name="Volný tvar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4" name="Volný tvar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5" name="Volný tvar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6" name="Volný tvar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7" name="Volný tvar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8" name="Volný tvar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9" name="Volný tvar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0" name="Volný tvar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1" name="Volný tvar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2" name="Volný tvar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3" name="Volný tvar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4" name="Volný tvar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5" name="Volný tvar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6" name="Volný tvar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7" name="Volný tvar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8" name="Volný tvar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9" name="Volný tvar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0" name="Volný tvar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1" name="Volný tvar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2" name="Volný tvar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3" name="Volný tvar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4" name="Volný tvar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5" name="Volný tvar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6" name="Volný tvar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7" name="Volný tvar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8" name="Volný tvar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9" name="Volný tvar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0" name="Volný tvar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1" name="Volný tvar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2" name="Volný tvar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3" name="Volný tvar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4" name="Volný tvar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5" name="Volný tvar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6" name="Volný tvar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7" name="Volný tvar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8" name="Volný tvar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9" name="Volný tvar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0" name="Volný tvar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1" name="Volný tvar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2" name="Volný tvar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3" name="Volný tvar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4" name="Volný tvar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5" name="Volný tvar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6" name="Volný tvar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7" name="Volný tvar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8" name="Volný tvar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9" name="Volný tvar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0" name="Volný tvar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1" name="Volný tvar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2" name="Volný tvar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3" name="Volný tvar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4" name="Volný tvar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/>
          <a:lstStyle>
            <a:lvl1pPr>
              <a:defRPr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42107" y="1905000"/>
            <a:ext cx="3313277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142107" y="2819400"/>
            <a:ext cx="3313277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88616" y="1905000"/>
            <a:ext cx="3313277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88616" y="2819400"/>
            <a:ext cx="3313277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2090-241A-4F45-9D40-DCEB108CC5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300A0-81E7-4422-8198-265DD1E60A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line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157" name="Volný tvar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58" name="Volný tvar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59" name="Volný tvar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0" name="Volný tvar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1" name="Volný tvar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2" name="Volný tvar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3" name="Volný tvar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4" name="Volný tvar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5" name="Volný tvar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6" name="Volný tvar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7" name="Volný tvar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8" name="Volný tvar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9" name="Volný tvar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0" name="Volný tvar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1" name="Volný tvar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2" name="Volný tvar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3" name="Volný tvar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4" name="Volný tvar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5" name="Volný tvar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6" name="Volný tvar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7" name="Volný tvar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8" name="Volný tvar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9" name="Volný tvar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0" name="Volný tvar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1" name="Volný tvar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2" name="Volný tvar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3" name="Volný tvar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4" name="Volný tvar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5" name="Volný tvar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6" name="Volný tvar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7" name="Volný tvar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8" name="Volný tvar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9" name="Volný tvar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0" name="Volný tvar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1" name="Volný tvar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2" name="Volný tvar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3" name="Volný tvar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4" name="Volný tvar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5" name="Volný tvar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6" name="Volný tvar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7" name="Volný tvar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8" name="Volný tvar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9" name="Volný tvar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0" name="Volný tvar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1" name="Volný tvar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2" name="Volný tvar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3" name="Volný tvar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4" name="Volný tvar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5" name="Volný tvar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6" name="Volný tvar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7" name="Volný tvar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8" name="Volný tvar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9" name="Volný tvar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0" name="Volný tvar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1" name="Volný tvar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2" name="Volný tvar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3" name="Volný tvar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4" name="Volný tvar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5" name="Volný tvar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6" name="Volný tvar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7" name="Volný tvar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8" name="Volný tvar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9" name="Volný tvar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0" name="Volný tvar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1" name="Volný tvar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2" name="Volný tvar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3" name="Volný tvar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4" name="Volný tvar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5" name="Volný tvar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6" name="Volný tvar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7" name="Volný tvar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8" name="Volný tvar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9" name="Volný tvar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0" name="Volný tvar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2090-241A-4F45-9D40-DCEB108CC5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300A0-81E7-4422-8198-265DD1E60A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2090-241A-4F45-9D40-DCEB108CC5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300A0-81E7-4422-8198-265DD1E60A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frame"/>
          <p:cNvGrpSpPr/>
          <p:nvPr/>
        </p:nvGrpSpPr>
        <p:grpSpPr bwMode="invGray">
          <a:xfrm>
            <a:off x="3314242" y="1630822"/>
            <a:ext cx="4719500" cy="4575885"/>
            <a:chOff x="4417839" y="1630821"/>
            <a:chExt cx="6291028" cy="4575885"/>
          </a:xfrm>
        </p:grpSpPr>
        <p:grpSp>
          <p:nvGrpSpPr>
            <p:cNvPr id="9" name="Skupina 5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10" name="Skupina 6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Volný tvar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Volný tvar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Volný tvar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Volný tvar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Volný tvar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Volný tvar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Volný tvar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Volný tvar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Volný tvar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Volný tvar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Volný tvar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Volný tvar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Volný tvar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Volný tvar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Volný tvar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Volný tvar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Volný tvar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Volný tvar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Volný tvar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Volný tvar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Volný tvar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Volný tvar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Volný tvar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Volný tvar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Volný tvar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Volný tvar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Volný tvar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Volný tvar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Volný tvar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Volný tvar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Volný tvar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Volný tvar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Volný tvar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Volný tvar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Volný tvar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Volný tvar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Volný tvar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Volný tvar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Volný tvar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Volný tvar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Volný tvar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Volný tvar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Volný tvar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Volný tvar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Volný tvar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Volný tvar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Volný tvar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Volný tvar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Volný tvar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Volný tvar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Volný tvar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Volný tvar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Volný tvar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Volný tvar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Volný tvar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Volný tvar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Volný tvar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Volný tvar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Volný tvar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Volný tvar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Volný tvar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Volný tvar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Volný tvar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Volný tvar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Volný tvar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Volný tvar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Volný tvar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Volný tvar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Volný tvar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Volný tvar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Volný tvar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Volný tvar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Volný tvar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Volný tvar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11" name="Skupina 6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Volný tvar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Volný tvar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Volný tvar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Volný tvar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Volný tvar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Volný tvar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Volný tvar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Volný tvar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Volný tvar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Volný tvar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Volný tvar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Volný tvar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Volný tvar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Volný tvar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Volný tvar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Volný tvar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Volný tvar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Volný tvar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Volný tvar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Volný tvar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Volný tvar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Volný tvar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Volný tvar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Volný tvar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Volný tvar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Volný tvar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Volný tvar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Volný tvar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Volný tvar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Volný tvar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Volný tvar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Volný tvar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Volný tvar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Volný tvar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Volný tvar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Volný tvar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Volný tvar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Volný tvar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Volný tvar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Volný tvar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Volný tvar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Volný tvar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Volný tvar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Volný tvar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Volný tvar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Volný tvar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Volný tvar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Volný tvar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Volný tvar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Volný tvar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Volný tvar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Volný tvar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Volný tvar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Volný tvar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Volný tvar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Volný tvar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Volný tvar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Volný tvar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Volný tvar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Volný tvar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Volný tvar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Volný tvar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Volný tvar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Volný tvar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Volný tvar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Volný tvar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Volný tvar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Volný tvar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Volný tvar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Volný tvar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Volný tvar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Volný tvar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Volný tvar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Volný tvar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12" name="Skupina 5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13" name="Skupina 5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Volný tvar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Volný tvar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Volný tvar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Volný tvar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Volný tvar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Volný tvar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Volný tvar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Volný tvar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Volný tvar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Volný tvar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Volný tvar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Volný tvar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Volný tvar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Volný tvar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Volný tvar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Volný tvar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Volný tvar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Volný tvar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Volný tvar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Volný tvar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Volný tvar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Volný tvar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Volný tvar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Volný tvar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Volný tvar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Volný tvar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Volný tvar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Volný tvar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Volný tvar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Volný tvar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Volný tvar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Volný tvar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Volný tvar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Volný tvar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Volný tvar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Volný tvar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Volný tvar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Volný tvar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Volný tvar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Volný tvar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Volný tvar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Volný tvar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Volný tvar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Volný tvar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Volný tvar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Volný tvar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Volný tvar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Volný tvar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Volný tvar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Volný tvar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Volný tvar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Volný tvar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Volný tvar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Volný tvar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Volný tvar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Volný tvar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Volný tvar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Volný tvar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Volný tvar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Volný tvar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Volný tvar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Volný tvar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Volný tvar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Volný tvar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Volný tvar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Volný tvar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Volný tvar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Volný tvar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Volný tvar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Volný tvar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Volný tvar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Volný tvar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Volný tvar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Volný tvar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14" name="Skupina 5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Volný tvar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Volný tvar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Volný tvar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Volný tvar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Volný tvar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Volný tvar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Volný tvar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Volný tvar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Volný tvar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Volný tvar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Volný tvar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Volný tvar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Volný tvar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Volný tvar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Volný tvar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Volný tvar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Volný tvar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Volný tvar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Volný tvar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Volný tvar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Volný tvar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Volný tvar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Volný tvar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Volný tvar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Volný tvar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Volný tvar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Volný tvar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Volný tvar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Volný tvar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Volný tvar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Volný tvar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Volný tvar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Volný tvar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Volný tvar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Volný tvar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Volný tvar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Volný tvar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Volný tvar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Volný tvar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Volný tvar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Volný tvar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Volný tvar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Volný tvar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Volný tvar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Volný tvar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Volný tvar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Volný tvar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Volný tvar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Volný tvar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Volný tvar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Volný tvar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Volný tvar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Volný tvar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Volný tvar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Volný tvar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Volný tvar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Volný tvar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Volný tvar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Volný tvar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Volný tvar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Volný tvar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Volný tvar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Volný tvar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Volný tvar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Volný tvar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Volný tvar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Volný tvar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Volný tvar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Volný tvar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Volný tvar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Volný tvar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Volný tvar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Volný tvar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Volný tvar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33436" y="1905000"/>
            <a:ext cx="4253068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2107" y="3429000"/>
            <a:ext cx="2057936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2090-241A-4F45-9D40-DCEB108CC5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300A0-81E7-4422-8198-265DD1E60A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frame"/>
          <p:cNvGrpSpPr/>
          <p:nvPr/>
        </p:nvGrpSpPr>
        <p:grpSpPr bwMode="invGray">
          <a:xfrm flipH="1">
            <a:off x="1085908" y="1630822"/>
            <a:ext cx="4719500" cy="4575885"/>
            <a:chOff x="4417839" y="1630821"/>
            <a:chExt cx="6291028" cy="4575885"/>
          </a:xfrm>
        </p:grpSpPr>
        <p:grpSp>
          <p:nvGrpSpPr>
            <p:cNvPr id="9" name="Skupina 5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10" name="Skupina 6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Volný tvar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Volný tvar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Volný tvar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Volný tvar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Volný tvar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Volný tvar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Volný tvar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Volný tvar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Volný tvar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Volný tvar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Volný tvar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Volný tvar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Volný tvar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Volný tvar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Volný tvar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Volný tvar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Volný tvar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Volný tvar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Volný tvar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Volný tvar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Volný tvar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Volný tvar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Volný tvar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Volný tvar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Volný tvar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Volný tvar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Volný tvar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Volný tvar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Volný tvar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Volný tvar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Volný tvar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Volný tvar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Volný tvar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Volný tvar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Volný tvar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Volný tvar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Volný tvar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Volný tvar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Volný tvar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Volný tvar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Volný tvar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Volný tvar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Volný tvar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Volný tvar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Volný tvar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Volný tvar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Volný tvar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Volný tvar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Volný tvar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Volný tvar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Volný tvar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Volný tvar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Volný tvar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Volný tvar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Volný tvar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Volný tvar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Volný tvar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Volný tvar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Volný tvar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Volný tvar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Volný tvar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Volný tvar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Volný tvar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Volný tvar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Volný tvar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Volný tvar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Volný tvar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Volný tvar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Volný tvar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Volný tvar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Volný tvar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Volný tvar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Volný tvar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Volný tvar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11" name="Skupina 6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Volný tvar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Volný tvar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Volný tvar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Volný tvar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Volný tvar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Volný tvar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Volný tvar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Volný tvar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Volný tvar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Volný tvar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Volný tvar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Volný tvar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Volný tvar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Volný tvar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Volný tvar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Volný tvar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Volný tvar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Volný tvar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Volný tvar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Volný tvar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Volný tvar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Volný tvar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Volný tvar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Volný tvar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Volný tvar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Volný tvar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Volný tvar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Volný tvar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Volný tvar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Volný tvar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Volný tvar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Volný tvar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Volný tvar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Volný tvar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Volný tvar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Volný tvar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Volný tvar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Volný tvar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Volný tvar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Volný tvar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Volný tvar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Volný tvar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Volný tvar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Volný tvar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Volný tvar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Volný tvar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Volný tvar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Volný tvar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Volný tvar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Volný tvar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Volný tvar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Volný tvar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Volný tvar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Volný tvar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Volný tvar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Volný tvar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Volný tvar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Volný tvar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Volný tvar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Volný tvar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Volný tvar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Volný tvar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Volný tvar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Volný tvar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Volný tvar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Volný tvar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Volný tvar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Volný tvar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Volný tvar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Volný tvar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Volný tvar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Volný tvar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Volný tvar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Volný tvar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12" name="Skupina 5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13" name="Skupina 5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Volný tvar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Volný tvar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Volný tvar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Volný tvar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Volný tvar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Volný tvar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Volný tvar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Volný tvar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Volný tvar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Volný tvar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Volný tvar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Volný tvar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Volný tvar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Volný tvar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Volný tvar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Volný tvar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Volný tvar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Volný tvar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Volný tvar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Volný tvar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Volný tvar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Volný tvar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Volný tvar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Volný tvar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Volný tvar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Volný tvar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Volný tvar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Volný tvar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Volný tvar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Volný tvar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Volný tvar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Volný tvar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Volný tvar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Volný tvar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Volný tvar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Volný tvar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Volný tvar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Volný tvar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Volný tvar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Volný tvar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Volný tvar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Volný tvar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Volný tvar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Volný tvar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Volný tvar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Volný tvar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Volný tvar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Volný tvar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Volný tvar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Volný tvar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Volný tvar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Volný tvar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Volný tvar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Volný tvar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Volný tvar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Volný tvar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Volný tvar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Volný tvar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Volný tvar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Volný tvar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Volný tvar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Volný tvar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Volný tvar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Volný tvar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Volný tvar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Volný tvar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Volný tvar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Volný tvar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Volný tvar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Volný tvar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Volný tvar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Volný tvar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Volný tvar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Volný tvar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14" name="Skupina 5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Volný tvar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Volný tvar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Volný tvar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Volný tvar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Volný tvar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Volný tvar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Volný tvar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Volný tvar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Volný tvar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Volný tvar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Volný tvar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Volný tvar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Volný tvar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Volný tvar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Volný tvar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Volný tvar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Volný tvar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Volný tvar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Volný tvar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Volný tvar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Volný tvar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Volný tvar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Volný tvar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Volný tvar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Volný tvar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Volný tvar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Volný tvar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Volný tvar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Volný tvar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Volný tvar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Volný tvar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Volný tvar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Volný tvar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Volný tvar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Volný tvar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Volný tvar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Volný tvar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Volný tvar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Volný tvar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Volný tvar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Volný tvar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Volný tvar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Volný tvar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Volný tvar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Volný tvar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Volný tvar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Volný tvar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Volný tvar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Volný tvar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Volný tvar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Volný tvar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Volný tvar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Volný tvar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Volný tvar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Volný tvar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Volný tvar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Volný tvar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Volný tvar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Volný tvar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Volný tvar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Volný tvar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Volný tvar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Volný tvar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Volný tvar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Volný tvar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Volný tvar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Volný tvar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Volný tvar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Volný tvar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Volný tvar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Volný tvar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Volný tvar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Volný tvar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Volný tvar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1309719" y="1884311"/>
            <a:ext cx="4253068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931014" y="3411748"/>
            <a:ext cx="2057936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2090-241A-4F45-9D40-DCEB108CC5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300A0-81E7-4422-8198-265DD1E60A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8" name="Volný tvar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9" name="Volný tvar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0" name="Volný tvar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1" name="Volný tvar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2" name="Volný tvar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3" name="Volný tvar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4" name="Volný tvar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5" name="Volný tvar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" name="Volný tvar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" name="Volný tvar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" name="Volný tvar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" name="Volný tvar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" name="Volný tvar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" name="Volný tvar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" name="Volný tvar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" name="Volný tvar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4" name="Volný tvar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5" name="Volný tvar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6" name="Volný tvar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7" name="Volný tvar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8" name="Volný tvar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9" name="Volný tvar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0" name="Volný tvar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1" name="Volný tvar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2" name="Volný tvar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3" name="Volný tvar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4" name="Volný tvar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5" name="Volný tvar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6" name="Volný tvar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7" name="Volný tvar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8" name="Volný tvar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9" name="Volný tvar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0" name="Volný tvar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1" name="Volný tvar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2" name="Volný tvar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3" name="Volný tvar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4" name="Volný tvar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5" name="Volný tvar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6" name="Volný tvar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7" name="Volný tvar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8" name="Volný tvar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9" name="Volný tvar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0" name="Volný tvar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1" name="Volný tvar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2" name="Volný tvar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3" name="Volný tvar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4" name="Volný tvar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5" name="Volný tvar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6" name="Volný tvar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7" name="Volný tvar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8" name="Volný tvar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9" name="Volný tvar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0" name="Volný tvar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1" name="Volný tvar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2" name="Volný tvar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3" name="Volný tvar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4" name="Volný tvar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5" name="Volný tvar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6" name="Volný tvar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7" name="Volný tvar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8" name="Volný tvar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9" name="Volný tvar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0" name="Volný tvar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1" name="Volný tvar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2" name="Volný tvar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3" name="Volný tvar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4" name="Volný tvar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5" name="Volný tvar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6" name="Volný tvar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7" name="Volný tvar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8" name="Volný tvar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9" name="Volný tvar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80" name="Volný tvar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81" name="Volný tvar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2090-241A-4F45-9D40-DCEB108CC5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300A0-81E7-4422-8198-265DD1E60A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 rot="5400000">
            <a:off x="4338754" y="3480593"/>
            <a:ext cx="6492240" cy="48019"/>
            <a:chOff x="1522413" y="1514475"/>
            <a:chExt cx="10569575" cy="64008"/>
          </a:xfrm>
        </p:grpSpPr>
        <p:sp>
          <p:nvSpPr>
            <p:cNvPr id="8" name="Volný tvar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9" name="Volný tvar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0" name="Volný tvar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1" name="Volný tvar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2" name="Volný tvar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3" name="Volný tvar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4" name="Volný tvar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5" name="Volný tvar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6" name="Volný tvar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7" name="Volný tvar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8" name="Volný tvar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19" name="Volný tvar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0" name="Volný tvar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1" name="Volný tvar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2" name="Volný tvar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3" name="Volný tvar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4" name="Volný tvar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5" name="Volný tvar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6" name="Volný tvar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7" name="Volný tvar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8" name="Volný tvar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29" name="Volný tvar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0" name="Volný tvar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1" name="Volný tvar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2" name="Volný tvar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3" name="Volný tvar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4" name="Volný tvar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5" name="Volný tvar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6" name="Volný tvar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7" name="Volný tvar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8" name="Volný tvar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39" name="Volný tvar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0" name="Volný tvar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1" name="Volný tvar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2" name="Volný tvar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3" name="Volný tvar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4" name="Volný tvar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5" name="Volný tvar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6" name="Volný tvar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7" name="Volný tvar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8" name="Volný tvar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49" name="Volný tvar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0" name="Volný tvar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1" name="Volný tvar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2" name="Volný tvar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3" name="Volný tvar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4" name="Volný tvar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5" name="Volný tvar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6" name="Volný tvar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7" name="Volný tvar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8" name="Volný tvar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59" name="Volný tvar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0" name="Volný tvar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1" name="Volný tvar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2" name="Volný tvar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3" name="Volný tvar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4" name="Volný tvar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5" name="Volný tvar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6" name="Volný tvar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7" name="Volný tvar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8" name="Volný tvar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69" name="Volný tvar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0" name="Volný tvar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1" name="Volný tvar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2" name="Volný tvar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3" name="Volný tvar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4" name="Volný tvar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5" name="Volný tvar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6" name="Volný tvar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7" name="Volný tvar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8" name="Volný tvar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79" name="Volný tvar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80" name="Volný tvar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  <p:sp>
          <p:nvSpPr>
            <p:cNvPr id="81" name="Volný tvar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noProof="0" dirty="0">
                <a:ln>
                  <a:noFill/>
                </a:ln>
              </a:endParaRPr>
            </a:p>
          </p:txBody>
        </p:sp>
      </p:grp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773233" y="274640"/>
            <a:ext cx="1028968" cy="5901747"/>
          </a:xfrm>
        </p:spPr>
        <p:txBody>
          <a:bodyPr vert="eaVert"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6128" y="277814"/>
            <a:ext cx="6859787" cy="5898573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2090-241A-4F45-9D40-DCEB108CC5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300A0-81E7-4422-8198-265DD1E60A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noProof="0" dirty="0" smtClean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42108" y="1905000"/>
            <a:ext cx="6859786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dirty="0" smtClean="0"/>
              <a:t>Kliknutím lze upravit styly předlohy textu.</a:t>
            </a:r>
          </a:p>
          <a:p>
            <a:pPr lvl="1"/>
            <a:r>
              <a:rPr lang="cs-CZ" noProof="0" dirty="0" smtClean="0"/>
              <a:t>Druhá úroveň</a:t>
            </a:r>
          </a:p>
          <a:p>
            <a:pPr lvl="2"/>
            <a:r>
              <a:rPr lang="cs-CZ" noProof="0" dirty="0" smtClean="0"/>
              <a:t>Třetí úroveň</a:t>
            </a:r>
          </a:p>
          <a:p>
            <a:pPr lvl="3"/>
            <a:r>
              <a:rPr lang="cs-CZ" noProof="0" dirty="0" smtClean="0"/>
              <a:t>Čtvrtá úroveň</a:t>
            </a:r>
          </a:p>
          <a:p>
            <a:pPr lvl="4"/>
            <a:r>
              <a:rPr lang="cs-CZ" noProof="0" dirty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58287" y="6400801"/>
            <a:ext cx="933137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42090-241A-4F45-9D40-DCEB108CC5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142107" y="6400801"/>
            <a:ext cx="4744685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144419" y="6400801"/>
            <a:ext cx="857475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300A0-81E7-4422-8198-265DD1E60A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H437w1nA-jA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UPSiQaujbTY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H3RKqvknVYc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antec.cz/hantec/obrazky/obrazky.htm" TargetMode="External"/><Relationship Id="rId3" Type="http://schemas.openxmlformats.org/officeDocument/2006/relationships/hyperlink" Target="http://www.otacivehlediste.cz/repertoar/porad.html?m=5&amp;qid=1312&amp;l=cz" TargetMode="External"/><Relationship Id="rId7" Type="http://schemas.openxmlformats.org/officeDocument/2006/relationships/hyperlink" Target="http://www.grafolog.cz/osobnosti/janacek.php" TargetMode="External"/><Relationship Id="rId2" Type="http://schemas.openxmlformats.org/officeDocument/2006/relationships/hyperlink" Target="http://cs.wikipedia.org/wiki/Soubor:Mesto_Brno_-_Janackova_socha_u_Janackova_divadl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veslavkove.cz/kultura/podzimnim-slavkovem-prosel-janacek.aspx" TargetMode="External"/><Relationship Id="rId11" Type="http://schemas.openxmlformats.org/officeDocument/2006/relationships/hyperlink" Target="http://nealshistorical.wordpress.com/2008/09/03/leos-janacek-first-recordings-of-the-diary-of-one-who-disappeared-mladi/" TargetMode="External"/><Relationship Id="rId5" Type="http://schemas.openxmlformats.org/officeDocument/2006/relationships/hyperlink" Target="http://tyfoza.no-ip.com/ceskylid/html/knihy/ceskylid14/texty/0214-0427.htm" TargetMode="External"/><Relationship Id="rId10" Type="http://schemas.openxmlformats.org/officeDocument/2006/relationships/hyperlink" Target="http://www.zusvarhanicka.cz/userFiles/budova.gif" TargetMode="External"/><Relationship Id="rId4" Type="http://schemas.openxmlformats.org/officeDocument/2006/relationships/hyperlink" Target="http://operaplus.cz/nepochopitelna-a-neinscenovatelna-liska-bystrouska/" TargetMode="External"/><Relationship Id="rId9" Type="http://schemas.openxmlformats.org/officeDocument/2006/relationships/hyperlink" Target="http://fr.wikipedia.org/wiki/Fichier:Brno-Veve%C5%99%C3%AD_-_Neoklasicistn%C3%AD_vila_na_n%C3%A1ro%C5%BE%C3%AD_Kounicovy_a_Smetanovy_ulic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3200" b="1" dirty="0"/>
              <a:t>Číslo materiálu: </a:t>
            </a:r>
            <a:r>
              <a:rPr lang="cs-CZ" sz="3200" dirty="0"/>
              <a:t>VY 32 INOVACE </a:t>
            </a:r>
            <a:r>
              <a:rPr lang="cs-CZ" sz="3200" dirty="0" smtClean="0"/>
              <a:t>26/17</a:t>
            </a:r>
            <a:endParaRPr lang="cs-CZ" sz="3200" dirty="0"/>
          </a:p>
          <a:p>
            <a:pPr marL="0" indent="0">
              <a:buNone/>
            </a:pPr>
            <a:r>
              <a:rPr lang="cs-CZ" sz="3200" dirty="0"/>
              <a:t> </a:t>
            </a:r>
          </a:p>
          <a:p>
            <a:pPr marL="0" indent="0">
              <a:buNone/>
            </a:pPr>
            <a:r>
              <a:rPr lang="cs-CZ" sz="3200" dirty="0"/>
              <a:t>  </a:t>
            </a:r>
          </a:p>
          <a:p>
            <a:r>
              <a:rPr lang="cs-CZ" sz="3200" b="1" dirty="0"/>
              <a:t>Název materiálu: </a:t>
            </a:r>
            <a:r>
              <a:rPr lang="cs-CZ" sz="3200" dirty="0" smtClean="0"/>
              <a:t>Leoš Janáček</a:t>
            </a:r>
            <a:endParaRPr lang="cs-CZ" sz="3200" dirty="0"/>
          </a:p>
          <a:p>
            <a:endParaRPr lang="cs-CZ" sz="3200" dirty="0"/>
          </a:p>
          <a:p>
            <a:endParaRPr lang="cs-CZ" sz="3200" dirty="0"/>
          </a:p>
          <a:p>
            <a:r>
              <a:rPr lang="cs-CZ" sz="3200" b="1" dirty="0"/>
              <a:t>Zpracoval:</a:t>
            </a:r>
            <a:r>
              <a:rPr lang="cs-CZ" sz="3200" dirty="0"/>
              <a:t> Mgr. Bc. </a:t>
            </a:r>
            <a:r>
              <a:rPr lang="cs-CZ" sz="3200" dirty="0" err="1"/>
              <a:t>BcA</a:t>
            </a:r>
            <a:r>
              <a:rPr lang="cs-CZ" sz="3200" dirty="0"/>
              <a:t>. Michal Jančík</a:t>
            </a:r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32656"/>
            <a:ext cx="4772025" cy="95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930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b="1" u="sng" dirty="0"/>
              <a:t>ANOTACE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 err="1"/>
              <a:t>Škola</a:t>
            </a:r>
            <a:r>
              <a:rPr lang="cs-CZ" dirty="0" err="1"/>
              <a:t>:Základní</a:t>
            </a:r>
            <a:r>
              <a:rPr lang="cs-CZ" dirty="0"/>
              <a:t> škola Brno, Jana Babáka 1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Vypracoval: </a:t>
            </a:r>
            <a:r>
              <a:rPr lang="cs-CZ" dirty="0"/>
              <a:t>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Období vzniku materiálu: </a:t>
            </a:r>
            <a:r>
              <a:rPr lang="cs-CZ" dirty="0"/>
              <a:t>školní rok 2011/2012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Číslo materiálu:</a:t>
            </a:r>
            <a:r>
              <a:rPr lang="cs-CZ" dirty="0"/>
              <a:t> VY 32 INOVACE </a:t>
            </a:r>
            <a:r>
              <a:rPr lang="cs-CZ" dirty="0" smtClean="0"/>
              <a:t>26/17</a:t>
            </a:r>
            <a:endParaRPr lang="cs-CZ" dirty="0"/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Vzdělávací oblast:</a:t>
            </a:r>
            <a:r>
              <a:rPr lang="cs-CZ" dirty="0"/>
              <a:t> Umění a kultura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Předmět: </a:t>
            </a:r>
            <a:r>
              <a:rPr lang="cs-CZ"/>
              <a:t>Hudební </a:t>
            </a:r>
            <a:r>
              <a:rPr lang="cs-CZ" smtClean="0"/>
              <a:t>výchova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smtClean="0"/>
              <a:t>Ročník</a:t>
            </a:r>
            <a:r>
              <a:rPr lang="cs-CZ" b="1" dirty="0"/>
              <a:t>: IX</a:t>
            </a:r>
            <a:r>
              <a:rPr lang="cs-CZ" dirty="0"/>
              <a:t>. ročník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 smtClean="0"/>
              <a:t>Klíčová </a:t>
            </a:r>
            <a:r>
              <a:rPr lang="cs-CZ" b="1" dirty="0"/>
              <a:t>slova: </a:t>
            </a:r>
            <a:r>
              <a:rPr lang="cs-CZ" dirty="0" smtClean="0"/>
              <a:t>romantismus – verismus – Leoš Janáček</a:t>
            </a:r>
            <a:endParaRPr lang="cs-CZ" dirty="0"/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Předpokládané cíle vedoucí ke klíčovým kompetencím: </a:t>
            </a:r>
            <a:r>
              <a:rPr lang="cs-CZ" dirty="0"/>
              <a:t>charakterizuje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dirty="0"/>
              <a:t>    </a:t>
            </a:r>
            <a:r>
              <a:rPr lang="cs-CZ" dirty="0" smtClean="0"/>
              <a:t>     </a:t>
            </a:r>
            <a:r>
              <a:rPr lang="cs-CZ" dirty="0"/>
              <a:t>hudbu </a:t>
            </a:r>
            <a:r>
              <a:rPr lang="cs-CZ" dirty="0" smtClean="0"/>
              <a:t>Leoše Janáčka, </a:t>
            </a:r>
            <a:r>
              <a:rPr lang="cs-CZ" dirty="0"/>
              <a:t>stručně hovoří o životě skladatele, zařazuje poznatky do širších souvislostí 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Použité výukové metody: </a:t>
            </a:r>
            <a:r>
              <a:rPr lang="cs-CZ" dirty="0"/>
              <a:t>frontální výuka, skupinová práce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Předpokládané pomůcky: </a:t>
            </a:r>
            <a:r>
              <a:rPr lang="cs-CZ" dirty="0"/>
              <a:t>notebook, interaktivní tabule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Popis prezentace materiálu: </a:t>
            </a:r>
            <a:r>
              <a:rPr lang="cs-CZ" dirty="0"/>
              <a:t>Prezentace </a:t>
            </a:r>
            <a:r>
              <a:rPr lang="cs-CZ" dirty="0" err="1"/>
              <a:t>Power</a:t>
            </a:r>
            <a:r>
              <a:rPr lang="cs-CZ" dirty="0"/>
              <a:t> Point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Způsob hodnocení: </a:t>
            </a:r>
            <a:r>
              <a:rPr lang="cs-CZ" dirty="0"/>
              <a:t>ústní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Bibliografie:</a:t>
            </a:r>
            <a:r>
              <a:rPr lang="cs-CZ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837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Leoš Janáček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358054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Janace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9752" y="260648"/>
            <a:ext cx="4459560" cy="5830875"/>
          </a:xfrm>
        </p:spPr>
      </p:pic>
      <p:pic>
        <p:nvPicPr>
          <p:cNvPr id="5" name="Obrázek 4" descr="janacek-s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5967810"/>
            <a:ext cx="3240360" cy="8175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8496944" cy="4824536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cs-CZ" sz="3200" dirty="0" smtClean="0"/>
              <a:t>1854 Hukvaldy – 1928 Ostrava</a:t>
            </a:r>
          </a:p>
          <a:p>
            <a:pPr>
              <a:lnSpc>
                <a:spcPct val="170000"/>
              </a:lnSpc>
            </a:pPr>
            <a:r>
              <a:rPr lang="cs-CZ" sz="3200" dirty="0" smtClean="0"/>
              <a:t>Pochován na brněnském hřbitově</a:t>
            </a:r>
          </a:p>
          <a:p>
            <a:pPr>
              <a:lnSpc>
                <a:spcPct val="170000"/>
              </a:lnSpc>
            </a:pPr>
            <a:r>
              <a:rPr lang="cs-CZ" sz="3200" dirty="0" smtClean="0"/>
              <a:t>Významný český skladatel</a:t>
            </a:r>
          </a:p>
          <a:p>
            <a:pPr>
              <a:lnSpc>
                <a:spcPct val="170000"/>
              </a:lnSpc>
            </a:pPr>
            <a:r>
              <a:rPr lang="cs-CZ" sz="3200" dirty="0" smtClean="0"/>
              <a:t>Ceněn především pro svoje zvláštní melodie, které vycházejí z nápěvků lidové mluvy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51524970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Několik poznámek o životě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00808"/>
            <a:ext cx="8640960" cy="4824536"/>
          </a:xfrm>
        </p:spPr>
        <p:txBody>
          <a:bodyPr>
            <a:noAutofit/>
          </a:bodyPr>
          <a:lstStyle/>
          <a:p>
            <a:r>
              <a:rPr lang="cs-CZ" sz="3200" dirty="0" smtClean="0"/>
              <a:t>Studoval klášterní školu v Brně, kde se mu dostalo základního hudebního vzdělání</a:t>
            </a:r>
          </a:p>
          <a:p>
            <a:r>
              <a:rPr lang="cs-CZ" sz="3200" dirty="0" smtClean="0"/>
              <a:t>Posléze studoval gymnázium, varhanickou školu    v Praze, konzervatoř v Lipsku a ve Vídni</a:t>
            </a:r>
          </a:p>
          <a:p>
            <a:r>
              <a:rPr lang="cs-CZ" sz="3200" dirty="0" smtClean="0"/>
              <a:t>Poté se vrátil do Brna, kde v roce 1881 založil varhanickou školu, byl jejím prvním ředitelem</a:t>
            </a:r>
          </a:p>
          <a:p>
            <a:r>
              <a:rPr lang="cs-CZ" sz="3200" dirty="0" smtClean="0"/>
              <a:t>R. 1919 zakládá brněnskou konzervatoř</a:t>
            </a:r>
          </a:p>
          <a:p>
            <a:r>
              <a:rPr lang="cs-CZ" sz="3200" dirty="0" smtClean="0"/>
              <a:t>V Brně působil jako dirigent, skladatel a organizátor hudebního života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5489886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janacekKlaste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37073" y="332656"/>
            <a:ext cx="7823359" cy="5904656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67544" y="6021288"/>
            <a:ext cx="5544616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dirty="0" smtClean="0"/>
              <a:t>Varhanická škola založená L. Janáčkem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Picture 2" descr="C:\Users\Public\Pictures\budov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60848"/>
            <a:ext cx="5200578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8352928" cy="475252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Velice brzy se oženil se svou šestnáctiletou žačkou Zdeňkou Schulzovou</a:t>
            </a:r>
          </a:p>
          <a:p>
            <a:r>
              <a:rPr lang="cs-CZ" sz="3200" dirty="0" smtClean="0"/>
              <a:t>Měli 2 děti – Vladimíra a Olgu, ale obě zemřeli (Vladimír ve 2 letech, Olga v 21)</a:t>
            </a:r>
          </a:p>
          <a:p>
            <a:r>
              <a:rPr lang="cs-CZ" sz="3200" dirty="0" smtClean="0"/>
              <a:t>Jejich manželství nebylo příliš šťastné, což bylo z velké části zapříčiněno Janáčkovou výbušnou cholerickou povahou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061685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Janáčkova hudební řeč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00808"/>
            <a:ext cx="8496944" cy="468052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Janáčkova „hudební řeč“ se v mnohém lišila            od jiných skladatelů, proto se často potýkal               s nepochopením</a:t>
            </a:r>
          </a:p>
          <a:p>
            <a:r>
              <a:rPr lang="cs-CZ" sz="3200" dirty="0" smtClean="0"/>
              <a:t>Jeho hudební mluva vycházela z nápěvků lidové řeči, které záměrně sbíral a zapisoval v různých moravských obcích</a:t>
            </a:r>
          </a:p>
          <a:p>
            <a:r>
              <a:rPr lang="cs-CZ" sz="3200" dirty="0" smtClean="0"/>
              <a:t>Jedná se o tzv. „NÁPĚVKOVOU METODU“ – zachycení melodie přirozené lidské řeči a používání podobných melodií při skládání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40235630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janacek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332656"/>
            <a:ext cx="3509772" cy="4267200"/>
          </a:xfrm>
        </p:spPr>
      </p:pic>
      <p:pic>
        <p:nvPicPr>
          <p:cNvPr id="6" name="Obrázek 5" descr="janacek3.jpg"/>
          <p:cNvPicPr>
            <a:picLocks noChangeAspect="1"/>
          </p:cNvPicPr>
          <p:nvPr/>
        </p:nvPicPr>
        <p:blipFill>
          <a:blip r:embed="rId3" cstate="print"/>
          <a:srcRect t="14058"/>
          <a:stretch>
            <a:fillRect/>
          </a:stretch>
        </p:blipFill>
        <p:spPr>
          <a:xfrm>
            <a:off x="4211960" y="3861048"/>
            <a:ext cx="4680520" cy="2433642"/>
          </a:xfrm>
          <a:prstGeom prst="rect">
            <a:avLst/>
          </a:prstGeom>
        </p:spPr>
      </p:pic>
      <p:pic>
        <p:nvPicPr>
          <p:cNvPr id="7" name="Obrázek 6" descr="janacek-s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3648" y="4797152"/>
            <a:ext cx="2662359" cy="6716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JanačekNapevk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55776" y="467994"/>
            <a:ext cx="4342088" cy="5769318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00808"/>
            <a:ext cx="8496944" cy="4824536"/>
          </a:xfrm>
        </p:spPr>
        <p:txBody>
          <a:bodyPr>
            <a:normAutofit fontScale="92500"/>
          </a:bodyPr>
          <a:lstStyle/>
          <a:p>
            <a:r>
              <a:rPr lang="cs-CZ" sz="3200" dirty="0" smtClean="0"/>
              <a:t>Vedle nápěvků mluvy se také velmi zabýval lidovou písní – stal se jejím sběratelem, upravovatelem </a:t>
            </a:r>
          </a:p>
          <a:p>
            <a:endParaRPr lang="cs-CZ" sz="3200" dirty="0" smtClean="0"/>
          </a:p>
          <a:p>
            <a:r>
              <a:rPr lang="cs-CZ" sz="3200" dirty="0" smtClean="0"/>
              <a:t>Mezi nejznámější skladby této oblasti patří Lašské tance</a:t>
            </a:r>
          </a:p>
          <a:p>
            <a:endParaRPr lang="cs-CZ" sz="3200" dirty="0" smtClean="0"/>
          </a:p>
          <a:p>
            <a:pPr lvl="1"/>
            <a:r>
              <a:rPr lang="cs-CZ" sz="2800" i="1" dirty="0" smtClean="0"/>
              <a:t>Mezi nejznámější tanec, ve kterém zároveň nejzřetelněji zaznívá inspirace lidovou písní je tanec č. 1 „Pilky“</a:t>
            </a:r>
          </a:p>
          <a:p>
            <a:pPr marL="457200" lvl="1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sz="2000" dirty="0" smtClean="0">
                <a:hlinkClick r:id="rId2"/>
              </a:rPr>
              <a:t>http://www.youtube.com/watch?v=H437w1nA-jA</a:t>
            </a:r>
            <a:endParaRPr lang="cs-CZ" sz="2000" dirty="0" smtClean="0"/>
          </a:p>
          <a:p>
            <a:pPr marL="45720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421624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Opery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00808"/>
            <a:ext cx="8496944" cy="475252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Leoš Janáček je významným operním skladatelem</a:t>
            </a:r>
          </a:p>
          <a:p>
            <a:endParaRPr lang="cs-CZ" sz="3200" dirty="0" smtClean="0"/>
          </a:p>
          <a:p>
            <a:r>
              <a:rPr lang="cs-CZ" sz="3200" dirty="0" smtClean="0"/>
              <a:t>Právě v operách mohl nejúčinněji použít svou nápěvkovou metodu – jednalo se o zcela nový přístup k operním melodiím, z čehož plynulo mnohdy velké nepochopení a odmítání jeho oper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36032414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00808"/>
            <a:ext cx="8568952" cy="4824536"/>
          </a:xfrm>
        </p:spPr>
        <p:txBody>
          <a:bodyPr>
            <a:noAutofit/>
          </a:bodyPr>
          <a:lstStyle/>
          <a:p>
            <a:r>
              <a:rPr lang="cs-CZ" sz="3000" dirty="0" smtClean="0"/>
              <a:t>První opera, která slavila v Brně v roce 1904 velký úspěch byla Její pastorkyňa (Jenůfa)</a:t>
            </a:r>
          </a:p>
          <a:p>
            <a:r>
              <a:rPr lang="cs-CZ" sz="3000" dirty="0" smtClean="0"/>
              <a:t>Bohužel brněnský úspěch neznamenal proslavení   a uznání – bylo nutné uvedení v Praze</a:t>
            </a:r>
          </a:p>
          <a:p>
            <a:r>
              <a:rPr lang="cs-CZ" sz="3000" dirty="0" smtClean="0"/>
              <a:t>K tomu došlo po dlouhých hádkách až v roce 1916 (skladateli bylo už 62 let!)</a:t>
            </a:r>
          </a:p>
          <a:p>
            <a:r>
              <a:rPr lang="cs-CZ" sz="3000" dirty="0" smtClean="0"/>
              <a:t>Ještě téhož roku slavila tato opera velký úspěch    ve Vídni a v Německých divadlech, v roce 1924 také v New Yorku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65721185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JanacekSoch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73536" y="366192"/>
            <a:ext cx="3870672" cy="5806008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Mezi další významné opery patří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8352928" cy="4752528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  <a:buFont typeface="Wingdings" pitchFamily="2" charset="2"/>
              <a:buChar char="q"/>
            </a:pPr>
            <a:r>
              <a:rPr lang="cs-CZ" sz="3200" dirty="0" smtClean="0"/>
              <a:t>Výlety pana Broučka na měsíc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</a:pPr>
            <a:r>
              <a:rPr lang="cs-CZ" sz="3200" dirty="0" smtClean="0"/>
              <a:t>Výlety pana broučka do 15.stol. (obojí sci-fi)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</a:pPr>
            <a:r>
              <a:rPr lang="cs-CZ" sz="3200" dirty="0" smtClean="0"/>
              <a:t>Káťa Kabanová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</a:pPr>
            <a:r>
              <a:rPr lang="cs-CZ" sz="3200" dirty="0" smtClean="0"/>
              <a:t>Z mrtvého domu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</a:pPr>
            <a:r>
              <a:rPr lang="cs-CZ" sz="3200" dirty="0" smtClean="0"/>
              <a:t>Věc </a:t>
            </a:r>
            <a:r>
              <a:rPr lang="cs-CZ" sz="3200" dirty="0" err="1" smtClean="0"/>
              <a:t>Makropulos</a:t>
            </a:r>
            <a:r>
              <a:rPr lang="cs-CZ" sz="3200" dirty="0" smtClean="0"/>
              <a:t> (podle K. Čapka)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</a:pPr>
            <a:r>
              <a:rPr lang="cs-CZ" sz="3200" dirty="0" smtClean="0"/>
              <a:t>Příhody lišky Bystroušky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4137991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Příhody lišky Bystroušky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00808"/>
            <a:ext cx="8424936" cy="482453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Podle knihy Rudolfa </a:t>
            </a:r>
            <a:r>
              <a:rPr lang="cs-CZ" sz="3200" dirty="0" err="1" smtClean="0"/>
              <a:t>Těsnohlídka</a:t>
            </a:r>
            <a:endParaRPr lang="cs-CZ" sz="3200" dirty="0" smtClean="0"/>
          </a:p>
          <a:p>
            <a:r>
              <a:rPr lang="cs-CZ" sz="3200" dirty="0" smtClean="0"/>
              <a:t>Vedle sebe je postaven svět lidí a zvířat,  jenž se vzájemně doplňuje</a:t>
            </a:r>
          </a:p>
          <a:p>
            <a:r>
              <a:rPr lang="cs-CZ" sz="3200" dirty="0" smtClean="0"/>
              <a:t>Janáček se snaží ukázat na přirozený koloběh lidského a zvířecího života (který je samozřejmě rychlejší)</a:t>
            </a:r>
          </a:p>
          <a:p>
            <a:r>
              <a:rPr lang="cs-CZ" sz="3200" dirty="0" smtClean="0"/>
              <a:t>Zpracováno BBC i jako animovaný film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sz="2400" dirty="0" smtClean="0">
                <a:hlinkClick r:id="rId2"/>
              </a:rPr>
              <a:t>http://www.youtube.com/watch?v=UPSiQaujbTY</a:t>
            </a: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50377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</a:t>
            </a:r>
            <a:endParaRPr lang="cs-CZ" dirty="0"/>
          </a:p>
        </p:txBody>
      </p:sp>
      <p:pic>
        <p:nvPicPr>
          <p:cNvPr id="4" name="Zástupný symbol pro obsah 3" descr="Bystrous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685800"/>
            <a:ext cx="7784775" cy="5191472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JanacekBystrou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260648"/>
            <a:ext cx="6264696" cy="6264696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významná díla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200" dirty="0" err="1" smtClean="0"/>
              <a:t>Sinfonietta</a:t>
            </a:r>
            <a:r>
              <a:rPr lang="cs-CZ" sz="3200" dirty="0" smtClean="0"/>
              <a:t> – skladba pro symfonický orchestr s následujícími částmi: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Fanfáry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Hrad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Králové klášter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Ulice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Radnice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793899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200" dirty="0" smtClean="0"/>
              <a:t>Všechny tyto části se vztahují k Brnu</a:t>
            </a:r>
          </a:p>
          <a:p>
            <a:endParaRPr lang="cs-CZ" sz="3200" dirty="0" smtClean="0"/>
          </a:p>
          <a:p>
            <a:r>
              <a:rPr lang="cs-CZ" sz="3200" dirty="0" smtClean="0"/>
              <a:t>Celá skladba vyjadřuje radost nad přeměnou „starého“ ponurého Brna na město se svobodným a radostnějším životem</a:t>
            </a:r>
          </a:p>
          <a:p>
            <a:endParaRPr lang="cs-CZ" dirty="0" smtClean="0"/>
          </a:p>
          <a:p>
            <a:r>
              <a:rPr lang="cs-CZ" sz="2400" dirty="0" smtClean="0">
                <a:hlinkClick r:id="rId2"/>
              </a:rPr>
              <a:t>http://www.youtube.com/watch?v=H3RKqvknVYc</a:t>
            </a:r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0259349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Glagolská mše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Po zarostlém chodníčku (klavírní cyklus)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Smyčcové kvartety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Úpravy lidových písní, sborové skladby, orchestrální a mnoho dalších</a:t>
            </a:r>
          </a:p>
        </p:txBody>
      </p:sp>
    </p:spTree>
    <p:extLst>
      <p:ext uri="{BB962C8B-B14F-4D97-AF65-F5344CB8AC3E}">
        <p14:creationId xmlns:p14="http://schemas.microsoft.com/office/powerpoint/2010/main" val="563628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Internetové odkazy: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u="sng" dirty="0" smtClean="0">
                <a:hlinkClick r:id="rId2"/>
              </a:rPr>
              <a:t>http://cs.wikipedia.org/wiki/Soubor:Mesto_Brno_-_Janackova_socha_u_Janackova_divadla.jpg</a:t>
            </a:r>
            <a:endParaRPr lang="cs-CZ" dirty="0" smtClean="0"/>
          </a:p>
          <a:p>
            <a:r>
              <a:rPr lang="cs-CZ" u="sng" dirty="0" smtClean="0">
                <a:hlinkClick r:id="rId3"/>
              </a:rPr>
              <a:t>http://www.</a:t>
            </a:r>
            <a:r>
              <a:rPr lang="cs-CZ" u="sng" dirty="0" err="1" smtClean="0">
                <a:hlinkClick r:id="rId3"/>
              </a:rPr>
              <a:t>otacivehlediste.cz</a:t>
            </a:r>
            <a:r>
              <a:rPr lang="cs-CZ" u="sng" dirty="0" smtClean="0">
                <a:hlinkClick r:id="rId3"/>
              </a:rPr>
              <a:t>/</a:t>
            </a:r>
            <a:r>
              <a:rPr lang="cs-CZ" u="sng" dirty="0" err="1" smtClean="0">
                <a:hlinkClick r:id="rId3"/>
              </a:rPr>
              <a:t>repertoar</a:t>
            </a:r>
            <a:r>
              <a:rPr lang="cs-CZ" u="sng" dirty="0" smtClean="0">
                <a:hlinkClick r:id="rId3"/>
              </a:rPr>
              <a:t>/porad.</a:t>
            </a:r>
            <a:r>
              <a:rPr lang="cs-CZ" u="sng" dirty="0" err="1" smtClean="0">
                <a:hlinkClick r:id="rId3"/>
              </a:rPr>
              <a:t>html</a:t>
            </a:r>
            <a:r>
              <a:rPr lang="cs-CZ" u="sng" dirty="0" smtClean="0">
                <a:hlinkClick r:id="rId3"/>
              </a:rPr>
              <a:t>?m=5&amp;</a:t>
            </a:r>
            <a:r>
              <a:rPr lang="cs-CZ" u="sng" dirty="0" err="1" smtClean="0">
                <a:hlinkClick r:id="rId3"/>
              </a:rPr>
              <a:t>qid</a:t>
            </a:r>
            <a:r>
              <a:rPr lang="cs-CZ" u="sng" dirty="0" smtClean="0">
                <a:hlinkClick r:id="rId3"/>
              </a:rPr>
              <a:t>=1312&amp;l=</a:t>
            </a:r>
            <a:r>
              <a:rPr lang="cs-CZ" u="sng" dirty="0" err="1" smtClean="0">
                <a:hlinkClick r:id="rId3"/>
              </a:rPr>
              <a:t>cz</a:t>
            </a:r>
            <a:endParaRPr lang="cs-CZ" dirty="0" smtClean="0"/>
          </a:p>
          <a:p>
            <a:r>
              <a:rPr lang="cs-CZ" u="sng" dirty="0" smtClean="0">
                <a:hlinkClick r:id="rId4"/>
              </a:rPr>
              <a:t>http://operaplus.cz/nepochopitelna-a-neinscenovatelna-liska-bystrouska/</a:t>
            </a:r>
            <a:endParaRPr lang="cs-CZ" dirty="0" smtClean="0"/>
          </a:p>
          <a:p>
            <a:r>
              <a:rPr lang="cs-CZ" u="sng" dirty="0" smtClean="0">
                <a:hlinkClick r:id="rId5"/>
              </a:rPr>
              <a:t>http://tyfoza.no-ip.com/ceskylid/html/knihy/ceskylid14/texty/0214-0427.htm</a:t>
            </a:r>
            <a:endParaRPr lang="cs-CZ" dirty="0" smtClean="0"/>
          </a:p>
          <a:p>
            <a:r>
              <a:rPr lang="cs-CZ" u="sng" dirty="0" smtClean="0">
                <a:hlinkClick r:id="rId6"/>
              </a:rPr>
              <a:t>http://www.</a:t>
            </a:r>
            <a:r>
              <a:rPr lang="cs-CZ" u="sng" dirty="0" err="1" smtClean="0">
                <a:hlinkClick r:id="rId6"/>
              </a:rPr>
              <a:t>veslavkove.cz</a:t>
            </a:r>
            <a:r>
              <a:rPr lang="cs-CZ" u="sng" dirty="0" smtClean="0">
                <a:hlinkClick r:id="rId6"/>
              </a:rPr>
              <a:t>/kultura/</a:t>
            </a:r>
            <a:r>
              <a:rPr lang="cs-CZ" u="sng" dirty="0" err="1" smtClean="0">
                <a:hlinkClick r:id="rId6"/>
              </a:rPr>
              <a:t>podzimnim</a:t>
            </a:r>
            <a:r>
              <a:rPr lang="cs-CZ" u="sng" dirty="0" smtClean="0">
                <a:hlinkClick r:id="rId6"/>
              </a:rPr>
              <a:t>-</a:t>
            </a:r>
            <a:r>
              <a:rPr lang="cs-CZ" u="sng" dirty="0" err="1" smtClean="0">
                <a:hlinkClick r:id="rId6"/>
              </a:rPr>
              <a:t>slavkovem</a:t>
            </a:r>
            <a:r>
              <a:rPr lang="cs-CZ" u="sng" dirty="0" smtClean="0">
                <a:hlinkClick r:id="rId6"/>
              </a:rPr>
              <a:t>-prosel-</a:t>
            </a:r>
            <a:r>
              <a:rPr lang="cs-CZ" u="sng" dirty="0" err="1" smtClean="0">
                <a:hlinkClick r:id="rId6"/>
              </a:rPr>
              <a:t>janacek.aspx</a:t>
            </a:r>
            <a:endParaRPr lang="cs-CZ" dirty="0" smtClean="0"/>
          </a:p>
          <a:p>
            <a:r>
              <a:rPr lang="cs-CZ" u="sng" smtClean="0">
                <a:hlinkClick r:id="rId7"/>
              </a:rPr>
              <a:t>http</a:t>
            </a:r>
            <a:r>
              <a:rPr lang="cs-CZ" u="sng" dirty="0" smtClean="0">
                <a:hlinkClick r:id="rId7"/>
              </a:rPr>
              <a:t>://www.grafolog.</a:t>
            </a:r>
            <a:r>
              <a:rPr lang="cs-CZ" u="sng" dirty="0" err="1" smtClean="0">
                <a:hlinkClick r:id="rId7"/>
              </a:rPr>
              <a:t>cz</a:t>
            </a:r>
            <a:r>
              <a:rPr lang="cs-CZ" u="sng" dirty="0" smtClean="0">
                <a:hlinkClick r:id="rId7"/>
              </a:rPr>
              <a:t>/osobnosti/</a:t>
            </a:r>
            <a:r>
              <a:rPr lang="cs-CZ" u="sng" dirty="0" err="1" smtClean="0">
                <a:hlinkClick r:id="rId7"/>
              </a:rPr>
              <a:t>janacek.php</a:t>
            </a:r>
            <a:endParaRPr lang="cs-CZ" dirty="0" smtClean="0"/>
          </a:p>
          <a:p>
            <a:r>
              <a:rPr lang="cs-CZ" u="sng" dirty="0" smtClean="0">
                <a:hlinkClick r:id="rId8"/>
              </a:rPr>
              <a:t>http://www.</a:t>
            </a:r>
            <a:r>
              <a:rPr lang="cs-CZ" u="sng" dirty="0" err="1" smtClean="0">
                <a:hlinkClick r:id="rId8"/>
              </a:rPr>
              <a:t>hantec.cz</a:t>
            </a:r>
            <a:r>
              <a:rPr lang="cs-CZ" u="sng" dirty="0" smtClean="0">
                <a:hlinkClick r:id="rId8"/>
              </a:rPr>
              <a:t>/</a:t>
            </a:r>
            <a:r>
              <a:rPr lang="cs-CZ" u="sng" dirty="0" err="1" smtClean="0">
                <a:hlinkClick r:id="rId8"/>
              </a:rPr>
              <a:t>hantec</a:t>
            </a:r>
            <a:r>
              <a:rPr lang="cs-CZ" u="sng" dirty="0" smtClean="0">
                <a:hlinkClick r:id="rId8"/>
              </a:rPr>
              <a:t>/</a:t>
            </a:r>
            <a:r>
              <a:rPr lang="cs-CZ" u="sng" dirty="0" err="1" smtClean="0">
                <a:hlinkClick r:id="rId8"/>
              </a:rPr>
              <a:t>obrazky</a:t>
            </a:r>
            <a:r>
              <a:rPr lang="cs-CZ" u="sng" dirty="0" smtClean="0">
                <a:hlinkClick r:id="rId8"/>
              </a:rPr>
              <a:t>/</a:t>
            </a:r>
            <a:r>
              <a:rPr lang="cs-CZ" u="sng" dirty="0" err="1" smtClean="0">
                <a:hlinkClick r:id="rId8"/>
              </a:rPr>
              <a:t>obrazky.htm</a:t>
            </a:r>
            <a:endParaRPr lang="cs-CZ" dirty="0" smtClean="0"/>
          </a:p>
          <a:p>
            <a:r>
              <a:rPr lang="cs-CZ" u="sng" dirty="0" smtClean="0">
                <a:hlinkClick r:id="rId9"/>
              </a:rPr>
              <a:t>http://fr.</a:t>
            </a:r>
            <a:r>
              <a:rPr lang="cs-CZ" u="sng" dirty="0" err="1" smtClean="0">
                <a:hlinkClick r:id="rId9"/>
              </a:rPr>
              <a:t>wikipedia.org</a:t>
            </a:r>
            <a:r>
              <a:rPr lang="cs-CZ" u="sng" dirty="0" smtClean="0">
                <a:hlinkClick r:id="rId9"/>
              </a:rPr>
              <a:t>/</a:t>
            </a:r>
            <a:r>
              <a:rPr lang="cs-CZ" u="sng" dirty="0" err="1" smtClean="0">
                <a:hlinkClick r:id="rId9"/>
              </a:rPr>
              <a:t>wiki</a:t>
            </a:r>
            <a:r>
              <a:rPr lang="cs-CZ" u="sng" dirty="0" smtClean="0">
                <a:hlinkClick r:id="rId9"/>
              </a:rPr>
              <a:t>/</a:t>
            </a:r>
            <a:r>
              <a:rPr lang="cs-CZ" u="sng" dirty="0" err="1" smtClean="0">
                <a:hlinkClick r:id="rId9"/>
              </a:rPr>
              <a:t>Fichier</a:t>
            </a:r>
            <a:r>
              <a:rPr lang="cs-CZ" u="sng" dirty="0" smtClean="0">
                <a:hlinkClick r:id="rId9"/>
              </a:rPr>
              <a:t>:</a:t>
            </a:r>
            <a:r>
              <a:rPr lang="cs-CZ" u="sng" dirty="0" err="1" smtClean="0">
                <a:hlinkClick r:id="rId9"/>
              </a:rPr>
              <a:t>Brno</a:t>
            </a:r>
            <a:r>
              <a:rPr lang="cs-CZ" u="sng" dirty="0" smtClean="0">
                <a:hlinkClick r:id="rId9"/>
              </a:rPr>
              <a:t>-</a:t>
            </a:r>
            <a:r>
              <a:rPr lang="cs-CZ" u="sng" dirty="0" err="1" smtClean="0">
                <a:hlinkClick r:id="rId9"/>
              </a:rPr>
              <a:t>Veve</a:t>
            </a:r>
            <a:r>
              <a:rPr lang="cs-CZ" u="sng" dirty="0" smtClean="0">
                <a:hlinkClick r:id="rId9"/>
              </a:rPr>
              <a:t>%C5%99%C3%AD_-_</a:t>
            </a:r>
            <a:r>
              <a:rPr lang="cs-CZ" u="sng" dirty="0" err="1" smtClean="0">
                <a:hlinkClick r:id="rId9"/>
              </a:rPr>
              <a:t>Neoklasicistn</a:t>
            </a:r>
            <a:r>
              <a:rPr lang="cs-CZ" u="sng" dirty="0" smtClean="0">
                <a:hlinkClick r:id="rId9"/>
              </a:rPr>
              <a:t>%C3%AD_vila_na_n%C3%A1ro%C5%BE%C3%AD_</a:t>
            </a:r>
            <a:r>
              <a:rPr lang="cs-CZ" u="sng" dirty="0" err="1" smtClean="0">
                <a:hlinkClick r:id="rId9"/>
              </a:rPr>
              <a:t>Kounicovy</a:t>
            </a:r>
            <a:r>
              <a:rPr lang="cs-CZ" u="sng" dirty="0" smtClean="0">
                <a:hlinkClick r:id="rId9"/>
              </a:rPr>
              <a:t>_a_Smetanovy_ulice.</a:t>
            </a:r>
            <a:r>
              <a:rPr lang="cs-CZ" u="sng" dirty="0" err="1" smtClean="0">
                <a:hlinkClick r:id="rId9"/>
              </a:rPr>
              <a:t>jpg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www.zusvarhanicka.cz/userFiles/budova.gif</a:t>
            </a:r>
            <a:endParaRPr lang="cs-CZ" dirty="0" smtClean="0"/>
          </a:p>
          <a:p>
            <a:r>
              <a:rPr lang="cs-CZ" u="sng" dirty="0" smtClean="0">
                <a:hlinkClick r:id="rId11"/>
              </a:rPr>
              <a:t>http</a:t>
            </a:r>
            <a:r>
              <a:rPr lang="cs-CZ" u="sng" dirty="0" smtClean="0">
                <a:hlinkClick r:id="rId11"/>
              </a:rPr>
              <a:t>://nealshistorical.wordpress.com/2008/09/03/leos-janacek-first-recordings-of-the-diary-of-one-who-disappeared-mladi/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4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Motiv4</Template>
  <TotalTime>170</TotalTime>
  <Words>671</Words>
  <Application>Microsoft Office PowerPoint</Application>
  <PresentationFormat>Předvádění na obrazovce (4:3)</PresentationFormat>
  <Paragraphs>98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Motiv4</vt:lpstr>
      <vt:lpstr>Prezentace aplikace PowerPoint</vt:lpstr>
      <vt:lpstr>Prezentace aplikace PowerPoint</vt:lpstr>
      <vt:lpstr>Leoš Janáček</vt:lpstr>
      <vt:lpstr>Prezentace aplikace PowerPoint</vt:lpstr>
      <vt:lpstr>Prezentace aplikace PowerPoint</vt:lpstr>
      <vt:lpstr>Několik poznámek o životě</vt:lpstr>
      <vt:lpstr>Prezentace aplikace PowerPoint</vt:lpstr>
      <vt:lpstr>Prezentace aplikace PowerPoint</vt:lpstr>
      <vt:lpstr>Prezentace aplikace PowerPoint</vt:lpstr>
      <vt:lpstr>Janáčkova hudební řeč</vt:lpstr>
      <vt:lpstr>Prezentace aplikace PowerPoint</vt:lpstr>
      <vt:lpstr>Prezentace aplikace PowerPoint</vt:lpstr>
      <vt:lpstr>Prezentace aplikace PowerPoint</vt:lpstr>
      <vt:lpstr>Opery</vt:lpstr>
      <vt:lpstr>Prezentace aplikace PowerPoint</vt:lpstr>
      <vt:lpstr>Prezentace aplikace PowerPoint</vt:lpstr>
      <vt:lpstr>Mezi další významné opery patří </vt:lpstr>
      <vt:lpstr>Příhody lišky Bystroušky</vt:lpstr>
      <vt:lpstr>v</vt:lpstr>
      <vt:lpstr>Prezentace aplikace PowerPoint</vt:lpstr>
      <vt:lpstr>Další významná díla</vt:lpstr>
      <vt:lpstr>Prezentace aplikace PowerPoint</vt:lpstr>
      <vt:lpstr>Prezentace aplikace PowerPoint</vt:lpstr>
      <vt:lpstr>Internetové odkazy: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Leoš Janáček</dc:title>
  <dc:creator>0JXR</dc:creator>
  <cp:lastModifiedBy>0JXR</cp:lastModifiedBy>
  <cp:revision>27</cp:revision>
  <dcterms:created xsi:type="dcterms:W3CDTF">2012-12-15T09:34:00Z</dcterms:created>
  <dcterms:modified xsi:type="dcterms:W3CDTF">2013-06-25T11:08:55Z</dcterms:modified>
</cp:coreProperties>
</file>