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4" r:id="rId2"/>
    <p:sldId id="263" r:id="rId3"/>
    <p:sldId id="256" r:id="rId4"/>
    <p:sldId id="257" r:id="rId5"/>
    <p:sldId id="261" r:id="rId6"/>
    <p:sldId id="259" r:id="rId7"/>
    <p:sldId id="258" r:id="rId8"/>
    <p:sldId id="262" r:id="rId9"/>
    <p:sldId id="260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787FB31-1457-4C40-9520-A6B68F5AF46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34ABDC9-62E8-47F0-B5EE-4A91E796662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_rleFAS_B04" TargetMode="External"/><Relationship Id="rId3" Type="http://schemas.openxmlformats.org/officeDocument/2006/relationships/hyperlink" Target="http://www.youtube.com/watch?v=XHaVmFKnK7w" TargetMode="External"/><Relationship Id="rId7" Type="http://schemas.openxmlformats.org/officeDocument/2006/relationships/hyperlink" Target="http://www.youtube.com/watch?v=aUXkDrZ1z2k" TargetMode="External"/><Relationship Id="rId2" Type="http://schemas.openxmlformats.org/officeDocument/2006/relationships/hyperlink" Target="http://www.youtube.com/watch?v=bksZ4Qu18k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mIBTg7q9oNc" TargetMode="External"/><Relationship Id="rId11" Type="http://schemas.openxmlformats.org/officeDocument/2006/relationships/hyperlink" Target="http://www.youtube.com/watch?v=xyvFhrDzLfY" TargetMode="External"/><Relationship Id="rId5" Type="http://schemas.openxmlformats.org/officeDocument/2006/relationships/hyperlink" Target="http://www.youtube.com/watch?v=KHF9itPLUo4" TargetMode="External"/><Relationship Id="rId10" Type="http://schemas.openxmlformats.org/officeDocument/2006/relationships/hyperlink" Target="http://www.youtube.com/watch?v=iCdBc5uByFQ" TargetMode="External"/><Relationship Id="rId4" Type="http://schemas.openxmlformats.org/officeDocument/2006/relationships/hyperlink" Target="http://www.youtube.com/watch?v=lWsuVuw5JO4" TargetMode="External"/><Relationship Id="rId9" Type="http://schemas.openxmlformats.org/officeDocument/2006/relationships/hyperlink" Target="http://www.youtube.com/watch?v=HGhCsznO0S8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veralia.com/fotos/johnny-cash2677.php" TargetMode="External"/><Relationship Id="rId2" Type="http://schemas.openxmlformats.org/officeDocument/2006/relationships/hyperlink" Target="http://cs.wikipedia.org/wiki/Johnny_Cash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iskografie.jirpa.cz/rate.php?link=1710" TargetMode="External"/><Relationship Id="rId4" Type="http://schemas.openxmlformats.org/officeDocument/2006/relationships/hyperlink" Target="http://www.imdb.com/name/nm014359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19/19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Johny Cash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7667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4216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82296" indent="0">
              <a:buNone/>
            </a:pPr>
            <a:r>
              <a:rPr lang="cs-CZ" b="1" u="sng" dirty="0" smtClean="0"/>
              <a:t>Anotace</a:t>
            </a:r>
            <a:endParaRPr lang="cs-CZ" b="1" u="sng" dirty="0"/>
          </a:p>
          <a:p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 dirty="0" smtClean="0"/>
              <a:t>INOVACE 19/19</a:t>
            </a:r>
            <a:endParaRPr lang="cs-CZ" dirty="0"/>
          </a:p>
          <a:p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r>
              <a:rPr lang="cs-CZ" b="1" dirty="0"/>
              <a:t>Klíčová slova: </a:t>
            </a:r>
            <a:r>
              <a:rPr lang="cs-CZ" dirty="0"/>
              <a:t>populární hudba – </a:t>
            </a:r>
            <a:r>
              <a:rPr lang="cs-CZ" dirty="0" smtClean="0"/>
              <a:t>Johny Cash</a:t>
            </a:r>
            <a:endParaRPr lang="cs-CZ" dirty="0"/>
          </a:p>
          <a:p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  <a:r>
              <a:rPr lang="cs-CZ" dirty="0" smtClean="0"/>
              <a:t>hudební styl zpěváka, stručně </a:t>
            </a:r>
            <a:r>
              <a:rPr lang="cs-CZ" dirty="0" err="1" smtClean="0"/>
              <a:t>hovorí</a:t>
            </a:r>
            <a:r>
              <a:rPr lang="cs-CZ" dirty="0" smtClean="0"/>
              <a:t> o životě, </a:t>
            </a:r>
            <a:r>
              <a:rPr lang="cs-CZ" dirty="0"/>
              <a:t>zařazuje  poznatky do širších souvislostí </a:t>
            </a:r>
          </a:p>
          <a:p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770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332656"/>
            <a:ext cx="7772400" cy="1470025"/>
          </a:xfrm>
        </p:spPr>
        <p:txBody>
          <a:bodyPr/>
          <a:lstStyle/>
          <a:p>
            <a:r>
              <a:rPr lang="cs-CZ" dirty="0" smtClean="0"/>
              <a:t>JOHNNY CASH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75856" y="3789040"/>
            <a:ext cx="720080" cy="648072"/>
          </a:xfrm>
        </p:spPr>
        <p:txBody>
          <a:bodyPr/>
          <a:lstStyle/>
          <a:p>
            <a:r>
              <a:rPr lang="cs-CZ" dirty="0" smtClean="0"/>
              <a:t>h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2431447"/>
            <a:ext cx="3179547" cy="3179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31447"/>
            <a:ext cx="3172797" cy="3179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870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Johnny</a:t>
            </a:r>
            <a:r>
              <a:rPr lang="cs-CZ" dirty="0" smtClean="0"/>
              <a:t> Cash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196752"/>
            <a:ext cx="8034096" cy="5051648"/>
          </a:xfrm>
        </p:spPr>
        <p:txBody>
          <a:bodyPr>
            <a:noAutofit/>
          </a:bodyPr>
          <a:lstStyle/>
          <a:p>
            <a:r>
              <a:rPr lang="cs-CZ" sz="2800" dirty="0" smtClean="0"/>
              <a:t>americký </a:t>
            </a:r>
            <a:r>
              <a:rPr lang="cs-CZ" sz="2800" dirty="0">
                <a:solidFill>
                  <a:srgbClr val="FF0000"/>
                </a:solidFill>
              </a:rPr>
              <a:t>zpěvák, kytarista a skladatel</a:t>
            </a:r>
            <a:r>
              <a:rPr lang="cs-CZ" sz="2800" dirty="0"/>
              <a:t>. </a:t>
            </a:r>
            <a:endParaRPr lang="cs-CZ" sz="2800" dirty="0" smtClean="0"/>
          </a:p>
          <a:p>
            <a:r>
              <a:rPr lang="cs-CZ" sz="2800" dirty="0" smtClean="0"/>
              <a:t>Proslul </a:t>
            </a:r>
            <a:r>
              <a:rPr lang="cs-CZ" sz="2800" dirty="0"/>
              <a:t>především díky </a:t>
            </a:r>
            <a:r>
              <a:rPr lang="cs-CZ" sz="2800" dirty="0" smtClean="0">
                <a:solidFill>
                  <a:srgbClr val="FF0000"/>
                </a:solidFill>
              </a:rPr>
              <a:t>country,</a:t>
            </a:r>
            <a:endParaRPr lang="cs-CZ" sz="2800" dirty="0"/>
          </a:p>
          <a:p>
            <a:r>
              <a:rPr lang="cs-CZ" sz="2800" dirty="0" smtClean="0"/>
              <a:t>Podle </a:t>
            </a:r>
            <a:r>
              <a:rPr lang="cs-CZ" sz="2800" dirty="0"/>
              <a:t>mnoha hudebních kritiků se stal jedním z </a:t>
            </a:r>
            <a:r>
              <a:rPr lang="cs-CZ" sz="2800" dirty="0">
                <a:solidFill>
                  <a:srgbClr val="FF0000"/>
                </a:solidFill>
              </a:rPr>
              <a:t>nejvýznamnějších amerických zpěváků </a:t>
            </a:r>
            <a:r>
              <a:rPr lang="cs-CZ" sz="2800" dirty="0" smtClean="0">
                <a:solidFill>
                  <a:srgbClr val="FF0000"/>
                </a:solidFill>
              </a:rPr>
              <a:t>20. </a:t>
            </a:r>
            <a:r>
              <a:rPr lang="cs-CZ" sz="2800" dirty="0">
                <a:solidFill>
                  <a:srgbClr val="FF0000"/>
                </a:solidFill>
              </a:rPr>
              <a:t>století.</a:t>
            </a:r>
          </a:p>
          <a:p>
            <a:r>
              <a:rPr lang="cs-CZ" sz="2800" dirty="0"/>
              <a:t>Byl dobře znám nejen svým </a:t>
            </a:r>
            <a:r>
              <a:rPr lang="cs-CZ" sz="2800" dirty="0">
                <a:solidFill>
                  <a:srgbClr val="FF0000"/>
                </a:solidFill>
              </a:rPr>
              <a:t>černým oblečením </a:t>
            </a:r>
            <a:r>
              <a:rPr lang="cs-CZ" sz="2800" dirty="0"/>
              <a:t>a </a:t>
            </a:r>
            <a:r>
              <a:rPr lang="cs-CZ" sz="2800" dirty="0">
                <a:solidFill>
                  <a:srgbClr val="FF0000"/>
                </a:solidFill>
              </a:rPr>
              <a:t>skromným pozdravem </a:t>
            </a:r>
            <a:r>
              <a:rPr lang="cs-CZ" sz="2800" dirty="0"/>
              <a:t>při zahajování svých koncertů </a:t>
            </a:r>
            <a:r>
              <a:rPr lang="cs-CZ" sz="2800" b="1" i="1" dirty="0"/>
              <a:t>„Hello, </a:t>
            </a:r>
            <a:r>
              <a:rPr lang="cs-CZ" sz="2800" b="1" i="1" dirty="0" err="1"/>
              <a:t>I'm</a:t>
            </a:r>
            <a:r>
              <a:rPr lang="cs-CZ" sz="2800" b="1" i="1" dirty="0"/>
              <a:t> </a:t>
            </a:r>
            <a:r>
              <a:rPr lang="cs-CZ" sz="2800" b="1" i="1" dirty="0" err="1"/>
              <a:t>Johnny</a:t>
            </a:r>
            <a:r>
              <a:rPr lang="cs-CZ" sz="2800" b="1" i="1" dirty="0"/>
              <a:t> Cash...“, </a:t>
            </a:r>
            <a:r>
              <a:rPr lang="cs-CZ" sz="2800" dirty="0"/>
              <a:t>ale je držitelem mnoha ocenění. </a:t>
            </a:r>
            <a:endParaRPr lang="cs-CZ" sz="2800" dirty="0" smtClean="0"/>
          </a:p>
          <a:p>
            <a:r>
              <a:rPr lang="cs-CZ" sz="2800" dirty="0" smtClean="0"/>
              <a:t>Má </a:t>
            </a:r>
            <a:r>
              <a:rPr lang="cs-CZ" sz="2800" dirty="0">
                <a:solidFill>
                  <a:srgbClr val="FF0000"/>
                </a:solidFill>
              </a:rPr>
              <a:t>hvězdu na Hollywoodském chodníku slávy </a:t>
            </a:r>
            <a:r>
              <a:rPr lang="cs-CZ" sz="2800" dirty="0"/>
              <a:t>a stal se nejmladším umělcem, který byl uveden do </a:t>
            </a:r>
            <a:r>
              <a:rPr lang="cs-CZ" sz="2800" dirty="0">
                <a:solidFill>
                  <a:srgbClr val="FF0000"/>
                </a:solidFill>
              </a:rPr>
              <a:t>Country </a:t>
            </a:r>
            <a:r>
              <a:rPr lang="cs-CZ" sz="2800" dirty="0" smtClean="0">
                <a:solidFill>
                  <a:srgbClr val="FF0000"/>
                </a:solidFill>
              </a:rPr>
              <a:t>Music </a:t>
            </a:r>
            <a:r>
              <a:rPr lang="cs-CZ" sz="2800" dirty="0" err="1">
                <a:solidFill>
                  <a:srgbClr val="FF0000"/>
                </a:solidFill>
              </a:rPr>
              <a:t>Hall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err="1">
                <a:solidFill>
                  <a:srgbClr val="FF0000"/>
                </a:solidFill>
              </a:rPr>
              <a:t>of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err="1">
                <a:solidFill>
                  <a:srgbClr val="FF0000"/>
                </a:solidFill>
              </a:rPr>
              <a:t>Fame</a:t>
            </a:r>
            <a:r>
              <a:rPr lang="cs-CZ" sz="2400" dirty="0">
                <a:solidFill>
                  <a:srgbClr val="FF0000"/>
                </a:solidFill>
              </a:rPr>
              <a:t>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20141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20688"/>
            <a:ext cx="4374885" cy="3281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22500"/>
            <a:ext cx="2711946" cy="3634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989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Narodil se jako </a:t>
            </a:r>
            <a:r>
              <a:rPr lang="cs-CZ" sz="2400" dirty="0">
                <a:solidFill>
                  <a:srgbClr val="FF0000"/>
                </a:solidFill>
              </a:rPr>
              <a:t>J. R. Cash</a:t>
            </a:r>
            <a:r>
              <a:rPr lang="cs-CZ" sz="2400" dirty="0" smtClean="0"/>
              <a:t>. Rodiče </a:t>
            </a:r>
            <a:r>
              <a:rPr lang="cs-CZ" sz="2400" dirty="0"/>
              <a:t>mu dali jméno „J.R.“, protože se prý nemohli na </a:t>
            </a:r>
            <a:r>
              <a:rPr lang="cs-CZ" sz="2400" dirty="0">
                <a:solidFill>
                  <a:srgbClr val="FF0000"/>
                </a:solidFill>
              </a:rPr>
              <a:t>žádném jménu shodnout</a:t>
            </a:r>
            <a:r>
              <a:rPr lang="cs-CZ" sz="2400" dirty="0"/>
              <a:t>, pouze na </a:t>
            </a:r>
            <a:r>
              <a:rPr lang="cs-CZ" sz="2400" dirty="0" err="1" smtClean="0">
                <a:solidFill>
                  <a:srgbClr val="FF0000"/>
                </a:solidFill>
              </a:rPr>
              <a:t>iniciálech</a:t>
            </a:r>
            <a:r>
              <a:rPr lang="cs-CZ" sz="2400" dirty="0">
                <a:solidFill>
                  <a:srgbClr val="FF0000"/>
                </a:solidFill>
              </a:rPr>
              <a:t>. </a:t>
            </a:r>
            <a:r>
              <a:rPr lang="cs-CZ" sz="2400" dirty="0"/>
              <a:t>Během služby u </a:t>
            </a:r>
            <a:r>
              <a:rPr lang="cs-CZ" sz="2400" dirty="0">
                <a:solidFill>
                  <a:srgbClr val="FF0000"/>
                </a:solidFill>
              </a:rPr>
              <a:t>Letectva Spojených států </a:t>
            </a:r>
            <a:r>
              <a:rPr lang="cs-CZ" sz="2400" dirty="0"/>
              <a:t>nemohla armáda přijmout J.R. jako jméno, přijal proto jméno </a:t>
            </a:r>
            <a:r>
              <a:rPr lang="cs-CZ" sz="2400" dirty="0">
                <a:solidFill>
                  <a:srgbClr val="FF0000"/>
                </a:solidFill>
              </a:rPr>
              <a:t>John R. Cash</a:t>
            </a:r>
            <a:r>
              <a:rPr lang="cs-CZ" sz="2400" dirty="0"/>
              <a:t>. V roce 1955 si zvolil </a:t>
            </a:r>
            <a:r>
              <a:rPr lang="cs-CZ" sz="2400" dirty="0">
                <a:solidFill>
                  <a:srgbClr val="FF0000"/>
                </a:solidFill>
              </a:rPr>
              <a:t>pseudonym </a:t>
            </a:r>
            <a:r>
              <a:rPr lang="cs-CZ" sz="2400" dirty="0" err="1">
                <a:solidFill>
                  <a:srgbClr val="FF0000"/>
                </a:solidFill>
              </a:rPr>
              <a:t>Johnny</a:t>
            </a:r>
            <a:r>
              <a:rPr lang="cs-CZ" sz="2400" dirty="0">
                <a:solidFill>
                  <a:srgbClr val="FF0000"/>
                </a:solidFill>
              </a:rPr>
              <a:t> Cash</a:t>
            </a:r>
            <a:r>
              <a:rPr lang="cs-CZ" sz="2400" dirty="0"/>
              <a:t>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645024"/>
            <a:ext cx="2097021" cy="3145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100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8538152" cy="5051648"/>
          </a:xfrm>
        </p:spPr>
        <p:txBody>
          <a:bodyPr>
            <a:noAutofit/>
          </a:bodyPr>
          <a:lstStyle/>
          <a:p>
            <a:r>
              <a:rPr lang="cs-CZ" sz="2800" dirty="0"/>
              <a:t>Mezi nejznámější písně, které </a:t>
            </a:r>
            <a:r>
              <a:rPr lang="cs-CZ" sz="2800" dirty="0">
                <a:solidFill>
                  <a:srgbClr val="FF0000"/>
                </a:solidFill>
              </a:rPr>
              <a:t>nesou jeho rukopis</a:t>
            </a:r>
            <a:r>
              <a:rPr lang="cs-CZ" sz="2800" dirty="0"/>
              <a:t>, patří jeho prvotiny ve stylu country </a:t>
            </a:r>
            <a:r>
              <a:rPr lang="cs-CZ" sz="2800" dirty="0" smtClean="0"/>
              <a:t>a </a:t>
            </a:r>
            <a:r>
              <a:rPr lang="cs-CZ" sz="2800" dirty="0" err="1" smtClean="0"/>
              <a:t>rockabilly</a:t>
            </a:r>
            <a:r>
              <a:rPr lang="cs-CZ" sz="2800" dirty="0" smtClean="0"/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„</a:t>
            </a:r>
            <a:r>
              <a:rPr lang="cs-CZ" sz="2800" b="1" i="1" dirty="0" err="1" smtClean="0">
                <a:solidFill>
                  <a:srgbClr val="FF0000"/>
                </a:solidFill>
              </a:rPr>
              <a:t>Hey</a:t>
            </a:r>
            <a:r>
              <a:rPr lang="cs-CZ" sz="2800" b="1" i="1" dirty="0" smtClean="0">
                <a:solidFill>
                  <a:srgbClr val="FF0000"/>
                </a:solidFill>
              </a:rPr>
              <a:t> </a:t>
            </a:r>
            <a:r>
              <a:rPr lang="cs-CZ" sz="2800" b="1" i="1" dirty="0">
                <a:solidFill>
                  <a:srgbClr val="FF0000"/>
                </a:solidFill>
              </a:rPr>
              <a:t>Porter“ </a:t>
            </a:r>
            <a:r>
              <a:rPr lang="cs-CZ" sz="2800" dirty="0"/>
              <a:t>nebo </a:t>
            </a:r>
            <a:r>
              <a:rPr lang="cs-CZ" sz="2800" b="1" i="1" dirty="0">
                <a:solidFill>
                  <a:srgbClr val="FF0000"/>
                </a:solidFill>
              </a:rPr>
              <a:t>„</a:t>
            </a:r>
            <a:r>
              <a:rPr lang="cs-CZ" sz="2800" b="1" i="1" dirty="0" err="1">
                <a:solidFill>
                  <a:srgbClr val="FF0000"/>
                </a:solidFill>
              </a:rPr>
              <a:t>Cry</a:t>
            </a:r>
            <a:r>
              <a:rPr lang="cs-CZ" sz="2800" b="1" i="1" dirty="0">
                <a:solidFill>
                  <a:srgbClr val="FF0000"/>
                </a:solidFill>
              </a:rPr>
              <a:t>, </a:t>
            </a:r>
            <a:r>
              <a:rPr lang="cs-CZ" sz="2800" b="1" i="1" dirty="0" err="1">
                <a:solidFill>
                  <a:srgbClr val="FF0000"/>
                </a:solidFill>
              </a:rPr>
              <a:t>Cry</a:t>
            </a:r>
            <a:r>
              <a:rPr lang="cs-CZ" sz="2800" b="1" i="1" dirty="0">
                <a:solidFill>
                  <a:srgbClr val="FF0000"/>
                </a:solidFill>
              </a:rPr>
              <a:t>, </a:t>
            </a:r>
            <a:r>
              <a:rPr lang="cs-CZ" sz="2800" b="1" i="1" dirty="0" err="1">
                <a:solidFill>
                  <a:srgbClr val="FF0000"/>
                </a:solidFill>
              </a:rPr>
              <a:t>Cry</a:t>
            </a:r>
            <a:r>
              <a:rPr lang="cs-CZ" sz="2800" b="1" i="1" dirty="0">
                <a:solidFill>
                  <a:srgbClr val="FF0000"/>
                </a:solidFill>
              </a:rPr>
              <a:t>“, „</a:t>
            </a:r>
            <a:r>
              <a:rPr lang="cs-CZ" sz="2800" b="1" i="1" dirty="0" err="1">
                <a:solidFill>
                  <a:srgbClr val="FF0000"/>
                </a:solidFill>
              </a:rPr>
              <a:t>Folson</a:t>
            </a:r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i="1" dirty="0" err="1">
                <a:solidFill>
                  <a:srgbClr val="FF0000"/>
                </a:solidFill>
              </a:rPr>
              <a:t>Prison</a:t>
            </a:r>
            <a:r>
              <a:rPr lang="cs-CZ" sz="2800" b="1" i="1" dirty="0">
                <a:solidFill>
                  <a:srgbClr val="FF0000"/>
                </a:solidFill>
              </a:rPr>
              <a:t> Blues“ </a:t>
            </a:r>
            <a:r>
              <a:rPr lang="cs-CZ" sz="2800" dirty="0"/>
              <a:t>tvořící jeho image desperáta, hity </a:t>
            </a:r>
            <a:r>
              <a:rPr lang="cs-CZ" sz="2800" b="1" i="1" dirty="0">
                <a:solidFill>
                  <a:srgbClr val="FF0000"/>
                </a:solidFill>
              </a:rPr>
              <a:t>„I </a:t>
            </a:r>
            <a:r>
              <a:rPr lang="cs-CZ" sz="2800" b="1" i="1" dirty="0" err="1">
                <a:solidFill>
                  <a:srgbClr val="FF0000"/>
                </a:solidFill>
              </a:rPr>
              <a:t>Walk</a:t>
            </a:r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i="1" dirty="0" err="1">
                <a:solidFill>
                  <a:srgbClr val="FF0000"/>
                </a:solidFill>
              </a:rPr>
              <a:t>the</a:t>
            </a:r>
            <a:r>
              <a:rPr lang="cs-CZ" sz="2800" b="1" i="1" dirty="0">
                <a:solidFill>
                  <a:srgbClr val="FF0000"/>
                </a:solidFill>
              </a:rPr>
              <a:t> Line“, „Ring </a:t>
            </a:r>
            <a:r>
              <a:rPr lang="cs-CZ" sz="2800" b="1" i="1" dirty="0" err="1">
                <a:solidFill>
                  <a:srgbClr val="FF0000"/>
                </a:solidFill>
              </a:rPr>
              <a:t>of</a:t>
            </a:r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i="1" dirty="0" err="1">
                <a:solidFill>
                  <a:srgbClr val="FF0000"/>
                </a:solidFill>
              </a:rPr>
              <a:t>Fire</a:t>
            </a:r>
            <a:r>
              <a:rPr lang="cs-CZ" sz="2800" b="1" i="1" dirty="0">
                <a:solidFill>
                  <a:srgbClr val="FF0000"/>
                </a:solidFill>
              </a:rPr>
              <a:t>“ </a:t>
            </a:r>
            <a:r>
              <a:rPr lang="cs-CZ" sz="2800" dirty="0"/>
              <a:t>a </a:t>
            </a:r>
            <a:r>
              <a:rPr lang="cs-CZ" sz="2800" b="1" i="1" dirty="0">
                <a:solidFill>
                  <a:srgbClr val="FF0000"/>
                </a:solidFill>
              </a:rPr>
              <a:t>„Man in Black“, </a:t>
            </a:r>
            <a:r>
              <a:rPr lang="cs-CZ" sz="2800" dirty="0"/>
              <a:t>žertovná </a:t>
            </a:r>
            <a:r>
              <a:rPr lang="cs-CZ" sz="2800" b="1" i="1" dirty="0">
                <a:solidFill>
                  <a:srgbClr val="FF0000"/>
                </a:solidFill>
              </a:rPr>
              <a:t>„A Boy </a:t>
            </a:r>
            <a:r>
              <a:rPr lang="cs-CZ" sz="2800" b="1" i="1" dirty="0" err="1">
                <a:solidFill>
                  <a:srgbClr val="FF0000"/>
                </a:solidFill>
              </a:rPr>
              <a:t>Named</a:t>
            </a:r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i="1" dirty="0" err="1">
                <a:solidFill>
                  <a:srgbClr val="FF0000"/>
                </a:solidFill>
              </a:rPr>
              <a:t>Sue</a:t>
            </a:r>
            <a:r>
              <a:rPr lang="cs-CZ" sz="2800" b="1" i="1" dirty="0">
                <a:solidFill>
                  <a:srgbClr val="FF0000"/>
                </a:solidFill>
              </a:rPr>
              <a:t>“, „Jackson“, </a:t>
            </a:r>
            <a:r>
              <a:rPr lang="cs-CZ" sz="2800" dirty="0"/>
              <a:t>duet s jeho druhou ženou, </a:t>
            </a:r>
            <a:r>
              <a:rPr lang="cs-CZ" sz="2800" u="sng" dirty="0"/>
              <a:t>June </a:t>
            </a:r>
            <a:r>
              <a:rPr lang="cs-CZ" sz="2800" u="sng" dirty="0" err="1"/>
              <a:t>Carter</a:t>
            </a:r>
            <a:r>
              <a:rPr lang="cs-CZ" sz="2800" u="sng" dirty="0"/>
              <a:t> Cash z </a:t>
            </a:r>
            <a:r>
              <a:rPr lang="cs-CZ" sz="2800" u="sng" dirty="0" err="1"/>
              <a:t>Carter</a:t>
            </a:r>
            <a:r>
              <a:rPr lang="cs-CZ" sz="2800" u="sng" dirty="0"/>
              <a:t> </a:t>
            </a:r>
            <a:r>
              <a:rPr lang="cs-CZ" sz="2800" u="sng" dirty="0" err="1"/>
              <a:t>Family</a:t>
            </a:r>
            <a:r>
              <a:rPr lang="cs-CZ" sz="2800" dirty="0"/>
              <a:t>, ale také </a:t>
            </a:r>
            <a:r>
              <a:rPr lang="cs-CZ" sz="2800" dirty="0" smtClean="0"/>
              <a:t>coververze </a:t>
            </a:r>
            <a:r>
              <a:rPr lang="cs-CZ" sz="2800" dirty="0"/>
              <a:t>rockových písní jako </a:t>
            </a:r>
            <a:r>
              <a:rPr lang="cs-CZ" sz="2800" b="1" i="1" dirty="0">
                <a:solidFill>
                  <a:srgbClr val="FF0000"/>
                </a:solidFill>
              </a:rPr>
              <a:t>„Hurt“, </a:t>
            </a:r>
            <a:r>
              <a:rPr lang="cs-CZ" sz="2800" dirty="0"/>
              <a:t>nebo </a:t>
            </a:r>
            <a:r>
              <a:rPr lang="cs-CZ" sz="2800" b="1" i="1" dirty="0">
                <a:solidFill>
                  <a:srgbClr val="FF0000"/>
                </a:solidFill>
              </a:rPr>
              <a:t>„</a:t>
            </a:r>
            <a:r>
              <a:rPr lang="cs-CZ" sz="2800" b="1" i="1" dirty="0" err="1">
                <a:solidFill>
                  <a:srgbClr val="FF0000"/>
                </a:solidFill>
              </a:rPr>
              <a:t>Personal</a:t>
            </a:r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i="1" dirty="0" err="1">
                <a:solidFill>
                  <a:srgbClr val="FF0000"/>
                </a:solidFill>
              </a:rPr>
              <a:t>Jesus</a:t>
            </a:r>
            <a:r>
              <a:rPr lang="cs-CZ" sz="2800" b="1" i="1" dirty="0" smtClean="0">
                <a:solidFill>
                  <a:srgbClr val="FF0000"/>
                </a:solidFill>
              </a:rPr>
              <a:t>“.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 </a:t>
            </a:r>
            <a:r>
              <a:rPr lang="cs-CZ" sz="2800" dirty="0"/>
              <a:t>Tématy mnoha </a:t>
            </a:r>
            <a:r>
              <a:rPr lang="cs-CZ" sz="2800" dirty="0" err="1"/>
              <a:t>Cashových</a:t>
            </a:r>
            <a:r>
              <a:rPr lang="cs-CZ" sz="2800" dirty="0"/>
              <a:t> písní, především pak těch z konce kariéry, jsou smutek a bolest, ale také naděje a vykoupení.</a:t>
            </a: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2927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097" y="2101931"/>
            <a:ext cx="23812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410294"/>
            <a:ext cx="3079386" cy="26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9289" y="1656745"/>
            <a:ext cx="3206800" cy="3098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1373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u="sng" dirty="0">
                <a:hlinkClick r:id="rId2"/>
              </a:rPr>
              <a:t>http://www.youtube.com/watch?v=bksZ4Qu18kc</a:t>
            </a:r>
            <a:r>
              <a:rPr lang="cs-CZ" sz="1600" dirty="0"/>
              <a:t>  </a:t>
            </a:r>
            <a:r>
              <a:rPr lang="cs-CZ" sz="1600" dirty="0" smtClean="0"/>
              <a:t>    &lt;- </a:t>
            </a:r>
            <a:r>
              <a:rPr lang="cs-CZ" sz="1600" dirty="0" err="1"/>
              <a:t>Hey</a:t>
            </a:r>
            <a:r>
              <a:rPr lang="cs-CZ" sz="1600" dirty="0"/>
              <a:t> Porter</a:t>
            </a:r>
          </a:p>
          <a:p>
            <a:r>
              <a:rPr lang="cs-CZ" sz="1600" u="sng" dirty="0">
                <a:hlinkClick r:id="rId3"/>
              </a:rPr>
              <a:t>http://www.youtube.com/watch?v=XHaVmFKnK7w</a:t>
            </a:r>
            <a:r>
              <a:rPr lang="cs-CZ" sz="1600" dirty="0"/>
              <a:t> </a:t>
            </a:r>
            <a:r>
              <a:rPr lang="cs-CZ" sz="1600" dirty="0" smtClean="0"/>
              <a:t>  &lt;- </a:t>
            </a:r>
            <a:r>
              <a:rPr lang="cs-CZ" sz="1600" dirty="0" err="1"/>
              <a:t>Cry,cry,cry</a:t>
            </a:r>
            <a:endParaRPr lang="cs-CZ" sz="1600" dirty="0"/>
          </a:p>
          <a:p>
            <a:r>
              <a:rPr lang="cs-CZ" sz="1600" u="sng" dirty="0">
                <a:hlinkClick r:id="rId4"/>
              </a:rPr>
              <a:t>http://www.youtube.com/watch?v=lWsuVuw5JO4</a:t>
            </a:r>
            <a:r>
              <a:rPr lang="cs-CZ" sz="1600" dirty="0"/>
              <a:t>  </a:t>
            </a:r>
            <a:r>
              <a:rPr lang="cs-CZ" sz="1600" dirty="0" smtClean="0"/>
              <a:t>   &lt;- </a:t>
            </a:r>
            <a:r>
              <a:rPr lang="cs-CZ" sz="1600" dirty="0" err="1"/>
              <a:t>Folson</a:t>
            </a:r>
            <a:r>
              <a:rPr lang="cs-CZ" sz="1600" dirty="0"/>
              <a:t> </a:t>
            </a:r>
            <a:r>
              <a:rPr lang="cs-CZ" sz="1600" dirty="0" err="1"/>
              <a:t>prison</a:t>
            </a:r>
            <a:r>
              <a:rPr lang="cs-CZ" sz="1600" dirty="0"/>
              <a:t> blues</a:t>
            </a:r>
          </a:p>
          <a:p>
            <a:r>
              <a:rPr lang="cs-CZ" sz="1600" u="sng" dirty="0">
                <a:hlinkClick r:id="rId5"/>
              </a:rPr>
              <a:t>http://www.youtube.com/watch?v=KHF9itPLUo4</a:t>
            </a:r>
            <a:r>
              <a:rPr lang="cs-CZ" sz="1600" dirty="0"/>
              <a:t>   </a:t>
            </a:r>
            <a:r>
              <a:rPr lang="cs-CZ" sz="1600" dirty="0" smtClean="0"/>
              <a:t>    &lt;- </a:t>
            </a:r>
            <a:r>
              <a:rPr lang="cs-CZ" sz="1600" dirty="0" err="1"/>
              <a:t>Iwalk</a:t>
            </a:r>
            <a:r>
              <a:rPr lang="cs-CZ" sz="1600" dirty="0"/>
              <a:t> </a:t>
            </a:r>
            <a:r>
              <a:rPr lang="cs-CZ" sz="1600" dirty="0" err="1"/>
              <a:t>the</a:t>
            </a:r>
            <a:r>
              <a:rPr lang="cs-CZ" sz="1600" dirty="0"/>
              <a:t> line</a:t>
            </a:r>
          </a:p>
          <a:p>
            <a:r>
              <a:rPr lang="cs-CZ" sz="1600" u="sng" dirty="0">
                <a:hlinkClick r:id="rId6"/>
              </a:rPr>
              <a:t>http://www.youtube.com/watch?v=mIBTg7q9oNc</a:t>
            </a:r>
            <a:r>
              <a:rPr lang="cs-CZ" sz="1600" dirty="0"/>
              <a:t>  </a:t>
            </a:r>
            <a:r>
              <a:rPr lang="cs-CZ" sz="1600" dirty="0" smtClean="0"/>
              <a:t>    &lt;- </a:t>
            </a:r>
            <a:r>
              <a:rPr lang="cs-CZ" sz="1600" dirty="0"/>
              <a:t>Ring </a:t>
            </a:r>
            <a:r>
              <a:rPr lang="cs-CZ" sz="1600" dirty="0" err="1"/>
              <a:t>of</a:t>
            </a:r>
            <a:r>
              <a:rPr lang="cs-CZ" sz="1600" dirty="0"/>
              <a:t> </a:t>
            </a:r>
            <a:r>
              <a:rPr lang="cs-CZ" sz="1600" dirty="0" err="1"/>
              <a:t>fire</a:t>
            </a:r>
            <a:endParaRPr lang="cs-CZ" sz="1600" dirty="0"/>
          </a:p>
          <a:p>
            <a:r>
              <a:rPr lang="cs-CZ" sz="1600" u="sng" dirty="0">
                <a:hlinkClick r:id="rId7"/>
              </a:rPr>
              <a:t>http://www.youtube.com/watch?v=aUXkDrZ1z2k</a:t>
            </a:r>
            <a:r>
              <a:rPr lang="cs-CZ" sz="1600" dirty="0"/>
              <a:t>   </a:t>
            </a:r>
            <a:r>
              <a:rPr lang="cs-CZ" sz="1600" dirty="0" smtClean="0"/>
              <a:t>    &lt;- </a:t>
            </a:r>
            <a:r>
              <a:rPr lang="cs-CZ" sz="1600" dirty="0"/>
              <a:t>Man in </a:t>
            </a:r>
            <a:r>
              <a:rPr lang="cs-CZ" sz="1600" dirty="0" err="1"/>
              <a:t>black</a:t>
            </a:r>
            <a:r>
              <a:rPr lang="cs-CZ" sz="1600" dirty="0"/>
              <a:t> </a:t>
            </a:r>
          </a:p>
          <a:p>
            <a:r>
              <a:rPr lang="cs-CZ" sz="1600" u="sng" dirty="0">
                <a:hlinkClick r:id="rId8"/>
              </a:rPr>
              <a:t>http://www.youtube.com/watch?v=_rleFAS_B04</a:t>
            </a:r>
            <a:r>
              <a:rPr lang="cs-CZ" sz="1600" dirty="0"/>
              <a:t>   </a:t>
            </a:r>
            <a:r>
              <a:rPr lang="cs-CZ" sz="1600" dirty="0" smtClean="0"/>
              <a:t>      &lt;- </a:t>
            </a:r>
            <a:r>
              <a:rPr lang="cs-CZ" sz="1600" dirty="0"/>
              <a:t>Boy </a:t>
            </a:r>
            <a:r>
              <a:rPr lang="cs-CZ" sz="1600" dirty="0" err="1"/>
              <a:t>named</a:t>
            </a:r>
            <a:r>
              <a:rPr lang="cs-CZ" sz="1600" dirty="0"/>
              <a:t> </a:t>
            </a:r>
            <a:r>
              <a:rPr lang="cs-CZ" sz="1600" dirty="0" err="1"/>
              <a:t>Sue</a:t>
            </a:r>
            <a:endParaRPr lang="cs-CZ" sz="1600" dirty="0"/>
          </a:p>
          <a:p>
            <a:r>
              <a:rPr lang="cs-CZ" sz="1600" u="sng" dirty="0">
                <a:hlinkClick r:id="rId9"/>
              </a:rPr>
              <a:t>http://www.youtube.com/watch?v=HGhCsznO0S8</a:t>
            </a:r>
            <a:r>
              <a:rPr lang="cs-CZ" sz="1600" dirty="0"/>
              <a:t>  </a:t>
            </a:r>
            <a:r>
              <a:rPr lang="cs-CZ" sz="1600" dirty="0" smtClean="0"/>
              <a:t>    &lt;- </a:t>
            </a:r>
            <a:r>
              <a:rPr lang="cs-CZ" sz="1600" dirty="0"/>
              <a:t>Jackson </a:t>
            </a:r>
          </a:p>
          <a:p>
            <a:r>
              <a:rPr lang="cs-CZ" sz="1600" u="sng" dirty="0">
                <a:hlinkClick r:id="rId10"/>
              </a:rPr>
              <a:t>http://www.youtube.com/watch?v=iCdBc5uByFQ</a:t>
            </a:r>
            <a:r>
              <a:rPr lang="cs-CZ" sz="1600" dirty="0"/>
              <a:t>  </a:t>
            </a:r>
            <a:r>
              <a:rPr lang="cs-CZ" sz="1600" dirty="0" smtClean="0"/>
              <a:t>     &lt;- </a:t>
            </a:r>
            <a:r>
              <a:rPr lang="cs-CZ" sz="1600" dirty="0"/>
              <a:t>Hurt</a:t>
            </a:r>
          </a:p>
          <a:p>
            <a:r>
              <a:rPr lang="cs-CZ" sz="1600" u="sng" dirty="0">
                <a:hlinkClick r:id="rId11"/>
              </a:rPr>
              <a:t>http://www.youtube.com/watch?v=xyvFhrDzLfY</a:t>
            </a:r>
            <a:r>
              <a:rPr lang="cs-CZ" sz="1600" dirty="0"/>
              <a:t>  </a:t>
            </a:r>
            <a:r>
              <a:rPr lang="cs-CZ" sz="1600" dirty="0" smtClean="0"/>
              <a:t>       &lt;- </a:t>
            </a:r>
            <a:r>
              <a:rPr lang="cs-CZ" sz="1600" dirty="0" err="1"/>
              <a:t>Personal</a:t>
            </a:r>
            <a:r>
              <a:rPr lang="cs-CZ" sz="1600" dirty="0"/>
              <a:t> </a:t>
            </a:r>
            <a:r>
              <a:rPr lang="cs-CZ" sz="1600" dirty="0" err="1"/>
              <a:t>jesus</a:t>
            </a:r>
            <a:endParaRPr lang="cs-CZ" sz="16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830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cs.wikipedia.org/wiki/Johnny_Cash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www.coveralia.com/fotos/johnny-cash2677.php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http://www.imdb.com/name/nm0143599</a:t>
            </a:r>
            <a:r>
              <a:rPr lang="cs-CZ" dirty="0" smtClean="0">
                <a:hlinkClick r:id="rId4"/>
              </a:rPr>
              <a:t>/</a:t>
            </a:r>
            <a:endParaRPr lang="cs-CZ" dirty="0"/>
          </a:p>
          <a:p>
            <a:r>
              <a:rPr lang="cs-CZ">
                <a:hlinkClick r:id="rId5"/>
              </a:rPr>
              <a:t>http://diskografie.jirpa.cz/rate.php?link=1710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1477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59</TotalTime>
  <Words>454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Prezentace aplikace PowerPoint</vt:lpstr>
      <vt:lpstr>JOHNNY CASH</vt:lpstr>
      <vt:lpstr>Johnny Cash</vt:lpstr>
      <vt:lpstr>Prezentace aplikace PowerPoint</vt:lpstr>
      <vt:lpstr>Dětství</vt:lpstr>
      <vt:lpstr>Nejznámější písně</vt:lpstr>
      <vt:lpstr>Prezentace aplikace PowerPoint</vt:lpstr>
      <vt:lpstr>Odkazy</vt:lpstr>
      <vt:lpstr>Bibliografie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JOHNNY CASH</dc:title>
  <dc:creator>Valued Acer Customer</dc:creator>
  <cp:lastModifiedBy>0JXR</cp:lastModifiedBy>
  <cp:revision>14</cp:revision>
  <dcterms:created xsi:type="dcterms:W3CDTF">2012-12-02T16:40:09Z</dcterms:created>
  <dcterms:modified xsi:type="dcterms:W3CDTF">2013-06-25T11:14:37Z</dcterms:modified>
</cp:coreProperties>
</file>