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4" r:id="rId3"/>
    <p:sldId id="256" r:id="rId4"/>
    <p:sldId id="257" r:id="rId5"/>
    <p:sldId id="258" r:id="rId6"/>
    <p:sldId id="265" r:id="rId7"/>
    <p:sldId id="266" r:id="rId8"/>
    <p:sldId id="267" r:id="rId9"/>
    <p:sldId id="259" r:id="rId10"/>
    <p:sldId id="260" r:id="rId11"/>
    <p:sldId id="268" r:id="rId12"/>
    <p:sldId id="261" r:id="rId13"/>
    <p:sldId id="269" r:id="rId14"/>
    <p:sldId id="270" r:id="rId15"/>
    <p:sldId id="262" r:id="rId16"/>
    <p:sldId id="264" r:id="rId17"/>
    <p:sldId id="263" r:id="rId18"/>
    <p:sldId id="271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block"/>
          <p:cNvSpPr/>
          <p:nvPr/>
        </p:nvSpPr>
        <p:spPr>
          <a:xfrm>
            <a:off x="856283" y="1600200"/>
            <a:ext cx="8287717" cy="3276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grpSp>
        <p:nvGrpSpPr>
          <p:cNvPr id="4" name="top graphic"/>
          <p:cNvGrpSpPr/>
          <p:nvPr/>
        </p:nvGrpSpPr>
        <p:grpSpPr>
          <a:xfrm>
            <a:off x="960" y="0"/>
            <a:ext cx="9144095" cy="429768"/>
            <a:chOff x="1279" y="0"/>
            <a:chExt cx="12188952" cy="429768"/>
          </a:xfrm>
        </p:grpSpPr>
        <p:sp>
          <p:nvSpPr>
            <p:cNvPr id="8" name="Obdélník 7"/>
            <p:cNvSpPr/>
            <p:nvPr/>
          </p:nvSpPr>
          <p:spPr>
            <a:xfrm>
              <a:off x="1279" y="0"/>
              <a:ext cx="12188952" cy="22860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noProof="0" dirty="0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279" y="228600"/>
              <a:ext cx="12188952" cy="201168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noProof="0" dirty="0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1279" y="306324"/>
              <a:ext cx="12188952" cy="457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noProof="0" dirty="0"/>
            </a:p>
          </p:txBody>
        </p:sp>
      </p:grpSp>
      <p:grpSp>
        <p:nvGrpSpPr>
          <p:cNvPr id="5" name="bottom graphic"/>
          <p:cNvGrpSpPr/>
          <p:nvPr/>
        </p:nvGrpSpPr>
        <p:grpSpPr>
          <a:xfrm>
            <a:off x="0" y="6080760"/>
            <a:ext cx="9145055" cy="777240"/>
            <a:chOff x="0" y="6080760"/>
            <a:chExt cx="12190231" cy="777240"/>
          </a:xfrm>
        </p:grpSpPr>
        <p:sp>
          <p:nvSpPr>
            <p:cNvPr id="13" name="Obdélník 12"/>
            <p:cNvSpPr/>
            <p:nvPr/>
          </p:nvSpPr>
          <p:spPr>
            <a:xfrm>
              <a:off x="0" y="6217920"/>
              <a:ext cx="12188825" cy="64008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3">
              <a:schemeClr val="dk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noProof="0" dirty="0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1279" y="6080760"/>
              <a:ext cx="12188952" cy="97215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noProof="0" dirty="0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1279" y="6172200"/>
              <a:ext cx="12188952" cy="274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noProof="0" dirty="0"/>
            </a:p>
          </p:txBody>
        </p:sp>
      </p:grp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2107" y="5029200"/>
            <a:ext cx="6173806" cy="838200"/>
          </a:xfrm>
        </p:spPr>
        <p:txBody>
          <a:bodyPr/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noProof="0" smtClean="0"/>
              <a:t>Klepnutím lze upravit styl předlohy podnadpisů.</a:t>
            </a:r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2108" y="1905000"/>
            <a:ext cx="6859785" cy="26670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bg1"/>
                </a:solidFill>
                <a:effectLst>
                  <a:outerShdw blurRad="88900" algn="c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20" name="Zástupný symbol pro datum 1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302CB-13D1-45CC-AB19-DC2E6CB9E6F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918C1-11CE-473E-9CA0-A05BADB29A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935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 algn="l">
              <a:defRPr sz="320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302CB-13D1-45CC-AB19-DC2E6CB9E6F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918C1-11CE-473E-9CA0-A05BADB29A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475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107" y="1905000"/>
            <a:ext cx="6859786" cy="2667000"/>
          </a:xfrm>
        </p:spPr>
        <p:txBody>
          <a:bodyPr anchor="b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2107" y="4876800"/>
            <a:ext cx="6173806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B2302CB-13D1-45CC-AB19-DC2E6CB9E6F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7F918C1-11CE-473E-9CA0-A05BADB29A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8729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2107" y="1904999"/>
            <a:ext cx="3327540" cy="4088921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4354" y="1904999"/>
            <a:ext cx="3327540" cy="4088921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302CB-13D1-45CC-AB19-DC2E6CB9E6F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918C1-11CE-473E-9CA0-A05BADB29A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067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2107" y="1828801"/>
            <a:ext cx="3315563" cy="685801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142107" y="2590801"/>
            <a:ext cx="3315563" cy="3429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86331" y="1828801"/>
            <a:ext cx="3315563" cy="685801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86331" y="2590801"/>
            <a:ext cx="3315563" cy="3429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302CB-13D1-45CC-AB19-DC2E6CB9E6F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918C1-11CE-473E-9CA0-A05BADB29A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762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302CB-13D1-45CC-AB19-DC2E6CB9E6F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918C1-11CE-473E-9CA0-A05BADB29A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199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bottom graphic"/>
          <p:cNvGrpSpPr/>
          <p:nvPr/>
        </p:nvGrpSpPr>
        <p:grpSpPr>
          <a:xfrm>
            <a:off x="0" y="6309360"/>
            <a:ext cx="9145055" cy="548640"/>
            <a:chOff x="0" y="6309360"/>
            <a:chExt cx="12190231" cy="548640"/>
          </a:xfrm>
        </p:grpSpPr>
        <p:sp>
          <p:nvSpPr>
            <p:cNvPr id="7" name="Obdélník 6"/>
            <p:cNvSpPr/>
            <p:nvPr/>
          </p:nvSpPr>
          <p:spPr>
            <a:xfrm>
              <a:off x="0" y="6400800"/>
              <a:ext cx="12188825" cy="4572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3">
              <a:schemeClr val="dk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noProof="0" dirty="0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1279" y="6309360"/>
              <a:ext cx="12188952" cy="97215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noProof="0" dirty="0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279" y="6379143"/>
              <a:ext cx="12188952" cy="274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noProof="0" dirty="0"/>
            </a:p>
          </p:txBody>
        </p:sp>
      </p:grp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302CB-13D1-45CC-AB19-DC2E6CB9E6F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918C1-11CE-473E-9CA0-A05BADB29A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611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"/>
          <p:cNvSpPr/>
          <p:nvPr/>
        </p:nvSpPr>
        <p:spPr>
          <a:xfrm>
            <a:off x="913445" y="1019175"/>
            <a:ext cx="4596057" cy="4572000"/>
          </a:xfrm>
          <a:prstGeom prst="rect">
            <a:avLst/>
          </a:prstGeom>
          <a:noFill/>
          <a:ln w="1016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43959" y="1371600"/>
            <a:ext cx="2343760" cy="2057400"/>
          </a:xfrm>
        </p:spPr>
        <p:txBody>
          <a:bodyPr anchor="b">
            <a:normAutofit/>
          </a:bodyPr>
          <a:lstStyle>
            <a:lvl1pPr algn="l">
              <a:defRPr sz="3200" b="1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9239" y="1293495"/>
            <a:ext cx="4184470" cy="40233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943959" y="3536830"/>
            <a:ext cx="2343760" cy="1797169"/>
          </a:xfrm>
        </p:spPr>
        <p:txBody>
          <a:bodyPr>
            <a:normAutofit/>
          </a:bodyPr>
          <a:lstStyle>
            <a:lvl1pPr marL="0" indent="0">
              <a:spcBef>
                <a:spcPts val="8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302CB-13D1-45CC-AB19-DC2E6CB9E6F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918C1-11CE-473E-9CA0-A05BADB29A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866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"/>
          <p:cNvSpPr/>
          <p:nvPr/>
        </p:nvSpPr>
        <p:spPr>
          <a:xfrm>
            <a:off x="913445" y="1019175"/>
            <a:ext cx="4596057" cy="4572000"/>
          </a:xfrm>
          <a:prstGeom prst="rect">
            <a:avLst/>
          </a:prstGeom>
          <a:noFill/>
          <a:ln w="1016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43959" y="1371600"/>
            <a:ext cx="2343760" cy="2057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1050641" y="1202055"/>
            <a:ext cx="4321665" cy="4206240"/>
          </a:xfrm>
          <a:solidFill>
            <a:schemeClr val="bg1">
              <a:lumMod val="95000"/>
            </a:schemeClr>
          </a:solidFill>
        </p:spPr>
        <p:txBody>
          <a:bodyPr tIns="914400">
            <a:normAutofit/>
          </a:bodyPr>
          <a:lstStyle>
            <a:lvl1pPr marL="0" indent="0" algn="ctr">
              <a:spcBef>
                <a:spcPts val="0"/>
              </a:spcBef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noProof="0" smtClean="0"/>
              <a:t>Klepnutím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943959" y="3536830"/>
            <a:ext cx="2343760" cy="1797171"/>
          </a:xfrm>
        </p:spPr>
        <p:txBody>
          <a:bodyPr>
            <a:normAutofit/>
          </a:bodyPr>
          <a:lstStyle>
            <a:lvl1pPr marL="0" indent="0">
              <a:spcBef>
                <a:spcPts val="8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302CB-13D1-45CC-AB19-DC2E6CB9E6F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918C1-11CE-473E-9CA0-A05BADB29A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842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302CB-13D1-45CC-AB19-DC2E6CB9E6F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918C1-11CE-473E-9CA0-A05BADB29A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828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122736" y="609600"/>
            <a:ext cx="857474" cy="5410200"/>
          </a:xfrm>
        </p:spPr>
        <p:txBody>
          <a:bodyPr vert="eaVert"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2107" y="609600"/>
            <a:ext cx="5773652" cy="5410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302CB-13D1-45CC-AB19-DC2E6CB9E6F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918C1-11CE-473E-9CA0-A05BADB29A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326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bottom graphic"/>
          <p:cNvGrpSpPr/>
          <p:nvPr/>
        </p:nvGrpSpPr>
        <p:grpSpPr>
          <a:xfrm>
            <a:off x="0" y="6309360"/>
            <a:ext cx="9145055" cy="548640"/>
            <a:chOff x="0" y="6309360"/>
            <a:chExt cx="12190231" cy="548640"/>
          </a:xfrm>
        </p:grpSpPr>
        <p:sp>
          <p:nvSpPr>
            <p:cNvPr id="7" name="Obdélník 6"/>
            <p:cNvSpPr/>
            <p:nvPr/>
          </p:nvSpPr>
          <p:spPr>
            <a:xfrm>
              <a:off x="0" y="6400800"/>
              <a:ext cx="12188825" cy="4572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3">
              <a:schemeClr val="dk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noProof="0" dirty="0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1279" y="6309360"/>
              <a:ext cx="12188952" cy="97215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noProof="0" dirty="0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279" y="6379143"/>
              <a:ext cx="12188952" cy="274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noProof="0" dirty="0"/>
            </a:p>
          </p:txBody>
        </p:sp>
      </p:grpSp>
      <p:grpSp>
        <p:nvGrpSpPr>
          <p:cNvPr id="14" name="top graphic"/>
          <p:cNvGrpSpPr/>
          <p:nvPr/>
        </p:nvGrpSpPr>
        <p:grpSpPr>
          <a:xfrm>
            <a:off x="960" y="0"/>
            <a:ext cx="9144095" cy="320040"/>
            <a:chOff x="1279" y="0"/>
            <a:chExt cx="12188952" cy="320040"/>
          </a:xfrm>
        </p:grpSpPr>
        <p:sp>
          <p:nvSpPr>
            <p:cNvPr id="11" name="Obdélník 10"/>
            <p:cNvSpPr/>
            <p:nvPr/>
          </p:nvSpPr>
          <p:spPr>
            <a:xfrm>
              <a:off x="1279" y="0"/>
              <a:ext cx="12188952" cy="17023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noProof="0" dirty="0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279" y="170234"/>
              <a:ext cx="12188952" cy="14980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noProof="0" dirty="0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1279" y="231421"/>
              <a:ext cx="12188952" cy="274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noProof="0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142454" y="609600"/>
            <a:ext cx="6859440" cy="1066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noProof="0" dirty="0" smtClean="0"/>
              <a:t>Kliknutím lze upravit styl.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2454" y="1905000"/>
            <a:ext cx="685944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997334" y="6516865"/>
            <a:ext cx="995976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4B2302CB-13D1-45CC-AB19-DC2E6CB9E6F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130918" y="6516865"/>
            <a:ext cx="4547793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99472" y="6516865"/>
            <a:ext cx="70242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97F918C1-11CE-473E-9CA0-A05BADB29A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845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Wingdings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1"/>
        </a:buClr>
        <a:buSzPct val="100000"/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SzPct val="80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SzPct val="100000"/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SzPct val="8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5544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SzPct val="100000"/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7830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SzPct val="8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SzPct val="100000"/>
        <a:buFont typeface="Arial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4028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SzPct val="8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PP_BE9NIyM" TargetMode="External"/><Relationship Id="rId2" Type="http://schemas.openxmlformats.org/officeDocument/2006/relationships/hyperlink" Target="http://www.youtube.com/watch?v=dw-Tz255GF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w1NZxLbaOls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1lWEwEJjF0" TargetMode="External"/><Relationship Id="rId2" Type="http://schemas.openxmlformats.org/officeDocument/2006/relationships/hyperlink" Target="http://www.youtube.com/watch?v=ckNMjjxNWGk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bSiH9si7l4&amp;playnext=1&amp;list=PLF279EB83BCF74C07&amp;feature=results_main" TargetMode="External"/><Relationship Id="rId2" Type="http://schemas.openxmlformats.org/officeDocument/2006/relationships/hyperlink" Target="http://www.youtube.com/watch?v=vH6eWgKqzzc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8VGq48zDcqI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_asHIu1kNqM" TargetMode="External"/><Relationship Id="rId2" Type="http://schemas.openxmlformats.org/officeDocument/2006/relationships/hyperlink" Target="http://www.youtube.com/watch?v=fao6eFqc6d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UvMzgH94ZpU" TargetMode="External"/><Relationship Id="rId4" Type="http://schemas.openxmlformats.org/officeDocument/2006/relationships/hyperlink" Target="http://www.youtube.com/watch?v=ljexiOFHeOY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t8cgEmduFk" TargetMode="External"/><Relationship Id="rId7" Type="http://schemas.openxmlformats.org/officeDocument/2006/relationships/hyperlink" Target="http://www.youtube.com/watch?v=E7epQMJ9LSk" TargetMode="External"/><Relationship Id="rId2" Type="http://schemas.openxmlformats.org/officeDocument/2006/relationships/hyperlink" Target="http://www.youtube.com/watch?v=S3UaBQSYQC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QWe0jfB05CE" TargetMode="External"/><Relationship Id="rId5" Type="http://schemas.openxmlformats.org/officeDocument/2006/relationships/hyperlink" Target="http://www.youtube.com/watch?v=a98MBiRUTEA" TargetMode="External"/><Relationship Id="rId4" Type="http://schemas.openxmlformats.org/officeDocument/2006/relationships/hyperlink" Target="http://www.youtube.com/watch?v=C0Hk4WPcbC8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ooSMjpT_pAY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oralki.rooya.cz/blog_detail.php?id=59" TargetMode="External"/><Relationship Id="rId3" Type="http://schemas.openxmlformats.org/officeDocument/2006/relationships/hyperlink" Target="http://web.mestanska-beseda.cz/za-oponou/michal-prokop-pokrti-v-plzni-svou-novou-desku-1.aspx" TargetMode="External"/><Relationship Id="rId7" Type="http://schemas.openxmlformats.org/officeDocument/2006/relationships/hyperlink" Target="http://www.prostor-ad.cz/pruvodce/praha/sporilov/hudebni/vancura.htm" TargetMode="External"/><Relationship Id="rId2" Type="http://schemas.openxmlformats.org/officeDocument/2006/relationships/hyperlink" Target="http://www.i60.cz/clanek_2111_prazsky-palac-akropolis-vzpominal-na-vaclava-havla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hudba.hradiste.cz/index.php?AKCE=U-AUTORA&amp;ID=33b4340200" TargetMode="External"/><Relationship Id="rId5" Type="http://schemas.openxmlformats.org/officeDocument/2006/relationships/hyperlink" Target="http://retro.abysszine.com/image/recenze/olympic-50-hity4.jpg" TargetMode="External"/><Relationship Id="rId4" Type="http://schemas.openxmlformats.org/officeDocument/2006/relationships/hyperlink" Target="http://www.abradio.cz/interpret/1940/petr-novak/" TargetMode="External"/><Relationship Id="rId9" Type="http://schemas.openxmlformats.org/officeDocument/2006/relationships/hyperlink" Target="http://www.socsol.cz/2011/poezie-a-hudba-odporu/demokracie-karel-kry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19/12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60.léta v československé populární hudbě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764704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54417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7606358" cy="5471120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00000"/>
              </a:lnSpc>
            </a:pPr>
            <a:r>
              <a:rPr lang="cs-CZ" dirty="0"/>
              <a:t>ANOTACE</a:t>
            </a:r>
          </a:p>
          <a:p>
            <a:pPr>
              <a:lnSpc>
                <a:spcPct val="10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0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00000"/>
              </a:lnSpc>
            </a:pPr>
            <a:r>
              <a:rPr lang="cs-CZ" b="1" dirty="0"/>
              <a:t>Číslo materiálu:</a:t>
            </a:r>
            <a:r>
              <a:rPr lang="cs-CZ" dirty="0"/>
              <a:t> VY </a:t>
            </a:r>
            <a:r>
              <a:rPr lang="cs-CZ"/>
              <a:t>32 </a:t>
            </a:r>
            <a:r>
              <a:rPr lang="cs-CZ" smtClean="0"/>
              <a:t>INOVACE 19/12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Ročník: </a:t>
            </a:r>
            <a:r>
              <a:rPr lang="cs-CZ" dirty="0"/>
              <a:t>VIII. ročník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Klíčová slova: </a:t>
            </a:r>
            <a:r>
              <a:rPr lang="cs-CZ" dirty="0"/>
              <a:t>populární hudba – </a:t>
            </a:r>
            <a:r>
              <a:rPr lang="cs-CZ" dirty="0" smtClean="0"/>
              <a:t>60.léta </a:t>
            </a:r>
            <a:r>
              <a:rPr lang="cs-CZ" dirty="0"/>
              <a:t>- </a:t>
            </a:r>
            <a:r>
              <a:rPr lang="cs-CZ" dirty="0" err="1"/>
              <a:t>československo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vývoj populární hudby </a:t>
            </a:r>
            <a:r>
              <a:rPr lang="cs-CZ" dirty="0" smtClean="0"/>
              <a:t>v 60.letech </a:t>
            </a:r>
            <a:r>
              <a:rPr lang="cs-CZ" dirty="0"/>
              <a:t>20.století, </a:t>
            </a:r>
            <a:r>
              <a:rPr lang="cs-CZ" dirty="0" smtClean="0"/>
              <a:t>zařazuje poznatky </a:t>
            </a:r>
            <a:r>
              <a:rPr lang="cs-CZ" dirty="0"/>
              <a:t>do širších souvislostí 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0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0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pPr>
              <a:lnSpc>
                <a:spcPct val="100000"/>
              </a:lnSpc>
            </a:pPr>
            <a:endParaRPr lang="cs-CZ" dirty="0"/>
          </a:p>
          <a:p>
            <a:pPr>
              <a:lnSpc>
                <a:spcPct val="100000"/>
              </a:lnSpc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2964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60. léta v československé </a:t>
            </a:r>
            <a:r>
              <a:rPr lang="cs-CZ" smtClean="0"/>
              <a:t>populární hudbě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743737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454" y="609600"/>
            <a:ext cx="6859440" cy="15510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052736"/>
            <a:ext cx="7416824" cy="496706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Na počátku 60.let dochází k uvolnění společenského ovzduší</a:t>
            </a:r>
          </a:p>
          <a:p>
            <a:endParaRPr lang="cs-CZ" sz="3200" dirty="0" smtClean="0"/>
          </a:p>
          <a:p>
            <a:r>
              <a:rPr lang="cs-CZ" sz="3200" dirty="0" smtClean="0"/>
              <a:t>Rozpoutává se vlna amatérského rockového muzicírování ovlivněného rock and </a:t>
            </a:r>
            <a:r>
              <a:rPr lang="cs-CZ" sz="3200" dirty="0" err="1" smtClean="0"/>
              <a:t>rollem</a:t>
            </a:r>
            <a:r>
              <a:rPr lang="cs-CZ" sz="3200" dirty="0" smtClean="0"/>
              <a:t>, </a:t>
            </a:r>
            <a:r>
              <a:rPr lang="cs-CZ" sz="3200" dirty="0" err="1" smtClean="0"/>
              <a:t>Shadows</a:t>
            </a:r>
            <a:r>
              <a:rPr lang="cs-CZ" sz="3200" dirty="0" smtClean="0"/>
              <a:t> a Beatles</a:t>
            </a:r>
          </a:p>
        </p:txBody>
      </p:sp>
    </p:spTree>
    <p:extLst>
      <p:ext uri="{BB962C8B-B14F-4D97-AF65-F5344CB8AC3E}">
        <p14:creationId xmlns:p14="http://schemas.microsoft.com/office/powerpoint/2010/main" val="33357132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08912" cy="1152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Mezi nejslavnější osobnosti rockové scény patří: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84784"/>
            <a:ext cx="7560840" cy="453501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Vladimír Mišík </a:t>
            </a:r>
            <a:r>
              <a:rPr lang="cs-CZ" dirty="0" smtClean="0"/>
              <a:t>(</a:t>
            </a:r>
            <a:r>
              <a:rPr lang="cs-CZ" dirty="0" smtClean="0">
                <a:solidFill>
                  <a:schemeClr val="tx2">
                    <a:lumMod val="95000"/>
                    <a:lumOff val="5000"/>
                  </a:schemeClr>
                </a:solidFill>
                <a:hlinkClick r:id="rId2"/>
              </a:rPr>
              <a:t>http://www.youtube.com/</a:t>
            </a:r>
            <a:r>
              <a:rPr lang="cs-CZ" dirty="0" err="1" smtClean="0">
                <a:solidFill>
                  <a:schemeClr val="tx2">
                    <a:lumMod val="95000"/>
                    <a:lumOff val="5000"/>
                  </a:schemeClr>
                </a:solidFill>
                <a:hlinkClick r:id="rId2"/>
              </a:rPr>
              <a:t>watch</a:t>
            </a:r>
            <a:r>
              <a:rPr lang="cs-CZ" dirty="0" smtClean="0">
                <a:solidFill>
                  <a:schemeClr val="tx2">
                    <a:lumMod val="95000"/>
                    <a:lumOff val="5000"/>
                  </a:schemeClr>
                </a:solidFill>
                <a:hlinkClick r:id="rId2"/>
              </a:rPr>
              <a:t>?v=dw-Tz255GFg</a:t>
            </a:r>
            <a:r>
              <a:rPr lang="cs-CZ" dirty="0" smtClean="0">
                <a:solidFill>
                  <a:schemeClr val="tx2">
                    <a:lumMod val="95000"/>
                    <a:lumOff val="5000"/>
                  </a:schemeClr>
                </a:solidFill>
              </a:rPr>
              <a:t>)</a:t>
            </a:r>
          </a:p>
          <a:p>
            <a:endParaRPr lang="cs-CZ" b="1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 Novák </a:t>
            </a:r>
            <a:r>
              <a:rPr lang="cs-CZ" dirty="0" smtClean="0"/>
              <a:t>(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</a:t>
            </a:r>
            <a:r>
              <a:rPr lang="cs-CZ" dirty="0" err="1" smtClean="0">
                <a:hlinkClick r:id="rId3"/>
              </a:rPr>
              <a:t>cPP</a:t>
            </a:r>
            <a:r>
              <a:rPr lang="cs-CZ" dirty="0" smtClean="0">
                <a:hlinkClick r:id="rId3"/>
              </a:rPr>
              <a:t>_BE9NIyM</a:t>
            </a:r>
            <a:r>
              <a:rPr lang="cs-CZ" dirty="0" smtClean="0"/>
              <a:t>)</a:t>
            </a:r>
          </a:p>
          <a:p>
            <a:endParaRPr lang="cs-CZ" b="1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Michal Prokop </a:t>
            </a:r>
            <a:r>
              <a:rPr lang="cs-CZ" dirty="0" smtClean="0"/>
              <a:t>(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?v=w1NZxLbaOls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239448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Vladimír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Mišík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 descr="D:\Moje DUMy\Dejiny popularni hudby\obrázky\50\60 u nas\vladimir-misik_2012093014135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5" y="1772815"/>
            <a:ext cx="5874146" cy="367134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 Novák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D:\Moje DUMy\Dejiny popularni hudby\obrázky\50\60 u nas\petrNová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620688"/>
            <a:ext cx="3864282" cy="549391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Michal Prokop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D:\Moje DUMy\Dejiny popularni hudby\obrázky\50\60 u nas\michalproko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916832"/>
            <a:ext cx="6120680" cy="408045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i="1" dirty="0" smtClean="0">
                <a:solidFill>
                  <a:schemeClr val="accent1">
                    <a:lumMod val="75000"/>
                  </a:schemeClr>
                </a:solidFill>
              </a:rPr>
              <a:t>Blue </a:t>
            </a:r>
            <a:r>
              <a:rPr lang="cs-CZ" sz="2800" i="1" dirty="0" err="1" smtClean="0">
                <a:solidFill>
                  <a:schemeClr val="accent1">
                    <a:lumMod val="75000"/>
                  </a:schemeClr>
                </a:solidFill>
              </a:rPr>
              <a:t>Effect</a:t>
            </a:r>
            <a:r>
              <a:rPr lang="cs-CZ" sz="28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(</a:t>
            </a:r>
            <a:r>
              <a:rPr lang="cs-CZ" dirty="0" smtClean="0">
                <a:hlinkClick r:id="rId2"/>
              </a:rPr>
              <a:t>http://www.youtube.com/</a:t>
            </a:r>
            <a:r>
              <a:rPr lang="cs-CZ" dirty="0" err="1" smtClean="0">
                <a:hlinkClick r:id="rId2"/>
              </a:rPr>
              <a:t>watch?v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ckNMjjxNWGk</a:t>
            </a:r>
            <a:r>
              <a:rPr lang="cs-CZ" dirty="0" smtClean="0"/>
              <a:t>)</a:t>
            </a:r>
          </a:p>
          <a:p>
            <a:endParaRPr lang="cs-CZ" sz="2800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i="1" dirty="0" smtClean="0">
                <a:solidFill>
                  <a:schemeClr val="accent1">
                    <a:lumMod val="75000"/>
                  </a:schemeClr>
                </a:solidFill>
              </a:rPr>
              <a:t>Synkopy 61 </a:t>
            </a:r>
            <a:r>
              <a:rPr lang="cs-CZ" dirty="0" smtClean="0"/>
              <a:t>(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?v=B1lWEwEJjF0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297875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454" y="609600"/>
            <a:ext cx="6859440" cy="3711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454" y="1340768"/>
            <a:ext cx="6859440" cy="46790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Svoji kariéru nastupuje také skupina </a:t>
            </a:r>
            <a:r>
              <a:rPr lang="cs-CZ" sz="2800" b="1" dirty="0" err="1" smtClean="0">
                <a:solidFill>
                  <a:schemeClr val="accent1"/>
                </a:solidFill>
              </a:rPr>
              <a:t>Olympic</a:t>
            </a:r>
            <a:r>
              <a:rPr lang="cs-CZ" sz="2800" dirty="0" smtClean="0">
                <a:solidFill>
                  <a:srgbClr val="92D050"/>
                </a:solidFill>
              </a:rPr>
              <a:t>, </a:t>
            </a:r>
            <a:r>
              <a:rPr lang="cs-CZ" sz="2800" dirty="0" smtClean="0"/>
              <a:t>která své kvality dokázala    v divadle Semafor ve hře </a:t>
            </a:r>
            <a:r>
              <a:rPr lang="cs-CZ" sz="2800" i="1" u="sng" dirty="0" err="1" smtClean="0">
                <a:solidFill>
                  <a:schemeClr val="accent1"/>
                </a:solidFill>
              </a:rPr>
              <a:t>Ondráš</a:t>
            </a:r>
            <a:r>
              <a:rPr lang="cs-CZ" sz="2800" i="1" u="sng" dirty="0" smtClean="0">
                <a:solidFill>
                  <a:schemeClr val="accent1"/>
                </a:solidFill>
              </a:rPr>
              <a:t> podotýká </a:t>
            </a:r>
            <a:r>
              <a:rPr lang="cs-CZ" sz="2800" dirty="0" smtClean="0"/>
              <a:t>– zároveň tímto účinkováním pomohla k obecnému uznání rockové hudby u nás (do té doby byla oficiálně přehlížená)</a:t>
            </a:r>
          </a:p>
          <a:p>
            <a:r>
              <a:rPr lang="cs-CZ" sz="1800" dirty="0" smtClean="0">
                <a:hlinkClick r:id="rId2"/>
              </a:rPr>
              <a:t>http://www.youtube.com/watch?v=vH6eWgKqzzc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http://www.youtube.com/watch?v=fbSiH9si7l4&amp;playnext=1&amp;list=PLF279EB83BCF74C07&amp;feature=results_main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youtube.com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watch</a:t>
            </a:r>
            <a:r>
              <a:rPr lang="cs-CZ" sz="1800" dirty="0" smtClean="0">
                <a:hlinkClick r:id="rId4"/>
              </a:rPr>
              <a:t>?v=8VGq48zDcqI</a:t>
            </a: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45262257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Olympic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884063"/>
            <a:ext cx="6336704" cy="3890442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980728"/>
            <a:ext cx="6859440" cy="100811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>C&amp;W</a:t>
            </a:r>
            <a:r>
              <a:rPr lang="cs-CZ" sz="4000" dirty="0"/>
              <a:t/>
            </a:r>
            <a:br>
              <a:rPr lang="cs-CZ" sz="4000" dirty="0"/>
            </a:b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Populární oblastí se na naší scéně stal také </a:t>
            </a:r>
            <a:r>
              <a:rPr lang="cs-CZ" sz="2800" i="1" dirty="0" smtClean="0">
                <a:solidFill>
                  <a:schemeClr val="accent1"/>
                </a:solidFill>
              </a:rPr>
              <a:t>country and western </a:t>
            </a:r>
          </a:p>
          <a:p>
            <a:r>
              <a:rPr lang="cs-CZ" sz="2800" dirty="0" smtClean="0"/>
              <a:t>Velmi slavnými se v této oblasti staly kapely </a:t>
            </a:r>
            <a:r>
              <a:rPr lang="cs-CZ" sz="3200" b="1" dirty="0" err="1" smtClean="0">
                <a:solidFill>
                  <a:schemeClr val="accent1"/>
                </a:solidFill>
              </a:rPr>
              <a:t>Greenhorns</a:t>
            </a:r>
            <a:r>
              <a:rPr lang="cs-CZ" sz="3200" b="1" dirty="0" smtClean="0">
                <a:solidFill>
                  <a:schemeClr val="accent1"/>
                </a:solidFill>
              </a:rPr>
              <a:t>  </a:t>
            </a:r>
            <a:endParaRPr lang="cs-CZ" sz="2800" b="1" dirty="0" smtClean="0">
              <a:solidFill>
                <a:schemeClr val="accent1"/>
              </a:solidFill>
            </a:endParaRPr>
          </a:p>
          <a:p>
            <a:r>
              <a:rPr lang="cs-CZ" sz="2000" dirty="0" smtClean="0">
                <a:hlinkClick r:id="rId2"/>
              </a:rPr>
              <a:t>http://www.youtube.com/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?v=fao6eFqc6dI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3"/>
              </a:rPr>
              <a:t>http://www.youtube.com/</a:t>
            </a:r>
            <a:r>
              <a:rPr lang="cs-CZ" sz="2000" dirty="0" err="1" smtClean="0">
                <a:hlinkClick r:id="rId3"/>
              </a:rPr>
              <a:t>watch</a:t>
            </a:r>
            <a:r>
              <a:rPr lang="cs-CZ" sz="2000" dirty="0" smtClean="0">
                <a:hlinkClick r:id="rId3"/>
              </a:rPr>
              <a:t>?v=_asHIu1kNqM</a:t>
            </a:r>
            <a:r>
              <a:rPr lang="cs-CZ" sz="2000" dirty="0" smtClean="0"/>
              <a:t>, </a:t>
            </a:r>
          </a:p>
          <a:p>
            <a:pPr>
              <a:buNone/>
            </a:pPr>
            <a:r>
              <a:rPr lang="cs-CZ" sz="2000" dirty="0" smtClean="0"/>
              <a:t>	</a:t>
            </a:r>
            <a:r>
              <a:rPr lang="cs-CZ" sz="2800" dirty="0" smtClean="0"/>
              <a:t>a</a:t>
            </a:r>
            <a:r>
              <a:rPr lang="cs-CZ" sz="2000" dirty="0" smtClean="0"/>
              <a:t> </a:t>
            </a:r>
            <a:r>
              <a:rPr lang="cs-CZ" sz="3200" b="1" dirty="0" err="1" smtClean="0">
                <a:solidFill>
                  <a:schemeClr val="accent1"/>
                </a:solidFill>
              </a:rPr>
              <a:t>Rangers</a:t>
            </a:r>
            <a:r>
              <a:rPr lang="cs-CZ" sz="3200" b="1" dirty="0" smtClean="0">
                <a:solidFill>
                  <a:schemeClr val="accent1"/>
                </a:solidFill>
              </a:rPr>
              <a:t> </a:t>
            </a:r>
          </a:p>
          <a:p>
            <a:r>
              <a:rPr lang="cs-CZ" sz="2000" dirty="0" smtClean="0">
                <a:hlinkClick r:id="rId4"/>
              </a:rPr>
              <a:t>http://www.youtube.com/</a:t>
            </a:r>
            <a:r>
              <a:rPr lang="cs-CZ" sz="2000" dirty="0" err="1" smtClean="0">
                <a:hlinkClick r:id="rId4"/>
              </a:rPr>
              <a:t>watch</a:t>
            </a:r>
            <a:r>
              <a:rPr lang="cs-CZ" sz="2000" dirty="0" smtClean="0">
                <a:hlinkClick r:id="rId4"/>
              </a:rPr>
              <a:t>?v=</a:t>
            </a:r>
            <a:r>
              <a:rPr lang="cs-CZ" sz="2000" dirty="0" err="1" smtClean="0">
                <a:hlinkClick r:id="rId4"/>
              </a:rPr>
              <a:t>ljexiOFHeOY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youtube.com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watch</a:t>
            </a:r>
            <a:r>
              <a:rPr lang="cs-CZ" sz="2000" dirty="0" smtClean="0">
                <a:hlinkClick r:id="rId5"/>
              </a:rPr>
              <a:t>?v=UvMzgH94ZpU</a:t>
            </a: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158149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Greenhorns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D:\Moje DUMy\Dejiny popularni hudby\obrázky\50\60 u nas\Greenhorns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916832"/>
            <a:ext cx="5715000" cy="38354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Rangers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D:\Moje DUMy\Dejiny popularni hudby\obrázky\50\60 u nas\ranger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700808"/>
            <a:ext cx="5481898" cy="424847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454" y="609600"/>
            <a:ext cx="6859440" cy="51514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24744"/>
            <a:ext cx="7174310" cy="489505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 60. letech vzniká v časopise     Mladý svět anketa o nejpopulárnější interprety </a:t>
            </a:r>
            <a:r>
              <a:rPr lang="cs-CZ" sz="3200" b="1" dirty="0" smtClean="0">
                <a:solidFill>
                  <a:schemeClr val="accent1"/>
                </a:solidFill>
              </a:rPr>
              <a:t>Zlatý slavík</a:t>
            </a:r>
            <a:r>
              <a:rPr lang="cs-CZ" sz="3200" dirty="0" smtClean="0"/>
              <a:t>, která pod názvem </a:t>
            </a:r>
            <a:r>
              <a:rPr lang="cs-CZ" sz="3200" b="1" u="sng" dirty="0" smtClean="0"/>
              <a:t>Český </a:t>
            </a:r>
            <a:r>
              <a:rPr lang="cs-CZ" sz="3200" b="1" u="sng" dirty="0" err="1" smtClean="0"/>
              <a:t>sklavík</a:t>
            </a:r>
            <a:r>
              <a:rPr lang="cs-CZ" sz="3200" b="1" u="sng" dirty="0" smtClean="0"/>
              <a:t> </a:t>
            </a:r>
            <a:r>
              <a:rPr lang="cs-CZ" sz="3200" dirty="0" smtClean="0"/>
              <a:t>trvá dodnes</a:t>
            </a:r>
          </a:p>
        </p:txBody>
      </p:sp>
      <p:pic>
        <p:nvPicPr>
          <p:cNvPr id="1026" name="Picture 2" descr="D:\Moje DUMy\Dejiny popularni hudby\obrázky\50\60 u nas\slavik.jpg"/>
          <p:cNvPicPr>
            <a:picLocks noChangeAspect="1" noChangeArrowheads="1"/>
          </p:cNvPicPr>
          <p:nvPr/>
        </p:nvPicPr>
        <p:blipFill>
          <a:blip r:embed="rId2" cstate="print"/>
          <a:srcRect l="13793" t="15478" r="13793"/>
          <a:stretch>
            <a:fillRect/>
          </a:stretch>
        </p:blipFill>
        <p:spPr bwMode="auto">
          <a:xfrm>
            <a:off x="3491880" y="3501008"/>
            <a:ext cx="1512168" cy="2752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8752772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454" y="609600"/>
            <a:ext cx="6859440" cy="371128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836712"/>
            <a:ext cx="6859440" cy="503907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Svou popularitu pravidelně potvrzovali </a:t>
            </a:r>
          </a:p>
          <a:p>
            <a:pPr>
              <a:buNone/>
            </a:pPr>
            <a:r>
              <a:rPr lang="cs-CZ" b="1" dirty="0" smtClean="0"/>
              <a:t>Marta Kubišová 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?v=S3UaBQSYQCU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youtube.com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watch</a:t>
            </a:r>
            <a:r>
              <a:rPr lang="cs-CZ" sz="2000" dirty="0" smtClean="0">
                <a:hlinkClick r:id="rId3"/>
              </a:rPr>
              <a:t>?v=pt8cgEmduFk</a:t>
            </a:r>
            <a:r>
              <a:rPr lang="cs-CZ" sz="2000" dirty="0" smtClean="0"/>
              <a:t>,</a:t>
            </a:r>
          </a:p>
          <a:p>
            <a:pPr>
              <a:buNone/>
            </a:pPr>
            <a:r>
              <a:rPr lang="cs-CZ" b="1" dirty="0" smtClean="0"/>
              <a:t>Václav </a:t>
            </a:r>
            <a:r>
              <a:rPr lang="cs-CZ" b="1" dirty="0" err="1" smtClean="0"/>
              <a:t>Neckář</a:t>
            </a:r>
            <a:r>
              <a:rPr lang="cs-CZ" b="1" dirty="0" smtClean="0"/>
              <a:t> </a:t>
            </a:r>
            <a:r>
              <a:rPr lang="cs-CZ" sz="1900" dirty="0" smtClean="0">
                <a:hlinkClick r:id="rId4"/>
              </a:rPr>
              <a:t>http://www.</a:t>
            </a:r>
            <a:r>
              <a:rPr lang="cs-CZ" sz="1900" dirty="0" err="1" smtClean="0">
                <a:hlinkClick r:id="rId4"/>
              </a:rPr>
              <a:t>youtube.com</a:t>
            </a:r>
            <a:r>
              <a:rPr lang="cs-CZ" sz="1900" dirty="0" smtClean="0">
                <a:hlinkClick r:id="rId4"/>
              </a:rPr>
              <a:t>/</a:t>
            </a:r>
            <a:r>
              <a:rPr lang="cs-CZ" sz="1900" dirty="0" err="1" smtClean="0">
                <a:hlinkClick r:id="rId4"/>
              </a:rPr>
              <a:t>watch</a:t>
            </a:r>
            <a:r>
              <a:rPr lang="cs-CZ" sz="1900" dirty="0" smtClean="0">
                <a:hlinkClick r:id="rId4"/>
              </a:rPr>
              <a:t>?v=C0Hk4WPcbC8</a:t>
            </a:r>
            <a:r>
              <a:rPr lang="cs-CZ" sz="1900" dirty="0" smtClean="0"/>
              <a:t>, </a:t>
            </a:r>
            <a:r>
              <a:rPr lang="cs-CZ" sz="1900" dirty="0" smtClean="0">
                <a:hlinkClick r:id="rId5"/>
              </a:rPr>
              <a:t>http://www.</a:t>
            </a:r>
            <a:r>
              <a:rPr lang="cs-CZ" sz="1900" dirty="0" err="1" smtClean="0">
                <a:hlinkClick r:id="rId5"/>
              </a:rPr>
              <a:t>youtube.com</a:t>
            </a:r>
            <a:r>
              <a:rPr lang="cs-CZ" sz="1900" dirty="0" smtClean="0">
                <a:hlinkClick r:id="rId5"/>
              </a:rPr>
              <a:t>/</a:t>
            </a:r>
            <a:r>
              <a:rPr lang="cs-CZ" sz="1900" dirty="0" err="1" smtClean="0">
                <a:hlinkClick r:id="rId5"/>
              </a:rPr>
              <a:t>watch</a:t>
            </a:r>
            <a:r>
              <a:rPr lang="cs-CZ" sz="1900" dirty="0" smtClean="0">
                <a:hlinkClick r:id="rId5"/>
              </a:rPr>
              <a:t>?v=a98MBiRUTEA</a:t>
            </a:r>
            <a:r>
              <a:rPr lang="cs-CZ" sz="1900" dirty="0" smtClean="0"/>
              <a:t>,</a:t>
            </a:r>
          </a:p>
          <a:p>
            <a:pPr>
              <a:buNone/>
            </a:pPr>
            <a:r>
              <a:rPr lang="cs-CZ" b="1" dirty="0" smtClean="0"/>
              <a:t>Helena Vondráčková </a:t>
            </a:r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youtube.com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watch</a:t>
            </a:r>
            <a:r>
              <a:rPr lang="cs-CZ" sz="2000" dirty="0" smtClean="0">
                <a:hlinkClick r:id="rId5"/>
              </a:rPr>
              <a:t>?v=a98MBiRUTEA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youtube.com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watch</a:t>
            </a:r>
            <a:r>
              <a:rPr lang="cs-CZ" sz="2000" dirty="0" smtClean="0">
                <a:hlinkClick r:id="rId6"/>
              </a:rPr>
              <a:t>?v=QWe0jfB05CE</a:t>
            </a:r>
            <a:r>
              <a:rPr lang="cs-CZ" sz="2000" dirty="0" smtClean="0"/>
              <a:t>, </a:t>
            </a:r>
          </a:p>
          <a:p>
            <a:pPr>
              <a:buNone/>
            </a:pPr>
            <a:r>
              <a:rPr lang="cs-CZ" b="1" dirty="0" smtClean="0"/>
              <a:t>Karel </a:t>
            </a:r>
            <a:r>
              <a:rPr lang="cs-CZ" b="1" dirty="0" err="1" smtClean="0"/>
              <a:t>Gott</a:t>
            </a:r>
            <a:r>
              <a:rPr lang="cs-CZ" b="1" dirty="0" smtClean="0"/>
              <a:t> </a:t>
            </a:r>
            <a:r>
              <a:rPr lang="cs-CZ" sz="2000" dirty="0" smtClean="0">
                <a:hlinkClick r:id="rId7"/>
              </a:rPr>
              <a:t>http://www.</a:t>
            </a:r>
            <a:r>
              <a:rPr lang="cs-CZ" sz="2000" dirty="0" err="1" smtClean="0">
                <a:hlinkClick r:id="rId7"/>
              </a:rPr>
              <a:t>youtube.com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watch</a:t>
            </a:r>
            <a:r>
              <a:rPr lang="cs-CZ" sz="2000" dirty="0" smtClean="0">
                <a:hlinkClick r:id="rId7"/>
              </a:rPr>
              <a:t>?v=E7epQMJ9LSk</a:t>
            </a:r>
            <a:r>
              <a:rPr lang="cs-CZ" sz="2000" dirty="0" smtClean="0"/>
              <a:t>, </a:t>
            </a:r>
            <a:r>
              <a:rPr lang="cs-CZ" sz="2000" dirty="0" smtClean="0">
                <a:solidFill>
                  <a:schemeClr val="accent3"/>
                </a:solidFill>
              </a:rPr>
              <a:t>http://www.</a:t>
            </a:r>
            <a:r>
              <a:rPr lang="cs-CZ" sz="2000" dirty="0" err="1" smtClean="0">
                <a:solidFill>
                  <a:schemeClr val="accent3"/>
                </a:solidFill>
              </a:rPr>
              <a:t>youtube.com</a:t>
            </a:r>
            <a:r>
              <a:rPr lang="cs-CZ" sz="2000" dirty="0" smtClean="0">
                <a:solidFill>
                  <a:schemeClr val="accent3"/>
                </a:solidFill>
              </a:rPr>
              <a:t>/</a:t>
            </a:r>
            <a:r>
              <a:rPr lang="cs-CZ" sz="2000" dirty="0" err="1" smtClean="0">
                <a:solidFill>
                  <a:schemeClr val="accent3"/>
                </a:solidFill>
              </a:rPr>
              <a:t>watch</a:t>
            </a:r>
            <a:r>
              <a:rPr lang="cs-CZ" sz="2000" dirty="0" smtClean="0">
                <a:solidFill>
                  <a:schemeClr val="accent3"/>
                </a:solidFill>
              </a:rPr>
              <a:t>?v=6V85vEDj8Qk</a:t>
            </a:r>
            <a:endParaRPr lang="cs-CZ" dirty="0" smtClean="0">
              <a:solidFill>
                <a:schemeClr val="accent3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454" y="609600"/>
            <a:ext cx="6859440" cy="3711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36904" cy="4690864"/>
          </a:xfrm>
        </p:spPr>
        <p:txBody>
          <a:bodyPr>
            <a:normAutofit fontScale="92500"/>
          </a:bodyPr>
          <a:lstStyle/>
          <a:p>
            <a:r>
              <a:rPr lang="cs-CZ" sz="3200" dirty="0" smtClean="0"/>
              <a:t>Svobodnější vývoj v oblasti populární hudby byl narušen v roce 1968 příchodem armád zemí Varšavské smlouvy</a:t>
            </a:r>
          </a:p>
          <a:p>
            <a:endParaRPr lang="cs-CZ" sz="3200" dirty="0" smtClean="0"/>
          </a:p>
          <a:p>
            <a:r>
              <a:rPr lang="cs-CZ" sz="3200" dirty="0" smtClean="0"/>
              <a:t>Ke slovu se alespoň na chvilku dostala protestní píseň, jejíž interpreti však byly těžce stíháni a uvězňováni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	Karel  Kryl</a:t>
            </a:r>
            <a:r>
              <a:rPr lang="cs-CZ" dirty="0" smtClean="0">
                <a:solidFill>
                  <a:schemeClr val="accent1"/>
                </a:solidFill>
              </a:rPr>
              <a:t>: </a:t>
            </a:r>
            <a:r>
              <a:rPr lang="cs-CZ" dirty="0" smtClean="0"/>
              <a:t> </a:t>
            </a:r>
            <a:r>
              <a:rPr lang="cs-CZ" b="1" dirty="0" smtClean="0"/>
              <a:t>Bratříčku zavírej vrátka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</a:t>
            </a:r>
            <a:r>
              <a:rPr lang="cs-CZ" sz="2000" dirty="0" err="1" smtClean="0">
                <a:hlinkClick r:id="rId2"/>
              </a:rPr>
              <a:t>ooSMjpT</a:t>
            </a:r>
            <a:r>
              <a:rPr lang="cs-CZ" sz="2000" dirty="0" smtClean="0">
                <a:hlinkClick r:id="rId2"/>
              </a:rPr>
              <a:t>_</a:t>
            </a:r>
            <a:r>
              <a:rPr lang="cs-CZ" sz="2000" dirty="0" err="1" smtClean="0">
                <a:hlinkClick r:id="rId2"/>
              </a:rPr>
              <a:t>pAY</a:t>
            </a: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823948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Karel  Kryl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D:\Moje DUMy\Dejiny popularni hudby\obrázky\50\60 u nas\karel-kryl-18724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79" y="1916832"/>
            <a:ext cx="5410437" cy="396044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u="sng" dirty="0" smtClean="0">
                <a:hlinkClick r:id="rId2"/>
              </a:rPr>
              <a:t>http://www.i60.cz/clanek_2111_prazsky-palac-akropolis-vzpominal-na-vaclava-havla.html</a:t>
            </a:r>
            <a:r>
              <a:rPr lang="cs-CZ" dirty="0" smtClean="0"/>
              <a:t> </a:t>
            </a:r>
          </a:p>
          <a:p>
            <a:r>
              <a:rPr lang="cs-CZ" u="sng" dirty="0" smtClean="0">
                <a:hlinkClick r:id="rId3"/>
              </a:rPr>
              <a:t>http://web.</a:t>
            </a:r>
            <a:r>
              <a:rPr lang="cs-CZ" u="sng" dirty="0" err="1" smtClean="0">
                <a:hlinkClick r:id="rId3"/>
              </a:rPr>
              <a:t>mestanska</a:t>
            </a:r>
            <a:r>
              <a:rPr lang="cs-CZ" u="sng" dirty="0" smtClean="0">
                <a:hlinkClick r:id="rId3"/>
              </a:rPr>
              <a:t>-beseda.</a:t>
            </a:r>
            <a:r>
              <a:rPr lang="cs-CZ" u="sng" dirty="0" err="1" smtClean="0">
                <a:hlinkClick r:id="rId3"/>
              </a:rPr>
              <a:t>cz</a:t>
            </a:r>
            <a:r>
              <a:rPr lang="cs-CZ" u="sng" dirty="0" smtClean="0">
                <a:hlinkClick r:id="rId3"/>
              </a:rPr>
              <a:t>/za-oponou/</a:t>
            </a:r>
            <a:r>
              <a:rPr lang="cs-CZ" u="sng" dirty="0" err="1" smtClean="0">
                <a:hlinkClick r:id="rId3"/>
              </a:rPr>
              <a:t>michal</a:t>
            </a:r>
            <a:r>
              <a:rPr lang="cs-CZ" u="sng" dirty="0" smtClean="0">
                <a:hlinkClick r:id="rId3"/>
              </a:rPr>
              <a:t>-prokop-</a:t>
            </a:r>
            <a:r>
              <a:rPr lang="cs-CZ" u="sng" dirty="0" err="1" smtClean="0">
                <a:hlinkClick r:id="rId3"/>
              </a:rPr>
              <a:t>pokrti</a:t>
            </a:r>
            <a:r>
              <a:rPr lang="cs-CZ" u="sng" dirty="0" smtClean="0">
                <a:hlinkClick r:id="rId3"/>
              </a:rPr>
              <a:t>-v-plzni-svou-novou-desku-1.aspx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http://www.</a:t>
            </a:r>
            <a:r>
              <a:rPr lang="cs-CZ" u="sng" dirty="0" err="1" smtClean="0">
                <a:hlinkClick r:id="rId4"/>
              </a:rPr>
              <a:t>abradio.cz</a:t>
            </a:r>
            <a:r>
              <a:rPr lang="cs-CZ" u="sng" dirty="0" smtClean="0">
                <a:hlinkClick r:id="rId4"/>
              </a:rPr>
              <a:t>/interpret/1940/</a:t>
            </a:r>
            <a:r>
              <a:rPr lang="cs-CZ" u="sng" dirty="0" err="1" smtClean="0">
                <a:hlinkClick r:id="rId4"/>
              </a:rPr>
              <a:t>petr</a:t>
            </a:r>
            <a:r>
              <a:rPr lang="cs-CZ" u="sng" dirty="0" smtClean="0">
                <a:hlinkClick r:id="rId4"/>
              </a:rPr>
              <a:t>-</a:t>
            </a:r>
            <a:r>
              <a:rPr lang="cs-CZ" u="sng" dirty="0" err="1" smtClean="0">
                <a:hlinkClick r:id="rId4"/>
              </a:rPr>
              <a:t>novak</a:t>
            </a:r>
            <a:r>
              <a:rPr lang="cs-CZ" u="sng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retro.abysszine.com/image/recenze/olympic-50-hity4.jpg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</a:t>
            </a:r>
            <a:r>
              <a:rPr lang="cs-CZ" u="sng" dirty="0" smtClean="0">
                <a:hlinkClick r:id="rId6"/>
              </a:rPr>
              <a:t>://hudba.hradiste.cz/index.php?AKCE=U-AUTORA&amp;ID=33b4340200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http://www.prostor-ad.</a:t>
            </a:r>
            <a:r>
              <a:rPr lang="cs-CZ" u="sng" dirty="0" err="1" smtClean="0">
                <a:hlinkClick r:id="rId7"/>
              </a:rPr>
              <a:t>cz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pruvodce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praha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sporilov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hudebni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vancura.htm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koralki.rooya.cz</a:t>
            </a:r>
            <a:r>
              <a:rPr lang="cs-CZ" u="sng" dirty="0" smtClean="0">
                <a:hlinkClick r:id="rId8"/>
              </a:rPr>
              <a:t>/blog_detail.</a:t>
            </a:r>
            <a:r>
              <a:rPr lang="cs-CZ" u="sng" dirty="0" err="1" smtClean="0">
                <a:hlinkClick r:id="rId8"/>
              </a:rPr>
              <a:t>php</a:t>
            </a:r>
            <a:r>
              <a:rPr lang="cs-CZ" u="sng" dirty="0" smtClean="0">
                <a:hlinkClick r:id="rId8"/>
              </a:rPr>
              <a:t>?id=59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http://www.</a:t>
            </a:r>
            <a:r>
              <a:rPr lang="cs-CZ" u="sng" dirty="0" err="1" smtClean="0">
                <a:hlinkClick r:id="rId9"/>
              </a:rPr>
              <a:t>socsol.cz</a:t>
            </a:r>
            <a:r>
              <a:rPr lang="cs-CZ" u="sng" dirty="0" smtClean="0">
                <a:hlinkClick r:id="rId9"/>
              </a:rPr>
              <a:t>/2011/poezie-a-hudba-odporu/demokracie-</a:t>
            </a:r>
            <a:r>
              <a:rPr lang="cs-CZ" u="sng" dirty="0" err="1" smtClean="0">
                <a:hlinkClick r:id="rId9"/>
              </a:rPr>
              <a:t>karel</a:t>
            </a:r>
            <a:r>
              <a:rPr lang="cs-CZ" u="sng" dirty="0" smtClean="0">
                <a:hlinkClick r:id="rId9"/>
              </a:rPr>
              <a:t>-kryl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1">
  <a:themeElements>
    <a:clrScheme name="StripedBorder_16x9">
      <a:dk1>
        <a:srgbClr val="404040"/>
      </a:dk1>
      <a:lt1>
        <a:sysClr val="window" lastClr="FFFFFF"/>
      </a:lt1>
      <a:dk2>
        <a:srgbClr val="000000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StripedBorder_16x9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miter lim="800000"/>
        </a:ln>
        <a:ln w="28575" cap="flat" cmpd="sng" algn="ctr">
          <a:solidFill>
            <a:schemeClr val="phClr"/>
          </a:solidFill>
          <a:miter lim="800000"/>
        </a:ln>
        <a:ln w="41275" cap="flat" cmpd="sng" algn="ctr">
          <a:solidFill>
            <a:schemeClr val="phClr"/>
          </a:solidFill>
          <a:miter lim="800000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>
                <a:tint val="98000"/>
              </a:schemeClr>
            </a:duotone>
          </a:blip>
          <a:tile tx="0" ty="0" sx="100000" sy="100000" flip="none" algn="ctr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8575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Motiv11</Template>
  <TotalTime>420</TotalTime>
  <Words>378</Words>
  <Application>Microsoft Office PowerPoint</Application>
  <PresentationFormat>Předvádění na obrazovce (4:3)</PresentationFormat>
  <Paragraphs>74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Motiv11</vt:lpstr>
      <vt:lpstr>Prezentace aplikace PowerPoint</vt:lpstr>
      <vt:lpstr>Prezentace aplikace PowerPoint</vt:lpstr>
      <vt:lpstr>60. léta v československé populární hudbě</vt:lpstr>
      <vt:lpstr>Prezentace aplikace PowerPoint</vt:lpstr>
      <vt:lpstr>Mezi nejslavnější osobnosti rockové scény patří: </vt:lpstr>
      <vt:lpstr>Vladimír Mišík</vt:lpstr>
      <vt:lpstr>Petr Novák</vt:lpstr>
      <vt:lpstr>Michal Prokop</vt:lpstr>
      <vt:lpstr>Prezentace aplikace PowerPoint</vt:lpstr>
      <vt:lpstr>Prezentace aplikace PowerPoint</vt:lpstr>
      <vt:lpstr>Olympic</vt:lpstr>
      <vt:lpstr>C&amp;W </vt:lpstr>
      <vt:lpstr>Greenhorns</vt:lpstr>
      <vt:lpstr>Rangers</vt:lpstr>
      <vt:lpstr>Prezentace aplikace PowerPoint</vt:lpstr>
      <vt:lpstr>Prezentace aplikace PowerPoint</vt:lpstr>
      <vt:lpstr>Prezentace aplikace PowerPoint</vt:lpstr>
      <vt:lpstr>Karel  Kryl</vt:lpstr>
      <vt:lpstr>Internetové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60.léta u nás</dc:title>
  <dc:creator>0JXR</dc:creator>
  <cp:lastModifiedBy>0JXR</cp:lastModifiedBy>
  <cp:revision>27</cp:revision>
  <dcterms:created xsi:type="dcterms:W3CDTF">2012-12-31T14:31:17Z</dcterms:created>
  <dcterms:modified xsi:type="dcterms:W3CDTF">2013-06-25T11:22:30Z</dcterms:modified>
</cp:coreProperties>
</file>