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1"/>
  </p:notesMasterIdLst>
  <p:sldIdLst>
    <p:sldId id="256" r:id="rId2"/>
    <p:sldId id="318" r:id="rId3"/>
    <p:sldId id="257" r:id="rId4"/>
    <p:sldId id="379" r:id="rId5"/>
    <p:sldId id="406" r:id="rId6"/>
    <p:sldId id="407" r:id="rId7"/>
    <p:sldId id="408" r:id="rId8"/>
    <p:sldId id="317" r:id="rId9"/>
    <p:sldId id="3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2DD133-DFFB-4214-A556-8C6F1F6F8B3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nakov%C3%A1_sada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ixel" TargetMode="External"/><Relationship Id="rId5" Type="http://schemas.openxmlformats.org/officeDocument/2006/relationships/hyperlink" Target="http://cs.wikipedia.org/wiki/Abeceda" TargetMode="External"/><Relationship Id="rId4" Type="http://schemas.openxmlformats.org/officeDocument/2006/relationships/hyperlink" Target="http://cs.wikipedia.org/wiki/Programovac%C3%AD_jazyk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5112568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DUM č.1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VY_32_INOVACE_IX.1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 –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vývoj písma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Jméno:  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8265309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683568" y="2204864"/>
            <a:ext cx="8062912" cy="1752600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4100" b="1" dirty="0" smtClean="0"/>
              <a:t>Výukový materiál má vést k zamyšlení nad vývojem písma od nejstarších dob, iniciálami a vývojem psaného a tištěného textu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836712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/>
                </a:solidFill>
              </a:rPr>
              <a:t>Anotace</a:t>
            </a:r>
            <a:endParaRPr lang="cs-CZ" sz="5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6192688"/>
          </a:xfrm>
          <a:ln>
            <a:noFill/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Umění pravěku</a:t>
            </a:r>
          </a:p>
          <a:p>
            <a:pPr marL="64008" indent="0">
              <a:buNone/>
            </a:pPr>
            <a:r>
              <a:rPr lang="cs-CZ" sz="2000" b="1" dirty="0">
                <a:solidFill>
                  <a:srgbClr val="FFFF00"/>
                </a:solidFill>
              </a:rPr>
              <a:t> </a:t>
            </a:r>
          </a:p>
          <a:p>
            <a:pPr>
              <a:buNone/>
            </a:pPr>
            <a:r>
              <a:rPr lang="cs-CZ" sz="2000" b="1" u="sng" dirty="0"/>
              <a:t>3000 000 – 3000 let před naším letopočtem</a:t>
            </a:r>
            <a:endParaRPr lang="cs-CZ" sz="2000" b="1" dirty="0"/>
          </a:p>
          <a:p>
            <a:pPr marL="64008" indent="0">
              <a:buNone/>
            </a:pPr>
            <a:r>
              <a:rPr lang="cs-CZ" sz="2000" b="1" dirty="0"/>
              <a:t> </a:t>
            </a:r>
          </a:p>
          <a:p>
            <a:pPr marL="64008" indent="0"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r>
              <a:rPr lang="cs-CZ" sz="2000" b="1" dirty="0" smtClean="0"/>
              <a:t>historické a časové </a:t>
            </a:r>
            <a:r>
              <a:rPr lang="cs-CZ" sz="2000" b="1" dirty="0"/>
              <a:t>rozdělení kultury:</a:t>
            </a:r>
          </a:p>
          <a:p>
            <a:pPr marL="64008" indent="0">
              <a:buNone/>
            </a:pPr>
            <a:r>
              <a:rPr lang="cs-CZ" sz="2000" b="1" dirty="0"/>
              <a:t> </a:t>
            </a:r>
          </a:p>
          <a:p>
            <a:pPr>
              <a:buFont typeface="Courier New" pitchFamily="49" charset="0"/>
              <a:buChar char="o"/>
            </a:pP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KAMENNÁ </a:t>
            </a:r>
          </a:p>
          <a:p>
            <a:pPr marL="64008" indent="0">
              <a:buNone/>
            </a:pPr>
            <a:r>
              <a:rPr lang="cs-CZ" sz="2000" b="1" dirty="0">
                <a:solidFill>
                  <a:schemeClr val="accent2"/>
                </a:solidFill>
              </a:rPr>
              <a:t> </a:t>
            </a:r>
            <a:endParaRPr lang="cs-CZ" sz="2000" b="1" dirty="0" smtClean="0">
              <a:solidFill>
                <a:schemeClr val="accent2"/>
              </a:solidFill>
            </a:endParaRPr>
          </a:p>
          <a:p>
            <a:pPr algn="r">
              <a:buNone/>
            </a:pPr>
            <a:r>
              <a:rPr lang="cs-CZ" sz="20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Paleolit </a:t>
            </a:r>
            <a:r>
              <a:rPr lang="cs-CZ" sz="2000" b="1" dirty="0" smtClean="0"/>
              <a:t>–  starší doba kamenná      – ( 3 000 00 – 250 000 let                                              př. n. l.)</a:t>
            </a:r>
          </a:p>
          <a:p>
            <a:pPr marL="64008" indent="0" algn="r">
              <a:buNone/>
            </a:pPr>
            <a:r>
              <a:rPr lang="cs-CZ" sz="2000" b="1" dirty="0" smtClean="0"/>
              <a:t>                      -  střední </a:t>
            </a:r>
            <a:r>
              <a:rPr lang="cs-CZ" sz="2000" b="1" dirty="0"/>
              <a:t>doba </a:t>
            </a:r>
            <a:r>
              <a:rPr lang="cs-CZ" sz="2000" b="1" dirty="0" smtClean="0"/>
              <a:t>kamenná       </a:t>
            </a:r>
            <a:r>
              <a:rPr lang="cs-CZ" sz="2000" b="1" dirty="0"/>
              <a:t>– ( 250 000 – 40 000 let </a:t>
            </a:r>
            <a:r>
              <a:rPr lang="cs-CZ" sz="2000" b="1" dirty="0" smtClean="0"/>
              <a:t> </a:t>
            </a:r>
            <a:r>
              <a:rPr lang="cs-CZ" sz="2000" b="1" dirty="0"/>
              <a:t>př. </a:t>
            </a:r>
            <a:r>
              <a:rPr lang="cs-CZ" sz="2000" b="1" dirty="0" smtClean="0"/>
              <a:t>. </a:t>
            </a:r>
            <a:r>
              <a:rPr lang="cs-CZ" sz="2000" b="1" dirty="0"/>
              <a:t>l</a:t>
            </a:r>
            <a:r>
              <a:rPr lang="cs-CZ" sz="2000" b="1" dirty="0" smtClean="0"/>
              <a:t>.)</a:t>
            </a:r>
          </a:p>
          <a:p>
            <a:pPr algn="r">
              <a:buNone/>
            </a:pPr>
            <a:r>
              <a:rPr lang="cs-CZ" sz="2000" b="1" dirty="0" smtClean="0">
                <a:solidFill>
                  <a:prstClr val="white"/>
                </a:solidFill>
              </a:rPr>
              <a:t>                     -  mladší doba kamenná                  – ( 40 000 – 8 000 let   </a:t>
            </a:r>
            <a:r>
              <a:rPr lang="cs-CZ" sz="2000" b="1" dirty="0" smtClean="0"/>
              <a:t>př. n. l.)</a:t>
            </a:r>
            <a:endParaRPr lang="cs-CZ" sz="2000" b="1" dirty="0"/>
          </a:p>
          <a:p>
            <a:pPr algn="r"/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605670462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2032"/>
          </a:xfrm>
        </p:spPr>
        <p:txBody>
          <a:bodyPr/>
          <a:lstStyle/>
          <a:p>
            <a:r>
              <a:rPr lang="cs-CZ" b="1" dirty="0" smtClean="0"/>
              <a:t>Vývoj písma od nejstarších dob-shluk kamenů a předmětů, aby vyjadřovaly určitý význam</a:t>
            </a:r>
          </a:p>
          <a:p>
            <a:r>
              <a:rPr lang="cs-CZ" b="1" dirty="0" smtClean="0"/>
              <a:t>Mnemotechnické písmo</a:t>
            </a:r>
          </a:p>
          <a:p>
            <a:r>
              <a:rPr lang="cs-CZ" b="1" dirty="0" smtClean="0"/>
              <a:t>Uzlové písmo </a:t>
            </a:r>
          </a:p>
          <a:p>
            <a:r>
              <a:rPr lang="cs-CZ" b="1" dirty="0" smtClean="0"/>
              <a:t>Mušlové řetězy</a:t>
            </a:r>
          </a:p>
          <a:p>
            <a:r>
              <a:rPr lang="cs-CZ" b="1" dirty="0" smtClean="0"/>
              <a:t>Zářezy do dřeva </a:t>
            </a:r>
          </a:p>
          <a:p>
            <a:r>
              <a:rPr lang="cs-CZ" b="1" dirty="0" smtClean="0"/>
              <a:t>….</a:t>
            </a:r>
            <a:endParaRPr lang="cs-CZ" b="1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cs-CZ" sz="2800" b="1" dirty="0" smtClean="0"/>
              <a:t>Znaková řeč - pro neslyšící </a:t>
            </a:r>
            <a:br>
              <a:rPr lang="cs-CZ" sz="2800" b="1" dirty="0" smtClean="0"/>
            </a:br>
            <a:r>
              <a:rPr lang="cs-CZ" sz="2800" b="1" dirty="0" smtClean="0"/>
              <a:t>významně pomáhá všem, kteří by se museli projevovat jenom písemnou formou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4.bp.blogspot.com/-BIiJtMIcNfM/ThrUP4nS2cI/AAAAAAAAASw/gPoXjvhkrxU/s1600/signlanguageabc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72816"/>
            <a:ext cx="5273675" cy="422108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835696" y="6073170"/>
            <a:ext cx="53285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Znaková řeč</a:t>
            </a:r>
            <a:r>
              <a:rPr lang="cs-CZ" sz="900" dirty="0" smtClean="0"/>
              <a:t> [online]. [cit. 23.6.2013]. Dostupný na WWW: http://www.</a:t>
            </a:r>
            <a:r>
              <a:rPr lang="cs-CZ" sz="900" dirty="0" err="1" smtClean="0"/>
              <a:t>google.cz</a:t>
            </a:r>
            <a:r>
              <a:rPr lang="cs-CZ" sz="900" dirty="0" smtClean="0"/>
              <a:t>/</a:t>
            </a:r>
            <a:r>
              <a:rPr lang="cs-CZ" sz="900" dirty="0" err="1" smtClean="0"/>
              <a:t>search</a:t>
            </a:r>
            <a:r>
              <a:rPr lang="cs-CZ" sz="900" dirty="0" smtClean="0"/>
              <a:t>?q=</a:t>
            </a:r>
            <a:r>
              <a:rPr lang="cs-CZ" sz="900" dirty="0" err="1" smtClean="0"/>
              <a:t>znakov</a:t>
            </a:r>
            <a:r>
              <a:rPr lang="cs-CZ" sz="900" dirty="0" smtClean="0"/>
              <a:t>%C3%A1+%C5%99e%C4%8D&amp;</a:t>
            </a:r>
            <a:r>
              <a:rPr lang="cs-CZ" sz="900" dirty="0" err="1" smtClean="0"/>
              <a:t>tbm</a:t>
            </a:r>
            <a:r>
              <a:rPr lang="cs-CZ" sz="900" dirty="0" smtClean="0"/>
              <a:t>=</a:t>
            </a:r>
            <a:r>
              <a:rPr lang="cs-CZ" sz="900" dirty="0" err="1" smtClean="0"/>
              <a:t>isch</a:t>
            </a:r>
            <a:r>
              <a:rPr lang="cs-CZ" sz="900" dirty="0" smtClean="0"/>
              <a:t>&amp;</a:t>
            </a:r>
            <a:r>
              <a:rPr lang="cs-CZ" sz="900" dirty="0" err="1" smtClean="0"/>
              <a:t>tbo</a:t>
            </a:r>
            <a:r>
              <a:rPr lang="cs-CZ" sz="900" dirty="0" smtClean="0"/>
              <a:t>=u&amp;</a:t>
            </a:r>
            <a:r>
              <a:rPr lang="cs-CZ" sz="900" dirty="0" err="1" smtClean="0"/>
              <a:t>source</a:t>
            </a:r>
            <a:r>
              <a:rPr lang="cs-CZ" sz="900" dirty="0" smtClean="0"/>
              <a:t>=</a:t>
            </a:r>
            <a:r>
              <a:rPr lang="cs-CZ" sz="900" dirty="0" err="1" smtClean="0"/>
              <a:t>univ</a:t>
            </a:r>
            <a:r>
              <a:rPr lang="cs-CZ" sz="900" dirty="0" smtClean="0"/>
              <a:t>&amp;</a:t>
            </a:r>
            <a:r>
              <a:rPr lang="cs-CZ" sz="900" dirty="0" err="1" smtClean="0"/>
              <a:t>sa</a:t>
            </a:r>
            <a:r>
              <a:rPr lang="cs-CZ" sz="900" dirty="0" smtClean="0"/>
              <a:t>=X&amp;</a:t>
            </a:r>
            <a:r>
              <a:rPr lang="cs-CZ" sz="900" dirty="0" err="1" smtClean="0"/>
              <a:t>ei</a:t>
            </a:r>
            <a:r>
              <a:rPr lang="cs-CZ" sz="900" dirty="0" smtClean="0"/>
              <a:t>=kbnGUcfvAseF4gTdwIHwDA&amp;</a:t>
            </a:r>
            <a:r>
              <a:rPr lang="cs-CZ" sz="900" dirty="0" err="1" smtClean="0"/>
              <a:t>ved</a:t>
            </a:r>
            <a:r>
              <a:rPr lang="cs-CZ" sz="900" dirty="0" smtClean="0"/>
              <a:t>=0CEAQsAQ&amp;</a:t>
            </a:r>
            <a:r>
              <a:rPr lang="cs-CZ" sz="900" dirty="0" err="1" smtClean="0"/>
              <a:t>biw</a:t>
            </a:r>
            <a:r>
              <a:rPr lang="cs-CZ" sz="900" dirty="0" smtClean="0"/>
              <a:t>=1272&amp;</a:t>
            </a:r>
            <a:r>
              <a:rPr lang="cs-CZ" sz="900" dirty="0" err="1" smtClean="0"/>
              <a:t>bih</a:t>
            </a:r>
            <a:r>
              <a:rPr lang="cs-CZ" sz="900" dirty="0" smtClean="0"/>
              <a:t>=630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32856"/>
            <a:ext cx="7715200" cy="139903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Také Braillovo písmo</a:t>
            </a:r>
            <a:br>
              <a:rPr lang="cs-CZ" sz="3200" b="1" dirty="0" smtClean="0"/>
            </a:br>
            <a:r>
              <a:rPr lang="cs-CZ" sz="3200" b="1" dirty="0" smtClean="0"/>
              <a:t>pomáhá komunikovat</a:t>
            </a:r>
            <a:br>
              <a:rPr lang="cs-CZ" sz="3200" b="1" dirty="0" smtClean="0"/>
            </a:br>
            <a:r>
              <a:rPr lang="cs-CZ" sz="3200" b="1" dirty="0" smtClean="0"/>
              <a:t>jinak, než je běžné.</a:t>
            </a:r>
            <a:br>
              <a:rPr lang="cs-CZ" sz="3200" b="1" dirty="0" smtClean="0"/>
            </a:br>
            <a:endParaRPr lang="cs-CZ" sz="3200" b="1" dirty="0"/>
          </a:p>
        </p:txBody>
      </p:sp>
      <p:pic>
        <p:nvPicPr>
          <p:cNvPr id="157700" name="Picture 4" descr="http://www.skn.sk/swift_data/source/images/braillova_abeced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4664"/>
            <a:ext cx="3190875" cy="607695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5445224"/>
            <a:ext cx="4572000" cy="7848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Znaková řeč</a:t>
            </a:r>
            <a:r>
              <a:rPr lang="cs-CZ" sz="900" dirty="0" smtClean="0"/>
              <a:t> [online]. [cit. 23.6.2013]. Dostupný na WWW: http://www.</a:t>
            </a:r>
            <a:r>
              <a:rPr lang="cs-CZ" sz="900" dirty="0" err="1" smtClean="0"/>
              <a:t>google.cz</a:t>
            </a:r>
            <a:r>
              <a:rPr lang="cs-CZ" sz="900" dirty="0" smtClean="0"/>
              <a:t>/</a:t>
            </a:r>
            <a:r>
              <a:rPr lang="cs-CZ" sz="900" dirty="0" err="1" smtClean="0"/>
              <a:t>search</a:t>
            </a:r>
            <a:r>
              <a:rPr lang="cs-CZ" sz="900" dirty="0" smtClean="0"/>
              <a:t>?q=</a:t>
            </a:r>
            <a:r>
              <a:rPr lang="cs-CZ" sz="900" dirty="0" err="1" smtClean="0"/>
              <a:t>znakov</a:t>
            </a:r>
            <a:r>
              <a:rPr lang="cs-CZ" sz="900" dirty="0" smtClean="0"/>
              <a:t>%C3%A1+%C5%99e%C4%8D&amp;</a:t>
            </a:r>
            <a:r>
              <a:rPr lang="cs-CZ" sz="900" dirty="0" err="1" smtClean="0"/>
              <a:t>tbm</a:t>
            </a:r>
            <a:r>
              <a:rPr lang="cs-CZ" sz="900" dirty="0" smtClean="0"/>
              <a:t>=</a:t>
            </a:r>
            <a:r>
              <a:rPr lang="cs-CZ" sz="900" dirty="0" err="1" smtClean="0"/>
              <a:t>isch</a:t>
            </a:r>
            <a:r>
              <a:rPr lang="cs-CZ" sz="900" dirty="0" smtClean="0"/>
              <a:t>&amp;</a:t>
            </a:r>
            <a:r>
              <a:rPr lang="cs-CZ" sz="900" dirty="0" err="1" smtClean="0"/>
              <a:t>tbo</a:t>
            </a:r>
            <a:r>
              <a:rPr lang="cs-CZ" sz="900" dirty="0" smtClean="0"/>
              <a:t>=u&amp;</a:t>
            </a:r>
            <a:r>
              <a:rPr lang="cs-CZ" sz="900" dirty="0" err="1" smtClean="0"/>
              <a:t>source</a:t>
            </a:r>
            <a:r>
              <a:rPr lang="cs-CZ" sz="900" dirty="0" smtClean="0"/>
              <a:t>=</a:t>
            </a:r>
            <a:r>
              <a:rPr lang="cs-CZ" sz="900" dirty="0" err="1" smtClean="0"/>
              <a:t>univ</a:t>
            </a:r>
            <a:r>
              <a:rPr lang="cs-CZ" sz="900" dirty="0" smtClean="0"/>
              <a:t>&amp;</a:t>
            </a:r>
            <a:r>
              <a:rPr lang="cs-CZ" sz="900" dirty="0" err="1" smtClean="0"/>
              <a:t>sa</a:t>
            </a:r>
            <a:r>
              <a:rPr lang="cs-CZ" sz="900" dirty="0" smtClean="0"/>
              <a:t>=X&amp;</a:t>
            </a:r>
            <a:r>
              <a:rPr lang="cs-CZ" sz="900" dirty="0" err="1" smtClean="0"/>
              <a:t>ei</a:t>
            </a:r>
            <a:r>
              <a:rPr lang="cs-CZ" sz="900" dirty="0" smtClean="0"/>
              <a:t>=kbnGUcfvAseF4gTdwIHwDA&amp;</a:t>
            </a:r>
            <a:r>
              <a:rPr lang="cs-CZ" sz="900" dirty="0" err="1" smtClean="0"/>
              <a:t>ved</a:t>
            </a:r>
            <a:r>
              <a:rPr lang="cs-CZ" sz="900" dirty="0" smtClean="0"/>
              <a:t>=0CEAQsAQ&amp;</a:t>
            </a:r>
            <a:r>
              <a:rPr lang="cs-CZ" sz="900" dirty="0" err="1" smtClean="0"/>
              <a:t>biw</a:t>
            </a:r>
            <a:r>
              <a:rPr lang="cs-CZ" sz="900" dirty="0" smtClean="0"/>
              <a:t>=1272&amp;</a:t>
            </a:r>
            <a:r>
              <a:rPr lang="cs-CZ" sz="900" dirty="0" err="1" smtClean="0"/>
              <a:t>bih</a:t>
            </a:r>
            <a:r>
              <a:rPr lang="cs-CZ" sz="900" dirty="0" smtClean="0"/>
              <a:t>=630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7494"/>
            <a:ext cx="8496944" cy="713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b="1" dirty="0" smtClean="0"/>
              <a:t>DRUHY KOMUNIKACE</a:t>
            </a:r>
            <a:endParaRPr lang="cs-CZ" b="1" dirty="0"/>
          </a:p>
        </p:txBody>
      </p:sp>
      <p:pic>
        <p:nvPicPr>
          <p:cNvPr id="158722" name="Picture 2" descr="http://img.geocaching.com/cache/a86051e6-29c7-4863-931a-1e647e177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844824"/>
            <a:ext cx="3326135" cy="337770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1520" y="1196752"/>
            <a:ext cx="49685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Kódování znamená záznam informace pomocí pevně stanoveného kódu čili </a:t>
            </a:r>
            <a:r>
              <a:rPr lang="cs-CZ" b="1" dirty="0" smtClean="0">
                <a:hlinkClick r:id="rId3" tooltip="Znaková sada"/>
              </a:rPr>
              <a:t>znakové sady</a:t>
            </a:r>
            <a:r>
              <a:rPr lang="cs-CZ" b="1" dirty="0" smtClean="0"/>
              <a:t>, případně kódové tabulky. Někdy se slovo používá i pro zápis programu v nějakém </a:t>
            </a:r>
            <a:r>
              <a:rPr lang="cs-CZ" b="1" dirty="0" smtClean="0">
                <a:hlinkClick r:id="rId4" tooltip="Programovací jazyk"/>
              </a:rPr>
              <a:t>programovacím jazyce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3140968"/>
            <a:ext cx="51845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Prvotní informace často není kódovaná, například obraz, melodie nebo lidská řeč. V širším smyslu lze sice i mluvenou řeč pokládat za „kódovanou“ prostřednictvím slov, ani slovní zásoba jazyka však není tak pevně stanovena a omezena, aby se dalo mluvit o kódové tabulce. Zato psaná řeč se skutečně kóduje pomocí písmen určité </a:t>
            </a:r>
            <a:r>
              <a:rPr lang="cs-CZ" b="1" dirty="0" smtClean="0">
                <a:hlinkClick r:id="rId5" tooltip="Abeceda"/>
              </a:rPr>
              <a:t>abecedy</a:t>
            </a:r>
            <a:r>
              <a:rPr lang="cs-CZ" b="1" dirty="0" smtClean="0"/>
              <a:t>. Podobně se melodie zapisuje v notách. Obrazovou informaci je třeba nejprve rozdělit na obrazové prvky (</a:t>
            </a:r>
            <a:r>
              <a:rPr lang="cs-CZ" b="1" dirty="0" err="1" smtClean="0">
                <a:hlinkClick r:id="rId6" tooltip="Pixel"/>
              </a:rPr>
              <a:t>pixely</a:t>
            </a:r>
            <a:r>
              <a:rPr lang="cs-CZ" b="1" dirty="0" smtClean="0"/>
              <a:t>) a ty pak vyjadřovat nějakými kódy.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220072" y="6021288"/>
            <a:ext cx="3923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Kódování</a:t>
            </a:r>
            <a:r>
              <a:rPr lang="cs-CZ" sz="900" dirty="0" smtClean="0"/>
              <a:t> [online]. [cit. 23.6.2013]. Dostupný na WWW: http://cs.wikipedia.org/wiki/K%C3%B3dov%C3%A1n%C3%AD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ucitel\Plocha\Nová složka (3)\Vznik písma - Iniciály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63871"/>
            <a:ext cx="4977276" cy="680072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4568</TotalTime>
  <Words>405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                 </vt:lpstr>
      <vt:lpstr>Snímek 2</vt:lpstr>
      <vt:lpstr>Snímek 3</vt:lpstr>
      <vt:lpstr>Snímek 4</vt:lpstr>
      <vt:lpstr>Znaková řeč - pro neslyšící  významně pomáhá všem, kteří by se museli projevovat jenom písemnou formou</vt:lpstr>
      <vt:lpstr>Také Braillovo písmo pomáhá komunikovat jinak, než je běžné. </vt:lpstr>
      <vt:lpstr>         DRUHY KOMUNIKACE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435</cp:revision>
  <dcterms:created xsi:type="dcterms:W3CDTF">2011-07-15T08:45:18Z</dcterms:created>
  <dcterms:modified xsi:type="dcterms:W3CDTF">2013-06-25T09:02:06Z</dcterms:modified>
</cp:coreProperties>
</file>