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8"/>
  </p:notesMasterIdLst>
  <p:sldIdLst>
    <p:sldId id="325" r:id="rId2"/>
    <p:sldId id="326" r:id="rId3"/>
    <p:sldId id="259" r:id="rId4"/>
    <p:sldId id="260" r:id="rId5"/>
    <p:sldId id="327" r:id="rId6"/>
    <p:sldId id="3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CC0000"/>
    <a:srgbClr val="FF00FF"/>
    <a:srgbClr val="FFFFCC"/>
    <a:srgbClr val="FFFF99"/>
    <a:srgbClr val="666699"/>
    <a:srgbClr val="FFFF66"/>
    <a:srgbClr val="FFFFFF"/>
    <a:srgbClr val="F3F31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7663" autoAdjust="0"/>
  </p:normalViewPr>
  <p:slideViewPr>
    <p:cSldViewPr>
      <p:cViewPr varScale="1">
        <p:scale>
          <a:sx n="73" d="100"/>
          <a:sy n="73" d="100"/>
        </p:scale>
        <p:origin x="-99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0" y="2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603EA-980F-4452-9BEA-8A3439942DC6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2DD133-DFFB-4214-A556-8C6F1F6F8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332656"/>
            <a:ext cx="7772400" cy="5112568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7500" lnSpcReduction="10000"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14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919754"/>
            <a:ext cx="7848872" cy="5940088"/>
          </a:xfrm>
          <a:prstGeom prst="rect">
            <a:avLst/>
          </a:prstGeom>
          <a:solidFill>
            <a:schemeClr val="tx1">
              <a:lumMod val="6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                          DUM č.4</a:t>
            </a:r>
          </a:p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</a:t>
            </a:r>
            <a:r>
              <a:rPr lang="cs-CZ" sz="30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Franklin Gothic Heavy" pitchFamily="34" charset="0"/>
              </a:rPr>
              <a:t>výtvarné vyjadřování od nejstarších dob  </a:t>
            </a:r>
          </a:p>
          <a:p>
            <a:endParaRPr lang="cs-CZ" dirty="0" smtClean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školy:                 ZŠ Salvátor, Valašské Meziříčí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Číslo  projektu:             CZ.1.07/1.4.00/21.1158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výstupu:            VY_32_INOVACE_VIII.7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Člověk a kultura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obor:         Výtvarná  výchova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Téma:                            Výtvarné vyjadřování od  nejstarších dob-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vývoj ručně vyráběných  předmětů od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nejstarších dob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Datum:                          2011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Ročník:                          druhý stupeň ZŠ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 Člověk a společnost –Výtvarná výchova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Metodický materiál:    Určeno pro zkvalitnění výuky a motivaci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 hodinách výtvarné výchovy, jako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materiál k hledání stop v dějinách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výtvarného vyjadřování .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Jméno:                          Mgr. Ludmila  Cahová</a:t>
            </a:r>
          </a:p>
          <a:p>
            <a:endParaRPr lang="cs-CZ" sz="1600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8641"/>
            <a:ext cx="7848872" cy="72008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540544" y="776289"/>
            <a:ext cx="5471616" cy="996528"/>
          </a:xfrm>
        </p:spPr>
        <p:txBody>
          <a:bodyPr>
            <a:noAutofit/>
          </a:bodyPr>
          <a:lstStyle/>
          <a:p>
            <a:r>
              <a:rPr lang="cs-CZ" sz="5400" dirty="0" smtClean="0"/>
              <a:t>                 Anotace</a:t>
            </a:r>
            <a:endParaRPr lang="cs-CZ" sz="54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b="1" dirty="0" smtClean="0"/>
              <a:t>Výukový materiál má vést k zamyšlení nad vývojem  ručně vyráběných předmětů od nejstarších dob, dovedností vyrobit nádobu denní potřeby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</p:cSld>
  <p:clrMapOvr>
    <a:masterClrMapping/>
  </p:clrMapOvr>
  <p:transition spd="med"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976664"/>
          </a:xfrm>
        </p:spPr>
        <p:txBody>
          <a:bodyPr>
            <a:noAutofit/>
          </a:bodyPr>
          <a:lstStyle/>
          <a:p>
            <a:pPr marL="64008" indent="0">
              <a:buNone/>
            </a:pPr>
            <a:r>
              <a:rPr lang="cs-CZ" sz="2000" dirty="0"/>
              <a:t> </a:t>
            </a:r>
          </a:p>
          <a:p>
            <a:r>
              <a:rPr lang="cs-CZ" sz="2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     </a:t>
            </a:r>
            <a:r>
              <a:rPr lang="cs-CZ" sz="2000" b="1" dirty="0"/>
              <a:t>                       </a:t>
            </a:r>
            <a:r>
              <a:rPr lang="cs-CZ" sz="2000" b="1" dirty="0" smtClean="0"/>
              <a:t>-    </a:t>
            </a:r>
            <a:r>
              <a:rPr lang="cs-CZ" sz="2000" b="1" dirty="0"/>
              <a:t>( 3 000 000 – 3 000 let př. n. l.) </a:t>
            </a:r>
          </a:p>
          <a:p>
            <a:r>
              <a:rPr lang="cs-CZ" sz="2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STAROVĚK</a:t>
            </a:r>
            <a:r>
              <a:rPr lang="cs-CZ" sz="2000" b="1" dirty="0"/>
              <a:t>                        </a:t>
            </a:r>
            <a:r>
              <a:rPr lang="cs-CZ" sz="2000" b="1" dirty="0" smtClean="0"/>
              <a:t>-    </a:t>
            </a:r>
            <a:r>
              <a:rPr lang="cs-CZ" sz="2000" b="1" dirty="0"/>
              <a:t>( 3 000 – 476 let př. n. l. – </a:t>
            </a:r>
            <a:r>
              <a:rPr lang="cs-CZ" sz="2000" b="1" dirty="0" smtClean="0"/>
              <a:t>zánik      </a:t>
            </a:r>
          </a:p>
          <a:p>
            <a:pPr marL="64008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                                      Západomoravské říše </a:t>
            </a:r>
            <a:endParaRPr lang="cs-CZ" sz="2000" b="1" dirty="0"/>
          </a:p>
          <a:p>
            <a:r>
              <a:rPr lang="cs-CZ" sz="2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STŘEDOVĚK  </a:t>
            </a:r>
            <a:r>
              <a:rPr lang="cs-CZ" sz="2000" b="1" dirty="0"/>
              <a:t>                    </a:t>
            </a:r>
            <a:r>
              <a:rPr lang="cs-CZ" sz="2000" b="1" dirty="0" smtClean="0"/>
              <a:t>-    </a:t>
            </a:r>
            <a:r>
              <a:rPr lang="cs-CZ" sz="2000" b="1" dirty="0"/>
              <a:t>( 476 – pol. 15. století) </a:t>
            </a:r>
          </a:p>
          <a:p>
            <a:r>
              <a:rPr lang="cs-CZ" sz="2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NOVOVĚK     </a:t>
            </a:r>
            <a:r>
              <a:rPr lang="cs-CZ" sz="20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2000" b="1" dirty="0" smtClean="0"/>
              <a:t>                -    </a:t>
            </a:r>
            <a:r>
              <a:rPr lang="cs-CZ" sz="2000" b="1" dirty="0"/>
              <a:t>( pol. 15. století – dodnes)                               </a:t>
            </a:r>
          </a:p>
          <a:p>
            <a:pPr marL="64008" indent="0">
              <a:buNone/>
            </a:pPr>
            <a:r>
              <a:rPr lang="cs-CZ" sz="2000" b="1" dirty="0"/>
              <a:t>  </a:t>
            </a:r>
          </a:p>
          <a:p>
            <a:pPr marL="64008" indent="0">
              <a:buNone/>
            </a:pPr>
            <a:r>
              <a:rPr lang="cs-CZ" sz="2000" b="1" dirty="0"/>
              <a:t>                                       </a:t>
            </a:r>
            <a:endParaRPr lang="cs-CZ" sz="2000" b="1" dirty="0" smtClean="0"/>
          </a:p>
          <a:p>
            <a:pPr marL="64008" indent="0">
              <a:buNone/>
            </a:pPr>
            <a:r>
              <a:rPr lang="cs-CZ" sz="2000" b="1" dirty="0" smtClean="0"/>
              <a:t>                     </a:t>
            </a:r>
            <a:endParaRPr lang="cs-CZ" sz="2000" b="1" dirty="0"/>
          </a:p>
          <a:p>
            <a:r>
              <a:rPr lang="cs-CZ" sz="2000" b="1" dirty="0" smtClean="0"/>
              <a:t>s</a:t>
            </a:r>
            <a:r>
              <a:rPr lang="cs-CZ" sz="2000" b="1" dirty="0"/>
              <a:t> uvědomělou činností se setkáváme již u druhu </a:t>
            </a:r>
            <a:r>
              <a:rPr lang="cs-CZ" sz="2000" b="1" dirty="0" smtClean="0"/>
              <a:t>Homo </a:t>
            </a:r>
            <a:r>
              <a:rPr lang="cs-CZ" sz="2000" b="1" dirty="0" err="1" smtClean="0"/>
              <a:t>Habillis</a:t>
            </a:r>
            <a:r>
              <a:rPr lang="cs-CZ" sz="2000" b="1" dirty="0" smtClean="0"/>
              <a:t> </a:t>
            </a:r>
            <a:r>
              <a:rPr lang="cs-CZ" sz="2000" b="1" dirty="0"/>
              <a:t>– 2,6 mil. </a:t>
            </a:r>
            <a:r>
              <a:rPr lang="cs-CZ" sz="2000" b="1" dirty="0" smtClean="0"/>
              <a:t>let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vznikají </a:t>
            </a:r>
            <a:r>
              <a:rPr lang="cs-CZ" sz="2000" b="1" dirty="0"/>
              <a:t>výrobky </a:t>
            </a:r>
            <a:r>
              <a:rPr lang="cs-CZ" sz="2000" b="1" dirty="0" smtClean="0"/>
              <a:t>pro každodenní potřebu a  </a:t>
            </a:r>
            <a:r>
              <a:rPr lang="cs-CZ" sz="2000" b="1" dirty="0"/>
              <a:t>bezprostřední užitek </a:t>
            </a:r>
            <a:r>
              <a:rPr lang="cs-CZ" sz="2000" b="1" dirty="0" smtClean="0"/>
              <a:t> běžného života </a:t>
            </a:r>
            <a:endParaRPr lang="cs-CZ" sz="2000" b="1" dirty="0"/>
          </a:p>
          <a:p>
            <a:endParaRPr lang="cs-CZ" sz="2000" b="1" dirty="0"/>
          </a:p>
          <a:p>
            <a:pPr marL="64008" indent="0">
              <a:buNone/>
            </a:pPr>
            <a:r>
              <a:rPr lang="cs-CZ" sz="2000" b="1" dirty="0"/>
              <a:t> </a:t>
            </a:r>
          </a:p>
        </p:txBody>
      </p:sp>
    </p:spTree>
    <p:extLst>
      <p:ext uri="{BB962C8B-B14F-4D97-AF65-F5344CB8AC3E}">
        <p14:creationId xmlns="" xmlns:p14="http://schemas.microsoft.com/office/powerpoint/2010/main" val="1605670462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336704"/>
          </a:xfrm>
        </p:spPr>
        <p:txBody>
          <a:bodyPr>
            <a:noAutofit/>
          </a:bodyPr>
          <a:lstStyle/>
          <a:p>
            <a:endParaRPr lang="cs-CZ" sz="2000" b="1" u="sng" dirty="0" smtClean="0">
              <a:solidFill>
                <a:srgbClr val="FF00FF"/>
              </a:solidFill>
            </a:endParaRPr>
          </a:p>
          <a:p>
            <a:endParaRPr lang="cs-CZ" sz="2000" b="1" u="sng" dirty="0">
              <a:solidFill>
                <a:srgbClr val="FF00FF"/>
              </a:solidFill>
            </a:endParaRPr>
          </a:p>
          <a:p>
            <a:endParaRPr lang="cs-CZ" sz="2000" b="1" u="sng" dirty="0">
              <a:solidFill>
                <a:srgbClr val="FF00FF"/>
              </a:solidFill>
            </a:endParaRPr>
          </a:p>
          <a:p>
            <a:endParaRPr lang="cs-CZ" sz="2000" b="1" u="sng" dirty="0" smtClean="0">
              <a:solidFill>
                <a:srgbClr val="FF00FF"/>
              </a:solidFill>
            </a:endParaRPr>
          </a:p>
          <a:p>
            <a:r>
              <a:rPr lang="cs-CZ" sz="2000" b="1" u="sng" dirty="0" smtClean="0">
                <a:solidFill>
                  <a:srgbClr val="FF00FF"/>
                </a:solidFill>
              </a:rPr>
              <a:t>1.Paleolit </a:t>
            </a:r>
            <a:r>
              <a:rPr lang="cs-CZ" sz="2000" b="1" dirty="0"/>
              <a:t>- doba kamenná </a:t>
            </a:r>
            <a:r>
              <a:rPr lang="cs-CZ" sz="2000" b="1" dirty="0" smtClean="0"/>
              <a:t> - </a:t>
            </a:r>
            <a:r>
              <a:rPr lang="cs-CZ" sz="2000" b="1" dirty="0">
                <a:solidFill>
                  <a:srgbClr val="FFFF00"/>
                </a:solidFill>
              </a:rPr>
              <a:t>starší</a:t>
            </a:r>
            <a:r>
              <a:rPr lang="cs-CZ" sz="2000" b="1" dirty="0"/>
              <a:t>  - do 250 000 </a:t>
            </a:r>
            <a:r>
              <a:rPr lang="cs-CZ" sz="2000" b="1" dirty="0" smtClean="0"/>
              <a:t>let</a:t>
            </a:r>
          </a:p>
          <a:p>
            <a:endParaRPr lang="cs-CZ" sz="2000" b="1" dirty="0"/>
          </a:p>
          <a:p>
            <a:r>
              <a:rPr lang="cs-CZ" sz="2000" b="1" dirty="0"/>
              <a:t>                                        </a:t>
            </a:r>
            <a:r>
              <a:rPr lang="cs-CZ" sz="2000" b="1" dirty="0" smtClean="0"/>
              <a:t>       - </a:t>
            </a:r>
            <a:r>
              <a:rPr lang="cs-CZ" sz="2000" b="1" dirty="0">
                <a:solidFill>
                  <a:srgbClr val="FFFF00"/>
                </a:solidFill>
              </a:rPr>
              <a:t>střední</a:t>
            </a:r>
            <a:r>
              <a:rPr lang="cs-CZ" sz="2000" b="1" dirty="0"/>
              <a:t> – 250 000 – 40 000 let – člověk neandrtálský – primitivní nástroje (pěstní klíny, </a:t>
            </a:r>
            <a:r>
              <a:rPr lang="cs-CZ" sz="2000" b="1" dirty="0" smtClean="0"/>
              <a:t>vrtáky) - </a:t>
            </a:r>
            <a:r>
              <a:rPr lang="cs-CZ" sz="2000" b="1" dirty="0"/>
              <a:t>první projevy výtvarného zobrazování – otisky nohou</a:t>
            </a:r>
            <a:r>
              <a:rPr lang="cs-CZ" sz="2000" b="1" dirty="0" smtClean="0"/>
              <a:t>, vrypy a značky v jílu – jeskyně ve Francii </a:t>
            </a:r>
          </a:p>
          <a:p>
            <a:endParaRPr lang="cs-CZ" sz="2000" b="1" dirty="0" smtClean="0"/>
          </a:p>
          <a:p>
            <a:pPr lvl="0"/>
            <a:r>
              <a:rPr lang="cs-CZ" sz="2000" b="1" dirty="0" smtClean="0"/>
              <a:t>                                                - </a:t>
            </a:r>
            <a:r>
              <a:rPr lang="cs-CZ" sz="2000" b="1" dirty="0" smtClean="0">
                <a:solidFill>
                  <a:srgbClr val="FFFF00"/>
                </a:solidFill>
              </a:rPr>
              <a:t>mladší</a:t>
            </a:r>
            <a:r>
              <a:rPr lang="cs-CZ" sz="2000" b="1" dirty="0" smtClean="0"/>
              <a:t> </a:t>
            </a:r>
            <a:r>
              <a:rPr lang="cs-CZ" sz="2000" b="1" dirty="0"/>
              <a:t>– 40 000 - 8 000 let př. n. l. </a:t>
            </a:r>
            <a:r>
              <a:rPr lang="cs-CZ" sz="2000" b="1" dirty="0" smtClean="0"/>
              <a:t> </a:t>
            </a:r>
            <a:r>
              <a:rPr lang="cs-CZ" sz="2000" b="1" dirty="0"/>
              <a:t>období, kdy můžeme hovořit o prvních výtvarných </a:t>
            </a:r>
            <a:r>
              <a:rPr lang="cs-CZ" sz="2000" b="1" dirty="0" smtClean="0"/>
              <a:t> projevech člověka, kult </a:t>
            </a:r>
            <a:r>
              <a:rPr lang="cs-CZ" sz="2000" b="1" dirty="0"/>
              <a:t>lovu a plodnosti</a:t>
            </a:r>
          </a:p>
          <a:p>
            <a:pPr marL="64008" indent="0">
              <a:buNone/>
            </a:pPr>
            <a:r>
              <a:rPr lang="cs-CZ" sz="2000" b="1" dirty="0"/>
              <a:t> </a:t>
            </a:r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dirty="0"/>
          </a:p>
          <a:p>
            <a:pPr marL="64008" indent="0">
              <a:buNone/>
            </a:pPr>
            <a:r>
              <a:rPr lang="cs-CZ" sz="2000" dirty="0"/>
              <a:t> </a:t>
            </a:r>
          </a:p>
        </p:txBody>
      </p:sp>
    </p:spTree>
    <p:extLst>
      <p:ext uri="{BB962C8B-B14F-4D97-AF65-F5344CB8AC3E}">
        <p14:creationId xmlns="" xmlns:p14="http://schemas.microsoft.com/office/powerpoint/2010/main" val="1605670462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Documents and Settings\ucitel\Plocha\Nová složka (3)\Mezolit - nádoby na potraviny - příloha č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32656"/>
            <a:ext cx="4233680" cy="626469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citel\Plocha\S7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483768" y="1412776"/>
            <a:ext cx="4136779" cy="39419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Obdélník 3"/>
          <p:cNvSpPr/>
          <p:nvPr/>
        </p:nvSpPr>
        <p:spPr>
          <a:xfrm>
            <a:off x="251520" y="2204864"/>
            <a:ext cx="8640960" cy="3046988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výukovém materiálu byly použity fotografie a obrázky – /zdroj uveden pod kopiemi/, přednášky dějin umění –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vlastních zdrojů, bylo čerpáno z knihy Dějiny umění Aloise Bauera - bez přímé citace a texty z Bible. Výukové listy byly zhotoveny autorsky v grafickém programu. 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4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 advClick="0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4562</TotalTime>
  <Words>195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Snímek 1</vt:lpstr>
      <vt:lpstr>                 Anotace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 materiál</dc:title>
  <dc:creator>ZŠ Salvátor</dc:creator>
  <cp:lastModifiedBy>ZŠ Salvátor</cp:lastModifiedBy>
  <cp:revision>432</cp:revision>
  <dcterms:created xsi:type="dcterms:W3CDTF">2011-07-15T08:45:18Z</dcterms:created>
  <dcterms:modified xsi:type="dcterms:W3CDTF">2013-06-25T09:06:01Z</dcterms:modified>
</cp:coreProperties>
</file>