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1"/>
  </p:notesMasterIdLst>
  <p:sldIdLst>
    <p:sldId id="329" r:id="rId2"/>
    <p:sldId id="330" r:id="rId3"/>
    <p:sldId id="262" r:id="rId4"/>
    <p:sldId id="307" r:id="rId5"/>
    <p:sldId id="269" r:id="rId6"/>
    <p:sldId id="272" r:id="rId7"/>
    <p:sldId id="306" r:id="rId8"/>
    <p:sldId id="331" r:id="rId9"/>
    <p:sldId id="3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CC0000"/>
    <a:srgbClr val="FF00FF"/>
    <a:srgbClr val="FFFFCC"/>
    <a:srgbClr val="FFFF99"/>
    <a:srgbClr val="666699"/>
    <a:srgbClr val="FFFF66"/>
    <a:srgbClr val="FFFFFF"/>
    <a:srgbClr val="F3F31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7663" autoAdjust="0"/>
  </p:normalViewPr>
  <p:slideViewPr>
    <p:cSldViewPr>
      <p:cViewPr varScale="1">
        <p:scale>
          <a:sx n="73" d="100"/>
          <a:sy n="73" d="100"/>
        </p:scale>
        <p:origin x="-99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20" y="22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4" d="100"/>
        <a:sy n="7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603EA-980F-4452-9BEA-8A3439942D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DD133-DFFB-4214-A556-8C6F1F6F8B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DB4A91D-E5D1-4B5C-BB44-EBFCB2709DE8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994E3F0-4CD1-43A2-9B0D-A425A72556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med">
    <p:newsflash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aleolit" TargetMode="External"/><Relationship Id="rId2" Type="http://schemas.openxmlformats.org/officeDocument/2006/relationships/hyperlink" Target="http://cs.wikipedia.org/wiki/Keramika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3-e3jZhVHY&amp;bav=on.2,or.r_qf.&amp;bvm=bv.48293060,d.ZWU&amp;fp=964025c1b72f7657&amp;biw=1280&amp;bih=638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332656"/>
            <a:ext cx="7772400" cy="5112568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500" lnSpcReduction="10000"/>
          </a:bodyPr>
          <a:lstStyle/>
          <a:p>
            <a:pPr marL="484632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2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sng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1400" b="0" i="0" u="none" strike="noStrike" kern="1200" cap="none" spc="0" normalizeH="0" baseline="0" noProof="0" smtClean="0">
                <a:ln w="6350">
                  <a:solidFill>
                    <a:schemeClr val="accent1">
                      <a:shade val="43000"/>
                    </a:schemeClr>
                  </a:solidFill>
                </a:ln>
                <a:solidFill>
                  <a:schemeClr val="accent1">
                    <a:tint val="83000"/>
                    <a:satMod val="1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cs-CZ" sz="1400" b="0" i="0" u="none" strike="noStrike" kern="1200" cap="none" spc="0" normalizeH="0" baseline="0" noProof="0" dirty="0">
              <a:ln w="6350">
                <a:solidFill>
                  <a:schemeClr val="accent1">
                    <a:shade val="43000"/>
                  </a:schemeClr>
                </a:solidFill>
              </a:ln>
              <a:solidFill>
                <a:schemeClr val="accent1">
                  <a:tint val="83000"/>
                  <a:satMod val="1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058253"/>
            <a:ext cx="7848872" cy="5663089"/>
          </a:xfrm>
          <a:prstGeom prst="rect">
            <a:avLst/>
          </a:prstGeom>
          <a:solidFill>
            <a:schemeClr val="tx1">
              <a:lumMod val="65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 anchor="ctr">
            <a:spAutoFit/>
          </a:bodyPr>
          <a:lstStyle/>
          <a:p>
            <a:r>
              <a:rPr lang="cs-CZ" sz="2800" b="1" cap="small" spc="10" dirty="0" smtClean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</a:rPr>
              <a:t>                            DUM č.6</a:t>
            </a:r>
          </a:p>
          <a:p>
            <a:r>
              <a:rPr lang="cs-CZ" sz="2800" b="1" cap="small" spc="10" dirty="0" smtClean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</a:rPr>
              <a:t>  </a:t>
            </a:r>
            <a:r>
              <a:rPr lang="cs-CZ" sz="3000" b="1" cap="small" spc="10" dirty="0" smtClean="0">
                <a:solidFill>
                  <a:srgbClr val="FF0000"/>
                </a:solidFill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  <a:uFill>
                  <a:solidFill>
                    <a:srgbClr val="FF0000"/>
                  </a:solidFill>
                </a:uFill>
                <a:latin typeface="Franklin Gothic Heavy" pitchFamily="34" charset="0"/>
              </a:rPr>
              <a:t>výtvarné vyjadřování od nejstarších dob  </a:t>
            </a:r>
          </a:p>
          <a:p>
            <a:endParaRPr lang="cs-CZ" dirty="0" smtClean="0">
              <a:effectLst>
                <a:outerShdw blurRad="342900" dist="50800" dir="600000" algn="ctr" rotWithShape="0">
                  <a:srgbClr val="FFFFCC">
                    <a:alpha val="82745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Název školy:                 ZŠ Salvátor, Valašské Meziříčí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Číslo  projektu:             CZ.1.07/1.4.00/21.1158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Název výstupu:            VY_32_INOVACE_IX.2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Vzdělávací oblast:      Člověk a kultura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Vzdělávací obor:         Výtvarná  výchova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Téma:                            Výtvarné vyjadřování od  nejstarších dob –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dovednost zachytit obraz nebo text                                      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Datum:                          2011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Ročník:                          druhý stupeň ZŠ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Vzdělávací oblast:       Člověk a společnost –Výtvarná výchova                        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Metodický materiál:    Určeno pro zkvalitnění výuky a motivaci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v hodinách výtvarné výchovy, jako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materiál k hledání stop v dějinách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                                       výtvarného vyjadřování . </a:t>
            </a:r>
          </a:p>
          <a:p>
            <a:r>
              <a:rPr lang="cs-CZ" dirty="0" smtClean="0">
                <a:effectLst>
                  <a:outerShdw blurRad="342900" dist="50800" dir="600000" algn="ctr" rotWithShape="0">
                    <a:srgbClr val="FFFFCC">
                      <a:alpha val="82745"/>
                    </a:srgbClr>
                  </a:outerShdw>
                </a:effectLst>
              </a:rPr>
              <a:t>   Jméno:                          Mgr. Ludmila  Cahová</a:t>
            </a:r>
          </a:p>
          <a:p>
            <a:endParaRPr lang="cs-CZ" sz="1600" dirty="0">
              <a:effectLst>
                <a:outerShdw blurRad="342900" dist="50800" dir="600000" algn="ctr" rotWithShape="0">
                  <a:srgbClr val="FFFFCC">
                    <a:alpha val="82745"/>
                  </a:srgbClr>
                </a:outerShdw>
              </a:effectLst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5"/>
            <a:ext cx="7848872" cy="72007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</a:t>
            </a:r>
            <a:r>
              <a:rPr lang="cs-CZ" sz="5400" dirty="0" smtClean="0"/>
              <a:t>Anotace</a:t>
            </a:r>
            <a:endParaRPr lang="cs-CZ" sz="5400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249944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Výukový materiál má vést k zamyšlení nad vývojem záznamu – obrazového a textového od nejstarších dob, dovedností zachytit obraz – reliéf -   nebo text.</a:t>
            </a:r>
            <a:endParaRPr lang="cs-CZ" sz="3200" b="1" dirty="0"/>
          </a:p>
        </p:txBody>
      </p:sp>
    </p:spTree>
  </p:cSld>
  <p:clrMapOvr>
    <a:masterClrMapping/>
  </p:clrMapOvr>
  <p:transition spd="med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80920" cy="6381328"/>
          </a:xfrm>
        </p:spPr>
        <p:txBody>
          <a:bodyPr>
            <a:noAutofit/>
          </a:bodyPr>
          <a:lstStyle/>
          <a:p>
            <a:r>
              <a:rPr lang="cs-CZ" sz="2000" b="1" dirty="0">
                <a:solidFill>
                  <a:srgbClr val="FF33CC"/>
                </a:solidFill>
              </a:rPr>
              <a:t>Malířství </a:t>
            </a:r>
          </a:p>
          <a:p>
            <a:pPr marL="64008" indent="0">
              <a:buNone/>
            </a:pPr>
            <a:r>
              <a:rPr lang="cs-CZ" sz="2000" b="1" dirty="0">
                <a:solidFill>
                  <a:srgbClr val="FF00FF"/>
                </a:solidFill>
              </a:rPr>
              <a:t> </a:t>
            </a:r>
          </a:p>
          <a:p>
            <a:r>
              <a:rPr lang="cs-CZ" sz="2000" b="1" dirty="0"/>
              <a:t>Jeskynní nástěnné malby a rytiny- měly kultovní charakter – zdobily první svatyně v jeskyních – náměty inspirované kultem lovu – stylizované postavy zvířat( mamuti, zubři, koně, postavu člověka jen </a:t>
            </a:r>
            <a:r>
              <a:rPr lang="cs-CZ" sz="2000" b="1" dirty="0" smtClean="0"/>
              <a:t>sporadicky…) </a:t>
            </a:r>
            <a:r>
              <a:rPr lang="cs-CZ" sz="2000" b="1" dirty="0"/>
              <a:t>Kresby se často překrývaly – bez kompozice . </a:t>
            </a:r>
            <a:endParaRPr lang="cs-CZ" sz="2000" b="1" dirty="0" smtClean="0"/>
          </a:p>
          <a:p>
            <a:r>
              <a:rPr lang="cs-CZ" sz="2000" b="1" dirty="0" smtClean="0">
                <a:solidFill>
                  <a:srgbClr val="FFFF00"/>
                </a:solidFill>
              </a:rPr>
              <a:t>Tvůrci </a:t>
            </a:r>
            <a:r>
              <a:rPr lang="cs-CZ" sz="2000" b="1" dirty="0">
                <a:solidFill>
                  <a:srgbClr val="FFFF00"/>
                </a:solidFill>
              </a:rPr>
              <a:t>maleb </a:t>
            </a:r>
            <a:r>
              <a:rPr lang="cs-CZ" sz="2000" b="1" dirty="0"/>
              <a:t>– pravděpodobně šamani, nebo účastníci rituálů – zabezpečující dobrý lov.</a:t>
            </a:r>
          </a:p>
          <a:p>
            <a:r>
              <a:rPr lang="cs-CZ" sz="2000" b="1" dirty="0">
                <a:solidFill>
                  <a:srgbClr val="FFFF00"/>
                </a:solidFill>
              </a:rPr>
              <a:t>Technika malby</a:t>
            </a:r>
            <a:r>
              <a:rPr lang="cs-CZ" sz="2000" b="1" dirty="0"/>
              <a:t> – prsty, primitivními štětci z chlupů zvířat, přírodními barvivy – (bílá, okrová, žlutá, červená a hnědá hlína, spálené dřevo smíchané s tukem a vodou.</a:t>
            </a:r>
          </a:p>
          <a:p>
            <a:pPr marL="64008" indent="0">
              <a:buNone/>
            </a:pPr>
            <a:r>
              <a:rPr lang="cs-CZ" sz="2000" b="1" dirty="0"/>
              <a:t> </a:t>
            </a:r>
          </a:p>
          <a:p>
            <a:r>
              <a:rPr lang="cs-CZ" sz="2000" b="1" dirty="0">
                <a:solidFill>
                  <a:srgbClr val="FFFF00"/>
                </a:solidFill>
              </a:rPr>
              <a:t>Památky a naleziště</a:t>
            </a:r>
            <a:r>
              <a:rPr lang="cs-CZ" sz="2000" b="1" dirty="0"/>
              <a:t> – jeskyně Altamira ve Španělsku – faksimile jeskynních maleb – v brněnském muzeu </a:t>
            </a:r>
            <a:r>
              <a:rPr lang="cs-CZ" sz="2000" b="1" dirty="0" err="1" smtClean="0"/>
              <a:t>Anthropos</a:t>
            </a:r>
            <a:r>
              <a:rPr lang="cs-CZ" sz="2000" b="1" dirty="0"/>
              <a:t>, </a:t>
            </a:r>
            <a:r>
              <a:rPr lang="cs-CZ" sz="2000" b="1" dirty="0" smtClean="0"/>
              <a:t>Lascaux, </a:t>
            </a:r>
            <a:r>
              <a:rPr lang="cs-CZ" sz="2000" b="1" dirty="0" err="1" smtClean="0"/>
              <a:t>Pouftignac</a:t>
            </a:r>
            <a:r>
              <a:rPr lang="cs-CZ" sz="2000" b="1" dirty="0" smtClean="0"/>
              <a:t>, La </a:t>
            </a:r>
            <a:r>
              <a:rPr lang="cs-CZ" sz="2000" b="1" dirty="0" err="1" smtClean="0"/>
              <a:t>Vache</a:t>
            </a:r>
            <a:r>
              <a:rPr lang="cs-CZ" sz="2000" b="1" dirty="0" smtClean="0"/>
              <a:t> ve Francii</a:t>
            </a:r>
            <a:r>
              <a:rPr lang="cs-CZ" sz="2000" b="1" dirty="0"/>
              <a:t>, Religie </a:t>
            </a:r>
            <a:r>
              <a:rPr lang="cs-CZ" sz="2000" b="1" dirty="0" smtClean="0"/>
              <a:t>ve Španělsku - </a:t>
            </a:r>
            <a:r>
              <a:rPr lang="cs-CZ" sz="2000" b="1" dirty="0"/>
              <a:t>rytiny zápasících býků a pasoucích se koní – </a:t>
            </a:r>
            <a:r>
              <a:rPr lang="cs-CZ" sz="2000" b="1" dirty="0" smtClean="0"/>
              <a:t>přírodní památka-</a:t>
            </a:r>
            <a:r>
              <a:rPr lang="cs-CZ" sz="2000" b="1" dirty="0"/>
              <a:t> </a:t>
            </a:r>
          </a:p>
          <a:p>
            <a:pPr marL="64008" indent="0">
              <a:buNone/>
            </a:pPr>
            <a:r>
              <a:rPr lang="cs-CZ" sz="2000" b="1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605670462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476672"/>
            <a:ext cx="7056784" cy="1193577"/>
          </a:xfrm>
          <a:solidFill>
            <a:srgbClr val="FFFFFF"/>
          </a:solidFill>
        </p:spPr>
        <p:txBody>
          <a:bodyPr>
            <a:normAutofit/>
          </a:bodyPr>
          <a:lstStyle/>
          <a:p>
            <a:r>
              <a:rPr lang="cs-CZ" sz="1400" b="1" dirty="0"/>
              <a:t>Věstonická venuše</a:t>
            </a:r>
            <a:r>
              <a:rPr lang="cs-CZ" sz="1400" dirty="0"/>
              <a:t> je </a:t>
            </a:r>
            <a:r>
              <a:rPr lang="cs-CZ" sz="1400" dirty="0">
                <a:hlinkClick r:id="rId2" action="ppaction://hlinkfile" tooltip="Keramika"/>
              </a:rPr>
              <a:t>keramická</a:t>
            </a:r>
            <a:r>
              <a:rPr lang="cs-CZ" sz="1400" dirty="0"/>
              <a:t> soška nahé ženy vyrobená z pálené hlíny </a:t>
            </a:r>
            <a:r>
              <a:rPr lang="cs-CZ" sz="1400" dirty="0" smtClean="0"/>
              <a:t>  pocházející </a:t>
            </a:r>
            <a:r>
              <a:rPr lang="cs-CZ" sz="1400" dirty="0"/>
              <a:t>z mladého </a:t>
            </a:r>
            <a:r>
              <a:rPr lang="cs-CZ" sz="1400" dirty="0">
                <a:hlinkClick r:id="rId3" action="ppaction://hlinkfile" tooltip="Paleolit"/>
              </a:rPr>
              <a:t>paleolitu</a:t>
            </a:r>
            <a:r>
              <a:rPr lang="cs-CZ" sz="1400" dirty="0"/>
              <a:t> a datovaná do období 29 000 – 25 000 př. n. l.</a:t>
            </a:r>
            <a:br>
              <a:rPr lang="cs-CZ" sz="1400" dirty="0"/>
            </a:br>
            <a:endParaRPr lang="cs-CZ" sz="1400" dirty="0"/>
          </a:p>
        </p:txBody>
      </p:sp>
      <p:pic>
        <p:nvPicPr>
          <p:cNvPr id="1026" name="Picture 2" descr="http://upload.wikimedia.org/wikipedia/commons/9/93/Vestonicka_venus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79383"/>
            <a:ext cx="2376263" cy="4644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0/03/Vestonicka_venuse_bac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2327298" cy="46085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483768" y="6488668"/>
            <a:ext cx="7164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smtClean="0"/>
              <a:t>NEUVEDEN. </a:t>
            </a:r>
            <a:r>
              <a:rPr lang="cs-CZ" sz="900" i="1" dirty="0" smtClean="0"/>
              <a:t>Věstonická Venuše</a:t>
            </a:r>
            <a:r>
              <a:rPr lang="cs-CZ" sz="900" dirty="0" smtClean="0"/>
              <a:t> [online]. [cit. 15.5.2013]. Dostupný na WWW: http://cs.wikipedia.org/wiki/Soubor:Vestonicka_venuse.jpg </a:t>
            </a:r>
            <a:endParaRPr lang="cs-CZ" sz="900" dirty="0"/>
          </a:p>
        </p:txBody>
      </p:sp>
    </p:spTree>
    <p:extLst>
      <p:ext uri="{BB962C8B-B14F-4D97-AF65-F5344CB8AC3E}">
        <p14:creationId xmlns="" xmlns:p14="http://schemas.microsoft.com/office/powerpoint/2010/main" val="269332399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4968552"/>
          </a:xfrm>
        </p:spPr>
        <p:txBody>
          <a:bodyPr>
            <a:noAutofit/>
          </a:bodyPr>
          <a:lstStyle/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33CC"/>
                </a:solidFill>
              </a:rPr>
              <a:t>Sochařství</a:t>
            </a:r>
          </a:p>
          <a:p>
            <a:pPr marL="64008" indent="0">
              <a:buNone/>
            </a:pPr>
            <a:r>
              <a:rPr lang="cs-CZ" sz="2000" b="1" dirty="0"/>
              <a:t> </a:t>
            </a:r>
          </a:p>
          <a:p>
            <a:r>
              <a:rPr lang="cs-CZ" sz="2000" b="1" dirty="0" smtClean="0"/>
              <a:t>- sošky </a:t>
            </a:r>
            <a:r>
              <a:rPr lang="cs-CZ" sz="2000" b="1" dirty="0"/>
              <a:t>a rytiny s motivy zvířat </a:t>
            </a:r>
            <a:r>
              <a:rPr lang="cs-CZ" sz="2000" b="1" dirty="0" smtClean="0"/>
              <a:t>byly  vyráběny z</a:t>
            </a:r>
            <a:r>
              <a:rPr lang="cs-CZ" sz="2000" b="1" dirty="0"/>
              <a:t> kostí a </a:t>
            </a:r>
            <a:r>
              <a:rPr lang="cs-CZ" sz="2000" b="1" dirty="0" smtClean="0"/>
              <a:t>      mamutích </a:t>
            </a:r>
            <a:r>
              <a:rPr lang="cs-CZ" sz="2000" b="1" dirty="0"/>
              <a:t>klů – kult lovu, </a:t>
            </a:r>
            <a:endParaRPr lang="cs-CZ" sz="2000" b="1" dirty="0" smtClean="0"/>
          </a:p>
          <a:p>
            <a:r>
              <a:rPr lang="cs-CZ" sz="2000" b="1" dirty="0" smtClean="0"/>
              <a:t>- sošky </a:t>
            </a:r>
            <a:r>
              <a:rPr lang="cs-CZ" sz="2000" b="1" dirty="0"/>
              <a:t>žen se zvýrazněnými ženskými znaky – kult plodnosti </a:t>
            </a:r>
            <a:endParaRPr lang="cs-CZ" sz="2000" b="1" dirty="0" smtClean="0"/>
          </a:p>
          <a:p>
            <a:endParaRPr lang="cs-CZ" sz="2000" b="1" u="sng" dirty="0" smtClean="0"/>
          </a:p>
          <a:p>
            <a:r>
              <a:rPr lang="cs-CZ" sz="2000" b="1" u="sng" dirty="0" smtClean="0"/>
              <a:t>Památky </a:t>
            </a:r>
            <a:r>
              <a:rPr lang="cs-CZ" sz="2000" b="1" u="sng" dirty="0"/>
              <a:t>a </a:t>
            </a:r>
            <a:r>
              <a:rPr lang="cs-CZ" sz="2000" b="1" u="sng" dirty="0" smtClean="0"/>
              <a:t>naleziště </a:t>
            </a:r>
            <a:r>
              <a:rPr lang="cs-CZ" sz="2000" b="1" dirty="0" smtClean="0"/>
              <a:t> </a:t>
            </a:r>
            <a:r>
              <a:rPr lang="cs-CZ" sz="2000" b="1" dirty="0"/>
              <a:t>– Velitelská hůl s rytinami</a:t>
            </a:r>
          </a:p>
          <a:p>
            <a:pPr marL="64008" indent="0">
              <a:buNone/>
            </a:pPr>
            <a:r>
              <a:rPr lang="cs-CZ" sz="2000" b="1" dirty="0"/>
              <a:t>                                  </a:t>
            </a:r>
            <a:r>
              <a:rPr lang="cs-CZ" sz="2000" b="1" dirty="0" smtClean="0"/>
              <a:t>    - </a:t>
            </a:r>
            <a:r>
              <a:rPr lang="cs-CZ" sz="2000" b="1" dirty="0"/>
              <a:t>Skákající kůň – zdobená kost</a:t>
            </a:r>
          </a:p>
          <a:p>
            <a:pPr marL="64008" indent="0">
              <a:buNone/>
            </a:pPr>
            <a:r>
              <a:rPr lang="cs-CZ" sz="2000" b="1" dirty="0"/>
              <a:t>                                 </a:t>
            </a:r>
            <a:r>
              <a:rPr lang="cs-CZ" sz="2000" b="1" dirty="0" smtClean="0"/>
              <a:t>     </a:t>
            </a:r>
            <a:r>
              <a:rPr lang="cs-CZ" sz="2000" b="1" dirty="0"/>
              <a:t>- Rytiny do kamenných destiček</a:t>
            </a:r>
          </a:p>
          <a:p>
            <a:pPr marL="64008" indent="0">
              <a:buNone/>
            </a:pPr>
            <a:r>
              <a:rPr lang="cs-CZ" sz="2000" b="1" dirty="0"/>
              <a:t>                               </a:t>
            </a:r>
            <a:r>
              <a:rPr lang="cs-CZ" sz="2000" b="1" dirty="0" smtClean="0"/>
              <a:t>       </a:t>
            </a:r>
            <a:r>
              <a:rPr lang="cs-CZ" sz="2000" b="1" dirty="0"/>
              <a:t>- </a:t>
            </a:r>
            <a:r>
              <a:rPr lang="cs-CZ" sz="2000" b="1" dirty="0" smtClean="0"/>
              <a:t>Věstonická Venuše </a:t>
            </a:r>
            <a:r>
              <a:rPr lang="cs-CZ" sz="2000" b="1" dirty="0"/>
              <a:t>– Dolní </a:t>
            </a:r>
            <a:r>
              <a:rPr lang="cs-CZ" sz="2000" b="1" dirty="0" smtClean="0"/>
              <a:t>Věstonice</a:t>
            </a:r>
          </a:p>
          <a:p>
            <a:r>
              <a:rPr lang="cs-CZ" sz="2000" b="1" dirty="0" smtClean="0"/>
              <a:t>– </a:t>
            </a:r>
            <a:r>
              <a:rPr lang="cs-CZ" sz="2000" b="1" dirty="0"/>
              <a:t>ČR, </a:t>
            </a:r>
            <a:r>
              <a:rPr lang="cs-CZ" sz="2000" b="1" dirty="0" err="1"/>
              <a:t>Wilendorská</a:t>
            </a:r>
            <a:r>
              <a:rPr lang="cs-CZ" sz="2000" b="1" dirty="0"/>
              <a:t> – Rakousko, Mentorská z </a:t>
            </a:r>
            <a:r>
              <a:rPr lang="cs-CZ" sz="2000" b="1" dirty="0" err="1"/>
              <a:t>Lespuque</a:t>
            </a:r>
            <a:r>
              <a:rPr lang="cs-CZ" sz="2000" b="1" dirty="0"/>
              <a:t> ve Francii</a:t>
            </a:r>
            <a:r>
              <a:rPr lang="cs-CZ" sz="2000" b="1" dirty="0" smtClean="0"/>
              <a:t>, Geometrická </a:t>
            </a:r>
            <a:r>
              <a:rPr lang="cs-CZ" sz="2000" b="1" dirty="0"/>
              <a:t>– Předmostí u </a:t>
            </a:r>
            <a:r>
              <a:rPr lang="cs-CZ" sz="2000" b="1" dirty="0" smtClean="0"/>
              <a:t>Přerova</a:t>
            </a:r>
          </a:p>
          <a:p>
            <a:r>
              <a:rPr lang="cs-CZ" sz="2000" b="1" dirty="0"/>
              <a:t>- náramky z mamutích klů a kostí – </a:t>
            </a:r>
            <a:r>
              <a:rPr lang="cs-CZ" sz="2000" b="1" dirty="0" err="1" smtClean="0"/>
              <a:t>Miziň</a:t>
            </a:r>
            <a:r>
              <a:rPr lang="cs-CZ" sz="2000" b="1" dirty="0" smtClean="0"/>
              <a:t>  na </a:t>
            </a:r>
            <a:r>
              <a:rPr lang="cs-CZ" sz="2000" b="1" dirty="0"/>
              <a:t>Ukrajině  </a:t>
            </a:r>
          </a:p>
          <a:p>
            <a:pPr marL="64008" indent="0">
              <a:buNone/>
            </a:pPr>
            <a:r>
              <a:rPr lang="cs-CZ" sz="2000" b="1" dirty="0"/>
              <a:t>  </a:t>
            </a:r>
          </a:p>
        </p:txBody>
      </p:sp>
    </p:spTree>
    <p:extLst>
      <p:ext uri="{BB962C8B-B14F-4D97-AF65-F5344CB8AC3E}">
        <p14:creationId xmlns="" xmlns:p14="http://schemas.microsoft.com/office/powerpoint/2010/main" val="1605670462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713234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rgbClr val="FFFFFF"/>
                </a:solidFill>
                <a:effectLst/>
              </a:rPr>
              <a:t>Zdobné </a:t>
            </a:r>
            <a:r>
              <a:rPr lang="cs-CZ" sz="2000" b="1" dirty="0">
                <a:solidFill>
                  <a:srgbClr val="FFFFFF"/>
                </a:solidFill>
                <a:effectLst/>
              </a:rPr>
              <a:t>– reliéfy – nástěnné malby </a:t>
            </a:r>
            <a:br>
              <a:rPr lang="cs-CZ" sz="2000" b="1" dirty="0">
                <a:solidFill>
                  <a:srgbClr val="FFFFFF"/>
                </a:solidFill>
                <a:effectLst/>
              </a:rPr>
            </a:br>
            <a:endParaRPr lang="cs-CZ" sz="2000" b="1" dirty="0">
              <a:solidFill>
                <a:srgbClr val="FFFFFF"/>
              </a:solidFill>
              <a:effectLst/>
            </a:endParaRPr>
          </a:p>
        </p:txBody>
      </p:sp>
      <p:pic>
        <p:nvPicPr>
          <p:cNvPr id="52226" name="Picture 2" descr="Soubor:Mastaba Neferbaouptah 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92696"/>
            <a:ext cx="6768752" cy="5076564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827584" y="5877272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smtClean="0"/>
              <a:t>NEITHSABES. </a:t>
            </a:r>
            <a:r>
              <a:rPr lang="cs-CZ" sz="900" i="1" dirty="0" smtClean="0"/>
              <a:t>Soubor:Mastaba </a:t>
            </a:r>
            <a:r>
              <a:rPr lang="cs-CZ" sz="900" i="1" dirty="0" err="1" smtClean="0"/>
              <a:t>Neferbaouptah</a:t>
            </a:r>
            <a:r>
              <a:rPr lang="cs-CZ" sz="900" i="1" dirty="0" smtClean="0"/>
              <a:t> 11.jpg Skočit na: Navigace, Hledání</a:t>
            </a:r>
            <a:r>
              <a:rPr lang="cs-CZ" sz="900" dirty="0" smtClean="0"/>
              <a:t> [online]. [cit. 16.5.2013]. Dostupný na WWW: http://cs.wikipedia.org/wiki/Soubor:Mastaba_Neferbaouptah_11.jpg </a:t>
            </a:r>
            <a:endParaRPr lang="cs-CZ" sz="900" dirty="0"/>
          </a:p>
        </p:txBody>
      </p:sp>
    </p:spTree>
    <p:extLst>
      <p:ext uri="{BB962C8B-B14F-4D97-AF65-F5344CB8AC3E}">
        <p14:creationId xmlns="" xmlns:p14="http://schemas.microsoft.com/office/powerpoint/2010/main" val="1143593438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3416" y="332656"/>
            <a:ext cx="8064896" cy="497210"/>
          </a:xfrm>
          <a:solidFill>
            <a:srgbClr val="FFFFCC"/>
          </a:solidFill>
        </p:spPr>
        <p:txBody>
          <a:bodyPr anchor="ctr" anchorCtr="0">
            <a:normAutofit fontScale="90000"/>
          </a:bodyPr>
          <a:lstStyle/>
          <a:p>
            <a:r>
              <a:rPr lang="cs-CZ" sz="1800" dirty="0" smtClean="0"/>
              <a:t>Přírodní památka – jeskyně Pekárna – lokalita – Brno – Moravský kras      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1331640" y="5805264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dirty="0" smtClean="0"/>
              <a:t>NEUVEDEN. </a:t>
            </a:r>
            <a:r>
              <a:rPr lang="cs-CZ" sz="900" i="1" dirty="0" err="1" smtClean="0"/>
              <a:t>kudyznudy.cz</a:t>
            </a:r>
            <a:r>
              <a:rPr lang="cs-CZ" sz="900" dirty="0" smtClean="0"/>
              <a:t> [online]. [cit. 15.5.2013]. Dostupný na WWW: http://www.</a:t>
            </a:r>
            <a:r>
              <a:rPr lang="cs-CZ" sz="900" dirty="0" err="1" smtClean="0"/>
              <a:t>kudyznudy.cz</a:t>
            </a:r>
            <a:r>
              <a:rPr lang="cs-CZ" sz="900" dirty="0" smtClean="0"/>
              <a:t>/Aktivity-a-akce/Aktivity/</a:t>
            </a:r>
            <a:r>
              <a:rPr lang="cs-CZ" sz="900" dirty="0" err="1" smtClean="0"/>
              <a:t>Jeskyne</a:t>
            </a:r>
            <a:r>
              <a:rPr lang="cs-CZ" sz="900" dirty="0" smtClean="0"/>
              <a:t>-</a:t>
            </a:r>
            <a:r>
              <a:rPr lang="cs-CZ" sz="900" dirty="0" err="1" smtClean="0"/>
              <a:t>Pekarna</a:t>
            </a:r>
            <a:r>
              <a:rPr lang="cs-CZ" sz="900" dirty="0" smtClean="0"/>
              <a:t>-%E2%80%93-</a:t>
            </a:r>
            <a:r>
              <a:rPr lang="cs-CZ" sz="900" dirty="0" err="1" smtClean="0"/>
              <a:t>praveke</a:t>
            </a:r>
            <a:r>
              <a:rPr lang="cs-CZ" sz="900" dirty="0" smtClean="0"/>
              <a:t>-</a:t>
            </a:r>
            <a:r>
              <a:rPr lang="cs-CZ" sz="900" dirty="0" err="1" smtClean="0"/>
              <a:t>sidliste</a:t>
            </a:r>
            <a:r>
              <a:rPr lang="cs-CZ" sz="900" dirty="0" smtClean="0"/>
              <a:t>-</a:t>
            </a:r>
            <a:r>
              <a:rPr lang="cs-CZ" sz="900" dirty="0" err="1" smtClean="0"/>
              <a:t>lovcu</a:t>
            </a:r>
            <a:r>
              <a:rPr lang="cs-CZ" sz="900" dirty="0" smtClean="0"/>
              <a:t>-sobu.</a:t>
            </a:r>
            <a:r>
              <a:rPr lang="cs-CZ" sz="900" dirty="0" err="1" smtClean="0"/>
              <a:t>aspx</a:t>
            </a:r>
            <a:r>
              <a:rPr lang="cs-CZ" sz="900" dirty="0" smtClean="0"/>
              <a:t> </a:t>
            </a:r>
            <a:endParaRPr lang="cs-CZ" sz="900" dirty="0"/>
          </a:p>
        </p:txBody>
      </p:sp>
      <p:pic>
        <p:nvPicPr>
          <p:cNvPr id="63490" name="Picture 2" descr="http://www.kudyznudy.cz/getmedia/b19a66c5-8861-404a-bb62-48b0265a6353/foto.aspx?width=690&amp;height=460&amp;crop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6752"/>
            <a:ext cx="6572250" cy="4381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55571672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ucitel\Plocha\Nová složka (3)\Malby v jeskyních - reliéf - příloha č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490402" cy="6164595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6876256" y="1772816"/>
            <a:ext cx="1980728" cy="3211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i="1" dirty="0" smtClean="0"/>
              <a:t>Výsledná citace:</a:t>
            </a:r>
            <a:endParaRPr lang="cs-CZ" sz="900" dirty="0" smtClean="0"/>
          </a:p>
          <a:p>
            <a:r>
              <a:rPr lang="cs-CZ" sz="900" dirty="0" smtClean="0"/>
              <a:t>AUTOR NEUVEDEN. </a:t>
            </a:r>
            <a:r>
              <a:rPr lang="cs-CZ" sz="900" i="1" dirty="0" smtClean="0"/>
              <a:t>Egypt nástěnné malby a rytiny</a:t>
            </a:r>
            <a:r>
              <a:rPr lang="cs-CZ" sz="900" dirty="0" smtClean="0"/>
              <a:t> [online]. [cit. 21.6.2013]. Dostupný na WWW: http://www.</a:t>
            </a:r>
            <a:r>
              <a:rPr lang="cs-CZ" sz="900" dirty="0" err="1" smtClean="0"/>
              <a:t>google.cz</a:t>
            </a:r>
            <a:r>
              <a:rPr lang="cs-CZ" sz="900" dirty="0" smtClean="0"/>
              <a:t>/</a:t>
            </a:r>
            <a:r>
              <a:rPr lang="cs-CZ" sz="900" dirty="0" err="1" smtClean="0"/>
              <a:t>search</a:t>
            </a:r>
            <a:r>
              <a:rPr lang="cs-CZ" sz="900" dirty="0" smtClean="0"/>
              <a:t>?q=malby+v+</a:t>
            </a:r>
            <a:r>
              <a:rPr lang="cs-CZ" sz="900" dirty="0" err="1" smtClean="0"/>
              <a:t>jeskyn</a:t>
            </a:r>
            <a:r>
              <a:rPr lang="cs-CZ" sz="900" dirty="0" smtClean="0"/>
              <a:t>%C3%</a:t>
            </a:r>
            <a:r>
              <a:rPr lang="cs-CZ" sz="900" dirty="0" err="1" smtClean="0"/>
              <a:t>ADch</a:t>
            </a:r>
            <a:r>
              <a:rPr lang="cs-CZ" sz="900" dirty="0" smtClean="0"/>
              <a:t>&amp;</a:t>
            </a:r>
            <a:r>
              <a:rPr lang="cs-CZ" sz="900" dirty="0" err="1" smtClean="0"/>
              <a:t>tbm</a:t>
            </a:r>
            <a:r>
              <a:rPr lang="cs-CZ" sz="900" dirty="0" smtClean="0"/>
              <a:t>=</a:t>
            </a:r>
            <a:r>
              <a:rPr lang="cs-CZ" sz="900" dirty="0" err="1" smtClean="0"/>
              <a:t>isch</a:t>
            </a:r>
            <a:r>
              <a:rPr lang="cs-CZ" sz="900" dirty="0" smtClean="0"/>
              <a:t>&amp;</a:t>
            </a:r>
            <a:r>
              <a:rPr lang="cs-CZ" sz="900" dirty="0" err="1" smtClean="0"/>
              <a:t>tbo</a:t>
            </a:r>
            <a:r>
              <a:rPr lang="cs-CZ" sz="900" dirty="0" smtClean="0"/>
              <a:t>=u&amp;</a:t>
            </a:r>
            <a:r>
              <a:rPr lang="cs-CZ" sz="900" dirty="0" err="1" smtClean="0"/>
              <a:t>source</a:t>
            </a:r>
            <a:r>
              <a:rPr lang="cs-CZ" sz="900" dirty="0" smtClean="0"/>
              <a:t>=</a:t>
            </a:r>
            <a:r>
              <a:rPr lang="cs-CZ" sz="900" dirty="0" err="1" smtClean="0"/>
              <a:t>univ</a:t>
            </a:r>
            <a:r>
              <a:rPr lang="cs-CZ" sz="900" dirty="0" smtClean="0"/>
              <a:t>&amp;</a:t>
            </a:r>
            <a:r>
              <a:rPr lang="cs-CZ" sz="900" dirty="0" err="1" smtClean="0"/>
              <a:t>sa</a:t>
            </a:r>
            <a:r>
              <a:rPr lang="cs-CZ" sz="900" dirty="0" smtClean="0"/>
              <a:t>=X&amp;</a:t>
            </a:r>
            <a:r>
              <a:rPr lang="cs-CZ" sz="900" dirty="0" err="1" smtClean="0"/>
              <a:t>ei</a:t>
            </a:r>
            <a:r>
              <a:rPr lang="cs-CZ" sz="900" dirty="0" smtClean="0"/>
              <a:t>=qcHEUcv4N4T3sgab5oGACw&amp;</a:t>
            </a:r>
            <a:r>
              <a:rPr lang="cs-CZ" sz="900" dirty="0" err="1" smtClean="0"/>
              <a:t>ved</a:t>
            </a:r>
            <a:r>
              <a:rPr lang="cs-CZ" sz="900" dirty="0" smtClean="0"/>
              <a:t>=0CDcQsAQ&amp;</a:t>
            </a:r>
            <a:r>
              <a:rPr lang="cs-CZ" sz="900" dirty="0" err="1" smtClean="0"/>
              <a:t>biw</a:t>
            </a:r>
            <a:r>
              <a:rPr lang="cs-CZ" sz="900" dirty="0" smtClean="0"/>
              <a:t>=1280&amp;</a:t>
            </a:r>
            <a:r>
              <a:rPr lang="cs-CZ" sz="900" dirty="0" err="1" smtClean="0"/>
              <a:t>bih</a:t>
            </a:r>
            <a:r>
              <a:rPr lang="cs-CZ" sz="900" dirty="0" smtClean="0"/>
              <a:t>=638#</a:t>
            </a:r>
            <a:r>
              <a:rPr lang="cs-CZ" sz="900" dirty="0" err="1" smtClean="0"/>
              <a:t>tbm</a:t>
            </a:r>
            <a:r>
              <a:rPr lang="cs-CZ" sz="900" dirty="0" smtClean="0"/>
              <a:t>=</a:t>
            </a:r>
            <a:r>
              <a:rPr lang="cs-CZ" sz="900" dirty="0" err="1" smtClean="0"/>
              <a:t>isch</a:t>
            </a:r>
            <a:r>
              <a:rPr lang="cs-CZ" sz="900" dirty="0" smtClean="0"/>
              <a:t>&amp;</a:t>
            </a:r>
            <a:r>
              <a:rPr lang="cs-CZ" sz="900" dirty="0" err="1" smtClean="0"/>
              <a:t>sa</a:t>
            </a:r>
            <a:r>
              <a:rPr lang="cs-CZ" sz="900" dirty="0" smtClean="0"/>
              <a:t>=1&amp;q=Egypt+n%C3%A1st%C4%9Bnn%C3%A9+malby+a+rytiny&amp;</a:t>
            </a:r>
            <a:r>
              <a:rPr lang="cs-CZ" sz="900" dirty="0" err="1" smtClean="0"/>
              <a:t>oq</a:t>
            </a:r>
            <a:r>
              <a:rPr lang="cs-CZ" sz="900" dirty="0" smtClean="0"/>
              <a:t>=Egypt+n%C3%A1st%C4%9Bnn%C3%A9+malby+a+rytiny&amp;</a:t>
            </a:r>
            <a:r>
              <a:rPr lang="cs-CZ" sz="900" dirty="0" err="1" smtClean="0"/>
              <a:t>gs</a:t>
            </a:r>
            <a:r>
              <a:rPr lang="cs-CZ" sz="900" dirty="0" smtClean="0"/>
              <a:t>_l=img.12...171629.181613.8.188667.13.13.0.0.0.1.371.2016.1j10j1j1.13.0...0.0...1c.1.17.img.p</a:t>
            </a:r>
            <a:r>
              <a:rPr lang="cs-CZ" sz="900" dirty="0" smtClean="0">
                <a:hlinkClick r:id="rId3" action="ppaction://hlinkfile"/>
              </a:rPr>
              <a:t>3-e3jZhVHY&amp;bav=on.2,</a:t>
            </a:r>
            <a:r>
              <a:rPr lang="cs-CZ" sz="900" dirty="0" err="1" smtClean="0">
                <a:hlinkClick r:id="rId3" action="ppaction://hlinkfile"/>
              </a:rPr>
              <a:t>or.r</a:t>
            </a:r>
            <a:r>
              <a:rPr lang="cs-CZ" sz="900" dirty="0" smtClean="0">
                <a:hlinkClick r:id="rId3" action="ppaction://hlinkfile"/>
              </a:rPr>
              <a:t>_</a:t>
            </a:r>
            <a:r>
              <a:rPr lang="cs-CZ" sz="900" dirty="0" err="1" smtClean="0">
                <a:hlinkClick r:id="rId3" action="ppaction://hlinkfile"/>
              </a:rPr>
              <a:t>qf</a:t>
            </a:r>
            <a:r>
              <a:rPr lang="cs-CZ" sz="900" dirty="0" smtClean="0">
                <a:hlinkClick r:id="rId3" action="ppaction://hlinkfile"/>
              </a:rPr>
              <a:t>.&amp;</a:t>
            </a:r>
            <a:r>
              <a:rPr lang="cs-CZ" sz="900" dirty="0" err="1" smtClean="0">
                <a:hlinkClick r:id="rId3" action="ppaction://hlinkfile"/>
              </a:rPr>
              <a:t>bvm</a:t>
            </a:r>
            <a:r>
              <a:rPr lang="cs-CZ" sz="900" dirty="0" smtClean="0">
                <a:hlinkClick r:id="rId3" action="ppaction://hlinkfile"/>
              </a:rPr>
              <a:t>=bv.48293060,</a:t>
            </a:r>
            <a:r>
              <a:rPr lang="cs-CZ" sz="900" dirty="0" err="1" smtClean="0">
                <a:hlinkClick r:id="rId3" action="ppaction://hlinkfile"/>
              </a:rPr>
              <a:t>d.ZWU</a:t>
            </a:r>
            <a:r>
              <a:rPr lang="cs-CZ" sz="900" dirty="0" smtClean="0">
                <a:hlinkClick r:id="rId3" action="ppaction://hlinkfile"/>
              </a:rPr>
              <a:t>&amp;</a:t>
            </a:r>
            <a:r>
              <a:rPr lang="cs-CZ" sz="900" dirty="0" err="1" smtClean="0">
                <a:hlinkClick r:id="rId3" action="ppaction://hlinkfile"/>
              </a:rPr>
              <a:t>fp</a:t>
            </a:r>
            <a:r>
              <a:rPr lang="cs-CZ" sz="900" dirty="0" smtClean="0">
                <a:hlinkClick r:id="rId3" action="ppaction://hlinkfile"/>
              </a:rPr>
              <a:t>=964025c1b72f7657&amp;</a:t>
            </a:r>
            <a:r>
              <a:rPr lang="cs-CZ" sz="900" dirty="0" err="1" smtClean="0">
                <a:hlinkClick r:id="rId3" action="ppaction://hlinkfile"/>
              </a:rPr>
              <a:t>biw</a:t>
            </a:r>
            <a:r>
              <a:rPr lang="cs-CZ" sz="900" dirty="0" smtClean="0">
                <a:hlinkClick r:id="rId3" action="ppaction://hlinkfile"/>
              </a:rPr>
              <a:t>=1280&amp;</a:t>
            </a:r>
            <a:r>
              <a:rPr lang="cs-CZ" sz="900" dirty="0" err="1" smtClean="0">
                <a:hlinkClick r:id="rId3" action="ppaction://hlinkfile"/>
              </a:rPr>
              <a:t>bih</a:t>
            </a:r>
            <a:r>
              <a:rPr lang="cs-CZ" sz="900" dirty="0" smtClean="0">
                <a:hlinkClick r:id="rId3" action="ppaction://hlinkfile"/>
              </a:rPr>
              <a:t>=638</a:t>
            </a:r>
            <a:r>
              <a:rPr lang="cs-CZ" sz="900" dirty="0" smtClean="0"/>
              <a:t> </a:t>
            </a:r>
            <a:endParaRPr lang="cs-CZ" sz="900" dirty="0"/>
          </a:p>
        </p:txBody>
      </p:sp>
    </p:spTree>
  </p:cSld>
  <p:clrMapOvr>
    <a:masterClrMapping/>
  </p:clrMapOvr>
  <p:transition spd="med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Documents and Settings\ucitel\Plocha\S7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83768" y="1412776"/>
            <a:ext cx="4136779" cy="39419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4" name="Obdélník 3"/>
          <p:cNvSpPr/>
          <p:nvPr/>
        </p:nvSpPr>
        <p:spPr>
          <a:xfrm>
            <a:off x="251520" y="2204864"/>
            <a:ext cx="8640960" cy="304698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  <p:txBody>
          <a:bodyPr wrap="square">
            <a:spAutoFit/>
          </a:bodyPr>
          <a:lstStyle/>
          <a:p>
            <a:pPr lvl="0"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výukovém materiálu byly použity fotografie a obrázky – /zdroj uveden pod kopiemi/, přednášky dějin umění – </a:t>
            </a:r>
          </a:p>
          <a:p>
            <a:pPr lvl="0"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vlastních zdrojů, bylo čerpáno z knihy Dějiny umění Aloise Bauera - bez přímé citace a texty z Bible. Výukové listy byly zhotoveny autorsky v grafickém programu.  </a:t>
            </a:r>
          </a:p>
          <a:p>
            <a:pPr lvl="0"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cs-CZ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4563</TotalTime>
  <Words>321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Talent</vt:lpstr>
      <vt:lpstr>Snímek 1</vt:lpstr>
      <vt:lpstr>                 Anotace</vt:lpstr>
      <vt:lpstr>Snímek 3</vt:lpstr>
      <vt:lpstr>Věstonická venuše je keramická soška nahé ženy vyrobená z pálené hlíny   pocházející z mladého paleolitu a datovaná do období 29 000 – 25 000 př. n. l. </vt:lpstr>
      <vt:lpstr>Snímek 5</vt:lpstr>
      <vt:lpstr>Zdobné – reliéfy – nástěnné malby  </vt:lpstr>
      <vt:lpstr>Přírodní památka – jeskyně Pekárna – lokalita – Brno – Moravský kras      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Výukový  materiál</dc:title>
  <dc:creator>ZŠ Salvátor</dc:creator>
  <cp:lastModifiedBy>ZŠ Salvátor</cp:lastModifiedBy>
  <cp:revision>432</cp:revision>
  <dcterms:created xsi:type="dcterms:W3CDTF">2011-07-15T08:45:18Z</dcterms:created>
  <dcterms:modified xsi:type="dcterms:W3CDTF">2013-06-25T09:12:55Z</dcterms:modified>
</cp:coreProperties>
</file>