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8"/>
  </p:notesMasterIdLst>
  <p:sldIdLst>
    <p:sldId id="357" r:id="rId2"/>
    <p:sldId id="358" r:id="rId3"/>
    <p:sldId id="263" r:id="rId4"/>
    <p:sldId id="397" r:id="rId5"/>
    <p:sldId id="359" r:id="rId6"/>
    <p:sldId id="3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  <a:srgbClr val="FFFFFF"/>
    <a:srgbClr val="F3F31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7663" autoAdjust="0"/>
  </p:normalViewPr>
  <p:slideViewPr>
    <p:cSldViewPr>
      <p:cViewPr varScale="1">
        <p:scale>
          <a:sx n="73" d="100"/>
          <a:sy n="73" d="100"/>
        </p:scale>
        <p:origin x="-99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74" d="100"/>
        <a:sy n="74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603EA-980F-4452-9BEA-8A3439942DC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DD133-DFFB-4214-A556-8C6F1F6F8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5%A0pan%C4%9Blsko" TargetMode="External"/><Relationship Id="rId3" Type="http://schemas.openxmlformats.org/officeDocument/2006/relationships/hyperlink" Target="http://cs.wikipedia.org/wiki/Technologie" TargetMode="External"/><Relationship Id="rId7" Type="http://schemas.openxmlformats.org/officeDocument/2006/relationships/image" Target="../media/image4.jpeg"/><Relationship Id="rId2" Type="http://schemas.openxmlformats.org/officeDocument/2006/relationships/hyperlink" Target="http://cs.wikipedia.org/wiki/Keramik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http://cs.wikipedia.org/wiki/Porcel%C3%A1n" TargetMode="External"/><Relationship Id="rId4" Type="http://schemas.openxmlformats.org/officeDocument/2006/relationships/hyperlink" Target="http://cs.wikipedia.org/wiki/Archeologie" TargetMode="External"/><Relationship Id="rId9" Type="http://schemas.openxmlformats.org/officeDocument/2006/relationships/hyperlink" Target="http://cs.wikipedia.org/wiki/Hrn%C4%8D%C3%AD%C5%99stv%C3%A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7500" lnSpcReduction="100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14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8253"/>
            <a:ext cx="7848872" cy="5663089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                             DUM č.7</a:t>
            </a:r>
          </a:p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</a:t>
            </a:r>
            <a:r>
              <a:rPr lang="cs-CZ" sz="30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endParaRPr lang="cs-CZ" dirty="0" smtClean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školy:                 ZŠ Salvátor, Valašské Meziříčí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Číslo  projektu:             CZ.1.07/1.4.00/21.1158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výstupu:            VY_32_INOVACE_VII.2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Člověk a kultura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obor:         Výtvarná  výchova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Téma:                            Výtvarné vyjadřování od  nejstarších dob-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zachycení obrazu keramických nádob                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Datum:                          2011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Ročník:                          druhý stupeň ZŠ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 Člověk a společnost –Výtvarná výchova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Metodický materiál:    Určeno pro zkvalitnění výuky a motivaci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 hodinách výtvarné výchovy, jako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materiál k hledání stop v dějinách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výtvarného vyjadřování .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Jméno:                          Mgr. Ludmila  Cahová</a:t>
            </a:r>
          </a:p>
          <a:p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5"/>
            <a:ext cx="7848872" cy="72007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</a:t>
            </a:r>
            <a:r>
              <a:rPr lang="cs-CZ" sz="5400" dirty="0" smtClean="0"/>
              <a:t>Anotace</a:t>
            </a:r>
            <a:endParaRPr lang="cs-CZ" sz="54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249944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Výukový materiál má vést k  dovednosti zachytit obraz keramické nádoby s ovocem</a:t>
            </a:r>
            <a:endParaRPr lang="cs-CZ" sz="3200" dirty="0"/>
          </a:p>
        </p:txBody>
      </p:sp>
    </p:spTree>
  </p:cSld>
  <p:clrMapOvr>
    <a:masterClrMapping/>
  </p:clrMapOvr>
  <p:transition spd="med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1975"/>
            <a:ext cx="8229600" cy="6453336"/>
          </a:xfrm>
        </p:spPr>
        <p:txBody>
          <a:bodyPr>
            <a:noAutofit/>
          </a:bodyPr>
          <a:lstStyle/>
          <a:p>
            <a:pPr marL="64008" indent="0" algn="ctr">
              <a:buNone/>
            </a:pPr>
            <a:r>
              <a:rPr lang="cs-CZ" sz="2000" dirty="0" smtClean="0"/>
              <a:t>  </a:t>
            </a:r>
            <a:endParaRPr lang="cs-CZ" sz="2000" dirty="0"/>
          </a:p>
          <a:p>
            <a:pPr marL="64008" indent="0" algn="r">
              <a:buNone/>
            </a:pPr>
            <a:r>
              <a:rPr lang="cs-CZ" sz="2000" b="1" dirty="0" smtClean="0"/>
              <a:t>2. Mezolit </a:t>
            </a:r>
            <a:r>
              <a:rPr lang="cs-CZ" sz="2000" b="1" dirty="0"/>
              <a:t>– střední doba kamenná – 9 000 – 6 000 let př. n. l</a:t>
            </a:r>
            <a:r>
              <a:rPr lang="cs-CZ" sz="2000" b="1" dirty="0" smtClean="0"/>
              <a:t>.</a:t>
            </a:r>
            <a:r>
              <a:rPr lang="cs-CZ" sz="2000" b="1" dirty="0"/>
              <a:t> </a:t>
            </a:r>
          </a:p>
          <a:p>
            <a:pPr marL="64008" indent="0" algn="r">
              <a:buNone/>
            </a:pPr>
            <a:r>
              <a:rPr lang="cs-CZ" sz="2000" b="1" dirty="0"/>
              <a:t>                 </a:t>
            </a:r>
            <a:r>
              <a:rPr lang="cs-CZ" sz="2000" b="1" dirty="0" smtClean="0"/>
              <a:t>- zdokonalování </a:t>
            </a:r>
            <a:r>
              <a:rPr lang="cs-CZ" sz="2000" b="1" dirty="0"/>
              <a:t>zbraní a nástrojů.</a:t>
            </a:r>
          </a:p>
          <a:p>
            <a:pPr marL="64008" indent="0">
              <a:buNone/>
            </a:pPr>
            <a:r>
              <a:rPr lang="cs-CZ" sz="2000" b="1" dirty="0" smtClean="0"/>
              <a:t>         3. </a:t>
            </a:r>
            <a:r>
              <a:rPr lang="cs-CZ" sz="2000" b="1" dirty="0"/>
              <a:t>Neolit – střední doba kamenná – 6 000 – 3 000 let př. n. l</a:t>
            </a:r>
            <a:r>
              <a:rPr lang="cs-CZ" sz="2000" b="1" dirty="0" smtClean="0"/>
              <a:t>.</a:t>
            </a:r>
          </a:p>
          <a:p>
            <a:pPr marL="64008" indent="0">
              <a:buNone/>
            </a:pPr>
            <a:endParaRPr lang="cs-CZ" sz="2000" b="1" dirty="0"/>
          </a:p>
          <a:p>
            <a:r>
              <a:rPr lang="cs-CZ" sz="2000" b="1" dirty="0" smtClean="0"/>
              <a:t>změna </a:t>
            </a:r>
            <a:r>
              <a:rPr lang="cs-CZ" sz="2000" b="1" dirty="0"/>
              <a:t>způsobu života  - z lovce a sběratele se stává     </a:t>
            </a:r>
            <a:r>
              <a:rPr lang="cs-CZ" sz="2000" b="1" dirty="0" smtClean="0"/>
              <a:t> zemědělec</a:t>
            </a:r>
            <a:r>
              <a:rPr lang="cs-CZ" sz="2000" b="1" dirty="0"/>
              <a:t>, usazuje se , obdělává půdu, uchovává vypěstované plodiny</a:t>
            </a:r>
          </a:p>
          <a:p>
            <a:endParaRPr lang="cs-CZ" sz="2000" b="1" dirty="0"/>
          </a:p>
          <a:p>
            <a:r>
              <a:rPr lang="cs-CZ" sz="2000" b="1" dirty="0" smtClean="0"/>
              <a:t> </a:t>
            </a:r>
            <a:r>
              <a:rPr lang="cs-CZ" sz="2000" b="1" u="sng" dirty="0"/>
              <a:t>výroba keramiky</a:t>
            </a:r>
            <a:r>
              <a:rPr lang="cs-CZ" sz="2000" b="1" dirty="0"/>
              <a:t>   </a:t>
            </a:r>
            <a:r>
              <a:rPr lang="cs-CZ" sz="2000" b="1" dirty="0" smtClean="0"/>
              <a:t>  </a:t>
            </a:r>
            <a:endParaRPr lang="cs-CZ" sz="2000" b="1" dirty="0"/>
          </a:p>
          <a:p>
            <a:pPr marL="64008" indent="0">
              <a:buNone/>
            </a:pPr>
            <a:endParaRPr lang="cs-CZ" sz="2000" b="1" dirty="0"/>
          </a:p>
          <a:p>
            <a:r>
              <a:rPr lang="cs-CZ" sz="2000" b="1" dirty="0" smtClean="0"/>
              <a:t> </a:t>
            </a:r>
            <a:r>
              <a:rPr lang="cs-CZ" sz="2000" b="1" u="sng" dirty="0" smtClean="0"/>
              <a:t>hlavní </a:t>
            </a:r>
            <a:r>
              <a:rPr lang="cs-CZ" sz="2000" b="1" u="sng" dirty="0"/>
              <a:t>atribut neolitu </a:t>
            </a:r>
            <a:r>
              <a:rPr lang="cs-CZ" sz="2000" b="1" dirty="0"/>
              <a:t>- zdobení spirálami – kult vody a deště</a:t>
            </a:r>
          </a:p>
          <a:p>
            <a:pPr marL="64008" indent="0" algn="r">
              <a:buNone/>
            </a:pPr>
            <a:r>
              <a:rPr lang="cs-CZ" sz="2000" b="1" dirty="0"/>
              <a:t>                              - zdobení lineární, vypichované, šňůrkové,              srdcové – dělení podle způsobu zdobení </a:t>
            </a:r>
          </a:p>
          <a:p>
            <a:pPr marL="64008" indent="0">
              <a:buNone/>
            </a:pPr>
            <a:r>
              <a:rPr lang="cs-CZ" sz="2000" b="1" dirty="0"/>
              <a:t>                                         - zdobení pohárové, </a:t>
            </a:r>
            <a:r>
              <a:rPr lang="cs-CZ" sz="2000" b="1" dirty="0" smtClean="0"/>
              <a:t>zvoncové - tvar</a:t>
            </a:r>
            <a:endParaRPr lang="cs-CZ" sz="2000" b="1" dirty="0"/>
          </a:p>
          <a:p>
            <a:pPr marL="64008" indent="0" algn="r">
              <a:buNone/>
            </a:pPr>
            <a:r>
              <a:rPr lang="cs-CZ" sz="2000" b="1" dirty="0"/>
              <a:t> </a:t>
            </a:r>
          </a:p>
          <a:p>
            <a:pPr marL="64008" indent="0" algn="r">
              <a:buNone/>
            </a:pPr>
            <a:r>
              <a:rPr lang="cs-CZ" sz="2000" b="1" dirty="0"/>
              <a:t> </a:t>
            </a:r>
          </a:p>
          <a:p>
            <a:pPr marL="64008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605670462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88640"/>
            <a:ext cx="518457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Hrnčířství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je řemeslná rukodělná výroba jemné 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 tooltip="Keramika"/>
              </a:rPr>
              <a:t>keramiky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zejména nádob, z plastické hlíny, která po vypálení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dává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pevný a trvanlivý střep. Je to jedna z nejstarších lidských 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3" tooltip="Technologie"/>
              </a:rPr>
              <a:t>technologií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různě zdobené hrnčířské výrobky mají velký význam pro 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4" tooltip="Archeologie"/>
              </a:rPr>
              <a:t>archeologii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V poslední době hrnčířské užitkové výrobky nahradil v bohatších společnostech nejprve 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5" tooltip="Porcelán"/>
              </a:rPr>
              <a:t>porcelán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později umělé hmoty, takže hrnčířství se stává spíše uměleckým řemeslem.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02" name="Picture 2" descr="Soubor:Vaso Campaniforme Ciempozuelo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640" y="3789040"/>
            <a:ext cx="2592288" cy="2627378"/>
          </a:xfrm>
          <a:prstGeom prst="rect">
            <a:avLst/>
          </a:prstGeom>
          <a:noFill/>
        </p:spPr>
      </p:pic>
      <p:pic>
        <p:nvPicPr>
          <p:cNvPr id="153604" name="Picture 4" descr="Soubor:Minoan Ceramic - Ca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260648"/>
            <a:ext cx="3527529" cy="542696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156176" y="5805264"/>
            <a:ext cx="220124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Minojská váza (2. tisíciletí př. n. l.)</a:t>
            </a:r>
            <a:endParaRPr lang="cs-CZ" sz="1000" dirty="0"/>
          </a:p>
        </p:txBody>
      </p:sp>
      <p:sp>
        <p:nvSpPr>
          <p:cNvPr id="8" name="Obdélník 7"/>
          <p:cNvSpPr/>
          <p:nvPr/>
        </p:nvSpPr>
        <p:spPr>
          <a:xfrm>
            <a:off x="1043608" y="6453336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Zvoncovitý pohár (</a:t>
            </a:r>
            <a:r>
              <a:rPr lang="cs-CZ" sz="1000" dirty="0" smtClean="0">
                <a:hlinkClick r:id="rId8" tooltip="Španělsko"/>
              </a:rPr>
              <a:t>Španělsko</a:t>
            </a:r>
            <a:r>
              <a:rPr lang="cs-CZ" sz="1000" dirty="0" smtClean="0"/>
              <a:t>, 2. tisíciletí př. n. l.)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>
            <a:off x="4860032" y="6093296"/>
            <a:ext cx="4896544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900" i="1" dirty="0" smtClean="0">
                <a:solidFill>
                  <a:prstClr val="white"/>
                </a:solidFill>
              </a:rPr>
              <a:t>Výsledná citace:</a:t>
            </a:r>
            <a:endParaRPr lang="cs-CZ" sz="900" dirty="0" smtClean="0">
              <a:solidFill>
                <a:prstClr val="white"/>
              </a:solidFill>
            </a:endParaRPr>
          </a:p>
          <a:p>
            <a:pPr lvl="0"/>
            <a:r>
              <a:rPr lang="cs-CZ" sz="900" dirty="0" smtClean="0">
                <a:solidFill>
                  <a:prstClr val="white"/>
                </a:solidFill>
              </a:rPr>
              <a:t>AUTOR NEUVEDEN. </a:t>
            </a:r>
            <a:r>
              <a:rPr lang="cs-CZ" sz="900" i="1" dirty="0" smtClean="0">
                <a:solidFill>
                  <a:prstClr val="white"/>
                </a:solidFill>
              </a:rPr>
              <a:t>hrnčířství</a:t>
            </a:r>
            <a:r>
              <a:rPr lang="cs-CZ" sz="900" dirty="0" smtClean="0">
                <a:solidFill>
                  <a:prstClr val="white"/>
                </a:solidFill>
              </a:rPr>
              <a:t> [online]. [cit. 21.6.2013]. Dostupný na WWW: </a:t>
            </a:r>
            <a:r>
              <a:rPr lang="cs-CZ" sz="900" dirty="0" smtClean="0">
                <a:solidFill>
                  <a:prstClr val="white"/>
                </a:solidFill>
                <a:hlinkClick r:id="rId9"/>
              </a:rPr>
              <a:t>http://cs.wikipedia.org/wiki/Hrn%C4%8D%C3%AD%C5%99stv%C3%AD</a:t>
            </a:r>
            <a:r>
              <a:rPr lang="cs-CZ" sz="900" dirty="0" smtClean="0">
                <a:solidFill>
                  <a:prstClr val="white"/>
                </a:solidFill>
              </a:rPr>
              <a:t> </a:t>
            </a:r>
            <a:endParaRPr lang="cs-CZ" sz="900" dirty="0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 spd="med">
    <p:newsfla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ucitel\Plocha\Nová složka (3)\Mezolit - neolit - sběr ovoce - příloha č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8179" y="116632"/>
            <a:ext cx="4594373" cy="659735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výukovém materiálu byly použity fotografie a obrázky – /zdroj uveden pod kopiemi/, přednášky dějin umění –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4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4559</TotalTime>
  <Words>298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                 Anotace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ZŠ Salvátor</cp:lastModifiedBy>
  <cp:revision>432</cp:revision>
  <dcterms:created xsi:type="dcterms:W3CDTF">2011-07-15T08:45:18Z</dcterms:created>
  <dcterms:modified xsi:type="dcterms:W3CDTF">2013-06-25T09:16:12Z</dcterms:modified>
</cp:coreProperties>
</file>